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6" r:id="rId3"/>
    <p:sldId id="352" r:id="rId4"/>
    <p:sldId id="354" r:id="rId5"/>
    <p:sldId id="355" r:id="rId6"/>
    <p:sldId id="356" r:id="rId7"/>
    <p:sldId id="358" r:id="rId8"/>
    <p:sldId id="357" r:id="rId9"/>
    <p:sldId id="360" r:id="rId10"/>
    <p:sldId id="3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5/10/12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web.cern.ch/record/14402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556"/>
            <a:ext cx="7772400" cy="1470025"/>
          </a:xfrm>
        </p:spPr>
        <p:txBody>
          <a:bodyPr/>
          <a:lstStyle/>
          <a:p>
            <a:r>
              <a:rPr lang="en-US" dirty="0" smtClean="0"/>
              <a:t>HSG5 Report: ongoing activity and 2012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29110"/>
            <a:ext cx="6400800" cy="7859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 </a:t>
            </a:r>
          </a:p>
          <a:p>
            <a:r>
              <a:rPr lang="en-US" dirty="0" smtClean="0"/>
              <a:t>Higgs </a:t>
            </a:r>
            <a:r>
              <a:rPr lang="en-US" dirty="0" smtClean="0"/>
              <a:t>Working Group </a:t>
            </a:r>
            <a:r>
              <a:rPr lang="en-US" dirty="0" smtClean="0"/>
              <a:t>Meeting –</a:t>
            </a:r>
            <a:r>
              <a:rPr lang="en-US" dirty="0" smtClean="0"/>
              <a:t> 10 </a:t>
            </a:r>
            <a:r>
              <a:rPr lang="en-US" dirty="0" smtClean="0"/>
              <a:t>May 2012</a:t>
            </a:r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1169" cy="4525963"/>
          </a:xfrm>
        </p:spPr>
        <p:txBody>
          <a:bodyPr/>
          <a:lstStyle/>
          <a:p>
            <a:r>
              <a:rPr lang="en-US" dirty="0" smtClean="0"/>
              <a:t>Lots of activity ongoing </a:t>
            </a:r>
          </a:p>
          <a:p>
            <a:endParaRPr lang="en-US" smtClean="0"/>
          </a:p>
          <a:p>
            <a:r>
              <a:rPr lang="en-US" smtClean="0"/>
              <a:t>Plans </a:t>
            </a:r>
            <a:r>
              <a:rPr lang="en-US" dirty="0" smtClean="0"/>
              <a:t>not yet </a:t>
            </a:r>
            <a:r>
              <a:rPr lang="en-US" dirty="0" err="1" smtClean="0"/>
              <a:t>crystalized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Sorry I couldn’t make justice to 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369" y="1301750"/>
            <a:ext cx="4729661" cy="5054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53378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H-&gt;bb 2011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45" y="987693"/>
            <a:ext cx="4960174" cy="111259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H-&gt;bb</a:t>
            </a:r>
            <a:r>
              <a:rPr lang="en-US" dirty="0" smtClean="0"/>
              <a:t> 2011 paper near second circulation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://cdsweb.cern.ch/record/</a:t>
            </a:r>
            <a:r>
              <a:rPr lang="en-US" dirty="0" smtClean="0">
                <a:hlinkClick r:id="rId2"/>
              </a:rPr>
              <a:t>1440266</a:t>
            </a:r>
            <a:endParaRPr lang="en-US" dirty="0" smtClean="0"/>
          </a:p>
          <a:p>
            <a:r>
              <a:rPr lang="en-US" dirty="0" smtClean="0"/>
              <a:t>3 channels: ZH-&gt;</a:t>
            </a:r>
            <a:r>
              <a:rPr lang="en-US" dirty="0" err="1" smtClean="0"/>
              <a:t>llbb</a:t>
            </a:r>
            <a:r>
              <a:rPr lang="en-US" dirty="0" smtClean="0"/>
              <a:t>, WH-&gt;</a:t>
            </a:r>
            <a:r>
              <a:rPr lang="en-US" dirty="0" err="1" smtClean="0"/>
              <a:t>lνbb</a:t>
            </a:r>
            <a:r>
              <a:rPr lang="en-US" dirty="0" smtClean="0"/>
              <a:t>, ZH-&gt;</a:t>
            </a:r>
            <a:r>
              <a:rPr lang="en-US" dirty="0" err="1" smtClean="0"/>
              <a:t>ννbb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684" y="2024202"/>
            <a:ext cx="3132811" cy="4332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495" y="4666263"/>
            <a:ext cx="4348360" cy="1252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319" y="1342220"/>
            <a:ext cx="3796045" cy="300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64704" cy="705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H-&gt;bb 2011</a:t>
            </a:r>
            <a:r>
              <a:rPr lang="en-US" dirty="0" smtClean="0"/>
              <a:t>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90" y="1269889"/>
            <a:ext cx="5267061" cy="363276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“Simple” cut-based analyses</a:t>
            </a:r>
          </a:p>
          <a:p>
            <a:pPr lvl="1"/>
            <a:r>
              <a:rPr lang="en-US" dirty="0" smtClean="0"/>
              <a:t>Search for a good W or Z, then search for 2 </a:t>
            </a:r>
            <a:r>
              <a:rPr lang="en-US" dirty="0" err="1" smtClean="0"/>
              <a:t>b</a:t>
            </a:r>
            <a:r>
              <a:rPr lang="en-US" dirty="0" smtClean="0"/>
              <a:t>-tagged jets</a:t>
            </a:r>
          </a:p>
          <a:p>
            <a:endParaRPr lang="en-US" dirty="0" smtClean="0"/>
          </a:p>
          <a:p>
            <a:r>
              <a:rPr lang="en-US" dirty="0" smtClean="0"/>
              <a:t>Main </a:t>
            </a:r>
            <a:r>
              <a:rPr lang="en-US" dirty="0" smtClean="0"/>
              <a:t>difficulties:</a:t>
            </a:r>
          </a:p>
          <a:p>
            <a:pPr lvl="1"/>
            <a:r>
              <a:rPr lang="en-US" dirty="0" smtClean="0"/>
              <a:t>Determination of main backgrounds from control regions</a:t>
            </a:r>
          </a:p>
          <a:p>
            <a:pPr lvl="1"/>
            <a:r>
              <a:rPr lang="en-US" dirty="0" smtClean="0"/>
              <a:t>Long discussions on </a:t>
            </a:r>
            <a:r>
              <a:rPr lang="en-US" dirty="0" err="1" smtClean="0"/>
              <a:t>b</a:t>
            </a:r>
            <a:r>
              <a:rPr lang="en-US" dirty="0" smtClean="0"/>
              <a:t>-tagging and JES </a:t>
            </a:r>
            <a:r>
              <a:rPr lang="en-US" dirty="0" err="1" smtClean="0"/>
              <a:t>systematics</a:t>
            </a:r>
            <a:r>
              <a:rPr lang="en-US" dirty="0" smtClean="0"/>
              <a:t> – often just before deadlines</a:t>
            </a:r>
          </a:p>
          <a:p>
            <a:pPr lvl="1"/>
            <a:r>
              <a:rPr lang="en-US" dirty="0" smtClean="0"/>
              <a:t>MC description of data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jets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W</a:t>
            </a:r>
            <a:r>
              <a:rPr lang="en-US" baseline="30000" dirty="0" smtClean="0"/>
              <a:t> </a:t>
            </a:r>
            <a:r>
              <a:rPr lang="en-US" dirty="0" smtClean="0"/>
              <a:t>…) not ideal =&gt; higher systematic uncertainties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Plenty of lessons learned for future…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5072505"/>
            <a:ext cx="2195561" cy="128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59" y="226108"/>
            <a:ext cx="3008499" cy="2081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260" y="2307497"/>
            <a:ext cx="3042250" cy="2145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261" y="4438954"/>
            <a:ext cx="3042250" cy="213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3543"/>
            <a:ext cx="8433361" cy="58537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1210" y="3001678"/>
            <a:ext cx="7479351" cy="51310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1210" y="4053541"/>
            <a:ext cx="7479351" cy="25655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09662" y="4308565"/>
            <a:ext cx="7479351" cy="25655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Improvements…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812564" cy="506095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Systematics</a:t>
            </a:r>
            <a:r>
              <a:rPr lang="en-US" dirty="0" smtClean="0"/>
              <a:t> already playing a very big role: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bin </a:t>
            </a:r>
            <a:r>
              <a:rPr lang="en-US" dirty="0" err="1" smtClean="0"/>
              <a:t>systematics</a:t>
            </a:r>
            <a:r>
              <a:rPr lang="en-US" dirty="0" smtClean="0"/>
              <a:t>-dominated</a:t>
            </a:r>
          </a:p>
          <a:p>
            <a:r>
              <a:rPr lang="en-US" dirty="0" smtClean="0"/>
              <a:t>degradation </a:t>
            </a:r>
            <a:r>
              <a:rPr lang="en-US" dirty="0" smtClean="0"/>
              <a:t>of limits: 25</a:t>
            </a:r>
            <a:r>
              <a:rPr lang="en-US" dirty="0" smtClean="0"/>
              <a:t>% to 40</a:t>
            </a:r>
            <a:r>
              <a:rPr lang="en-US" dirty="0" smtClean="0"/>
              <a:t>%</a:t>
            </a:r>
          </a:p>
          <a:p>
            <a:r>
              <a:rPr lang="en-US" dirty="0" smtClean="0"/>
              <a:t>Adding more data will help… but improving </a:t>
            </a:r>
            <a:r>
              <a:rPr lang="en-US" dirty="0" err="1" smtClean="0"/>
              <a:t>systematics</a:t>
            </a:r>
            <a:r>
              <a:rPr lang="en-US" dirty="0" smtClean="0"/>
              <a:t> will help more (plus adding more data…)</a:t>
            </a:r>
          </a:p>
          <a:p>
            <a:r>
              <a:rPr lang="en-US" dirty="0" smtClean="0"/>
              <a:t>Concerns:</a:t>
            </a:r>
          </a:p>
          <a:p>
            <a:pPr lvl="1"/>
            <a:r>
              <a:rPr lang="en-US" dirty="0" smtClean="0"/>
              <a:t>Monte Carlo</a:t>
            </a:r>
          </a:p>
          <a:p>
            <a:pPr lvl="1"/>
            <a:r>
              <a:rPr lang="en-US" dirty="0" smtClean="0"/>
              <a:t>Theory uncertainties</a:t>
            </a:r>
          </a:p>
          <a:p>
            <a:pPr lvl="1"/>
            <a:r>
              <a:rPr lang="en-US" dirty="0" smtClean="0"/>
              <a:t>JES (happy with new developments, but waiting for convergence)</a:t>
            </a:r>
          </a:p>
          <a:p>
            <a:pPr lvl="1"/>
            <a:r>
              <a:rPr lang="en-US" dirty="0" smtClean="0"/>
              <a:t>B-tagging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269764" y="2106579"/>
          <a:ext cx="4566871" cy="3337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6905"/>
                <a:gridCol w="823179"/>
                <a:gridCol w="753121"/>
                <a:gridCol w="770635"/>
                <a:gridCol w="6630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llbb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0-50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50-100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100-200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&gt;200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stat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BG </a:t>
                      </a:r>
                      <a:r>
                        <a:rPr lang="en-US" dirty="0" err="1" smtClean="0"/>
                        <a:t>syst</a:t>
                      </a:r>
                      <a:r>
                        <a:rPr lang="en-US" dirty="0" smtClean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lvbb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0-50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50-100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100-200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&gt;200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stat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BG </a:t>
                      </a:r>
                      <a:r>
                        <a:rPr lang="en-US" dirty="0" err="1" smtClean="0"/>
                        <a:t>syst</a:t>
                      </a:r>
                      <a:r>
                        <a:rPr lang="en-US" dirty="0" smtClean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vvbb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120-160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160-200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&gt;200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stat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syst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4088"/>
          </a:xfrm>
        </p:spPr>
        <p:txBody>
          <a:bodyPr/>
          <a:lstStyle/>
          <a:p>
            <a:r>
              <a:rPr lang="en-US" dirty="0" smtClean="0"/>
              <a:t>Planned improvements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8726"/>
            <a:ext cx="44831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Fitting the backgrounds:</a:t>
            </a:r>
          </a:p>
          <a:p>
            <a:pPr lvl="1"/>
            <a:r>
              <a:rPr lang="en-US" dirty="0" smtClean="0"/>
              <a:t>Plan to fit backgrounds in the limit code together with profiling uncertainties</a:t>
            </a:r>
          </a:p>
          <a:p>
            <a:pPr lvl="1"/>
            <a:r>
              <a:rPr lang="en-US" dirty="0" smtClean="0"/>
              <a:t>Instead of sidebands and control regions</a:t>
            </a:r>
          </a:p>
          <a:p>
            <a:r>
              <a:rPr lang="en-US" dirty="0" err="1" smtClean="0"/>
              <a:t>b</a:t>
            </a:r>
            <a:r>
              <a:rPr lang="en-US" dirty="0" smtClean="0"/>
              <a:t>-jet energy corrections:</a:t>
            </a:r>
          </a:p>
          <a:p>
            <a:pPr lvl="1"/>
            <a:r>
              <a:rPr lang="en-US" dirty="0" err="1" smtClean="0"/>
              <a:t>S</a:t>
            </a:r>
            <a:r>
              <a:rPr lang="en-US" dirty="0" err="1" smtClean="0"/>
              <a:t>emileptonic</a:t>
            </a:r>
            <a:r>
              <a:rPr lang="en-US" dirty="0" smtClean="0"/>
              <a:t> </a:t>
            </a:r>
            <a:r>
              <a:rPr lang="en-US" dirty="0" smtClean="0"/>
              <a:t>B</a:t>
            </a:r>
            <a:r>
              <a:rPr lang="en-US" dirty="0" smtClean="0"/>
              <a:t> decays</a:t>
            </a:r>
          </a:p>
          <a:p>
            <a:pPr lvl="1"/>
            <a:r>
              <a:rPr lang="en-US" dirty="0" smtClean="0"/>
              <a:t>Inclusive </a:t>
            </a:r>
            <a:r>
              <a:rPr lang="en-US" dirty="0" err="1" smtClean="0"/>
              <a:t>b</a:t>
            </a:r>
            <a:r>
              <a:rPr lang="en-US" dirty="0" smtClean="0"/>
              <a:t>-JES?</a:t>
            </a:r>
          </a:p>
          <a:p>
            <a:r>
              <a:rPr lang="en-US" dirty="0" smtClean="0"/>
              <a:t>Improve background rejection</a:t>
            </a:r>
          </a:p>
          <a:p>
            <a:r>
              <a:rPr lang="en-US" dirty="0" smtClean="0"/>
              <a:t>Adjust to new pileup conditions</a:t>
            </a:r>
          </a:p>
          <a:p>
            <a:r>
              <a:rPr lang="en-US" dirty="0" smtClean="0"/>
              <a:t>Add substructure analysis</a:t>
            </a:r>
          </a:p>
          <a:p>
            <a:pPr lvl="1"/>
            <a:r>
              <a:rPr lang="en-US" dirty="0" smtClean="0"/>
              <a:t>Ongoing: recent progress</a:t>
            </a:r>
          </a:p>
          <a:p>
            <a:pPr lvl="1"/>
            <a:r>
              <a:rPr lang="en-US" dirty="0" smtClean="0"/>
              <a:t>…but CMS will have this for ICHEP 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940300" y="1198726"/>
            <a:ext cx="3961494" cy="2794000"/>
            <a:chOff x="4940300" y="1600200"/>
            <a:chExt cx="3961494" cy="2794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0300" y="1600200"/>
              <a:ext cx="3961494" cy="2794000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5956300" y="3314700"/>
              <a:ext cx="520700" cy="482600"/>
            </a:xfrm>
            <a:custGeom>
              <a:avLst/>
              <a:gdLst>
                <a:gd name="connsiteX0" fmla="*/ 0 w 520700"/>
                <a:gd name="connsiteY0" fmla="*/ 660400 h 660400"/>
                <a:gd name="connsiteX1" fmla="*/ 63500 w 520700"/>
                <a:gd name="connsiteY1" fmla="*/ 558800 h 660400"/>
                <a:gd name="connsiteX2" fmla="*/ 139700 w 520700"/>
                <a:gd name="connsiteY2" fmla="*/ 431800 h 660400"/>
                <a:gd name="connsiteX3" fmla="*/ 177800 w 520700"/>
                <a:gd name="connsiteY3" fmla="*/ 406400 h 660400"/>
                <a:gd name="connsiteX4" fmla="*/ 203200 w 520700"/>
                <a:gd name="connsiteY4" fmla="*/ 317500 h 660400"/>
                <a:gd name="connsiteX5" fmla="*/ 228600 w 520700"/>
                <a:gd name="connsiteY5" fmla="*/ 266700 h 660400"/>
                <a:gd name="connsiteX6" fmla="*/ 279400 w 520700"/>
                <a:gd name="connsiteY6" fmla="*/ 152400 h 660400"/>
                <a:gd name="connsiteX7" fmla="*/ 368300 w 520700"/>
                <a:gd name="connsiteY7" fmla="*/ 101600 h 660400"/>
                <a:gd name="connsiteX8" fmla="*/ 406400 w 520700"/>
                <a:gd name="connsiteY8" fmla="*/ 76200 h 660400"/>
                <a:gd name="connsiteX9" fmla="*/ 495300 w 520700"/>
                <a:gd name="connsiteY9" fmla="*/ 38100 h 660400"/>
                <a:gd name="connsiteX10" fmla="*/ 520700 w 520700"/>
                <a:gd name="connsiteY10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700" h="660400">
                  <a:moveTo>
                    <a:pt x="0" y="660400"/>
                  </a:moveTo>
                  <a:cubicBezTo>
                    <a:pt x="26464" y="620705"/>
                    <a:pt x="37971" y="604753"/>
                    <a:pt x="63500" y="558800"/>
                  </a:cubicBezTo>
                  <a:cubicBezTo>
                    <a:pt x="81489" y="526419"/>
                    <a:pt x="112361" y="450026"/>
                    <a:pt x="139700" y="431800"/>
                  </a:cubicBezTo>
                  <a:lnTo>
                    <a:pt x="177800" y="406400"/>
                  </a:lnTo>
                  <a:cubicBezTo>
                    <a:pt x="184245" y="380621"/>
                    <a:pt x="192268" y="343007"/>
                    <a:pt x="203200" y="317500"/>
                  </a:cubicBezTo>
                  <a:cubicBezTo>
                    <a:pt x="210658" y="300099"/>
                    <a:pt x="221569" y="284278"/>
                    <a:pt x="228600" y="266700"/>
                  </a:cubicBezTo>
                  <a:cubicBezTo>
                    <a:pt x="245367" y="224782"/>
                    <a:pt x="246822" y="184978"/>
                    <a:pt x="279400" y="152400"/>
                  </a:cubicBezTo>
                  <a:cubicBezTo>
                    <a:pt x="300028" y="131772"/>
                    <a:pt x="345058" y="114881"/>
                    <a:pt x="368300" y="101600"/>
                  </a:cubicBezTo>
                  <a:cubicBezTo>
                    <a:pt x="381552" y="94027"/>
                    <a:pt x="393148" y="83773"/>
                    <a:pt x="406400" y="76200"/>
                  </a:cubicBezTo>
                  <a:cubicBezTo>
                    <a:pt x="450342" y="51091"/>
                    <a:pt x="452556" y="52348"/>
                    <a:pt x="495300" y="38100"/>
                  </a:cubicBezTo>
                  <a:lnTo>
                    <a:pt x="520700" y="0"/>
                  </a:lnTo>
                </a:path>
              </a:pathLst>
            </a:cu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607300" y="3060700"/>
              <a:ext cx="1066800" cy="484706"/>
            </a:xfrm>
            <a:custGeom>
              <a:avLst/>
              <a:gdLst>
                <a:gd name="connsiteX0" fmla="*/ 0 w 1066800"/>
                <a:gd name="connsiteY0" fmla="*/ 0 h 484706"/>
                <a:gd name="connsiteX1" fmla="*/ 25400 w 1066800"/>
                <a:gd name="connsiteY1" fmla="*/ 38100 h 484706"/>
                <a:gd name="connsiteX2" fmla="*/ 38100 w 1066800"/>
                <a:gd name="connsiteY2" fmla="*/ 76200 h 484706"/>
                <a:gd name="connsiteX3" fmla="*/ 114300 w 1066800"/>
                <a:gd name="connsiteY3" fmla="*/ 101600 h 484706"/>
                <a:gd name="connsiteX4" fmla="*/ 228600 w 1066800"/>
                <a:gd name="connsiteY4" fmla="*/ 139700 h 484706"/>
                <a:gd name="connsiteX5" fmla="*/ 266700 w 1066800"/>
                <a:gd name="connsiteY5" fmla="*/ 152400 h 484706"/>
                <a:gd name="connsiteX6" fmla="*/ 304800 w 1066800"/>
                <a:gd name="connsiteY6" fmla="*/ 165100 h 484706"/>
                <a:gd name="connsiteX7" fmla="*/ 342900 w 1066800"/>
                <a:gd name="connsiteY7" fmla="*/ 190500 h 484706"/>
                <a:gd name="connsiteX8" fmla="*/ 368300 w 1066800"/>
                <a:gd name="connsiteY8" fmla="*/ 241300 h 484706"/>
                <a:gd name="connsiteX9" fmla="*/ 444500 w 1066800"/>
                <a:gd name="connsiteY9" fmla="*/ 266700 h 484706"/>
                <a:gd name="connsiteX10" fmla="*/ 533400 w 1066800"/>
                <a:gd name="connsiteY10" fmla="*/ 292100 h 484706"/>
                <a:gd name="connsiteX11" fmla="*/ 571500 w 1066800"/>
                <a:gd name="connsiteY11" fmla="*/ 304800 h 484706"/>
                <a:gd name="connsiteX12" fmla="*/ 647700 w 1066800"/>
                <a:gd name="connsiteY12" fmla="*/ 355600 h 484706"/>
                <a:gd name="connsiteX13" fmla="*/ 673100 w 1066800"/>
                <a:gd name="connsiteY13" fmla="*/ 406400 h 484706"/>
                <a:gd name="connsiteX14" fmla="*/ 711200 w 1066800"/>
                <a:gd name="connsiteY14" fmla="*/ 419100 h 484706"/>
                <a:gd name="connsiteX15" fmla="*/ 787400 w 1066800"/>
                <a:gd name="connsiteY15" fmla="*/ 431800 h 484706"/>
                <a:gd name="connsiteX16" fmla="*/ 838200 w 1066800"/>
                <a:gd name="connsiteY16" fmla="*/ 444500 h 484706"/>
                <a:gd name="connsiteX17" fmla="*/ 901700 w 1066800"/>
                <a:gd name="connsiteY17" fmla="*/ 457200 h 484706"/>
                <a:gd name="connsiteX18" fmla="*/ 1003300 w 1066800"/>
                <a:gd name="connsiteY18" fmla="*/ 482600 h 484706"/>
                <a:gd name="connsiteX19" fmla="*/ 1066800 w 1066800"/>
                <a:gd name="connsiteY19" fmla="*/ 482600 h 48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6800" h="484706">
                  <a:moveTo>
                    <a:pt x="0" y="0"/>
                  </a:moveTo>
                  <a:cubicBezTo>
                    <a:pt x="8467" y="12700"/>
                    <a:pt x="18574" y="24448"/>
                    <a:pt x="25400" y="38100"/>
                  </a:cubicBezTo>
                  <a:cubicBezTo>
                    <a:pt x="31387" y="50074"/>
                    <a:pt x="27207" y="68419"/>
                    <a:pt x="38100" y="76200"/>
                  </a:cubicBezTo>
                  <a:cubicBezTo>
                    <a:pt x="59887" y="91762"/>
                    <a:pt x="88900" y="93133"/>
                    <a:pt x="114300" y="101600"/>
                  </a:cubicBezTo>
                  <a:lnTo>
                    <a:pt x="228600" y="139700"/>
                  </a:lnTo>
                  <a:lnTo>
                    <a:pt x="266700" y="152400"/>
                  </a:lnTo>
                  <a:cubicBezTo>
                    <a:pt x="279400" y="156633"/>
                    <a:pt x="293661" y="157674"/>
                    <a:pt x="304800" y="165100"/>
                  </a:cubicBezTo>
                  <a:lnTo>
                    <a:pt x="342900" y="190500"/>
                  </a:lnTo>
                  <a:cubicBezTo>
                    <a:pt x="351367" y="207433"/>
                    <a:pt x="353154" y="229941"/>
                    <a:pt x="368300" y="241300"/>
                  </a:cubicBezTo>
                  <a:cubicBezTo>
                    <a:pt x="389719" y="257364"/>
                    <a:pt x="419100" y="258233"/>
                    <a:pt x="444500" y="266700"/>
                  </a:cubicBezTo>
                  <a:cubicBezTo>
                    <a:pt x="535851" y="297150"/>
                    <a:pt x="421772" y="260206"/>
                    <a:pt x="533400" y="292100"/>
                  </a:cubicBezTo>
                  <a:cubicBezTo>
                    <a:pt x="546272" y="295778"/>
                    <a:pt x="559798" y="298299"/>
                    <a:pt x="571500" y="304800"/>
                  </a:cubicBezTo>
                  <a:cubicBezTo>
                    <a:pt x="598185" y="319625"/>
                    <a:pt x="647700" y="355600"/>
                    <a:pt x="647700" y="355600"/>
                  </a:cubicBezTo>
                  <a:cubicBezTo>
                    <a:pt x="656167" y="372533"/>
                    <a:pt x="659713" y="393013"/>
                    <a:pt x="673100" y="406400"/>
                  </a:cubicBezTo>
                  <a:cubicBezTo>
                    <a:pt x="682566" y="415866"/>
                    <a:pt x="698132" y="416196"/>
                    <a:pt x="711200" y="419100"/>
                  </a:cubicBezTo>
                  <a:cubicBezTo>
                    <a:pt x="736337" y="424686"/>
                    <a:pt x="762150" y="426750"/>
                    <a:pt x="787400" y="431800"/>
                  </a:cubicBezTo>
                  <a:cubicBezTo>
                    <a:pt x="804516" y="435223"/>
                    <a:pt x="821161" y="440714"/>
                    <a:pt x="838200" y="444500"/>
                  </a:cubicBezTo>
                  <a:cubicBezTo>
                    <a:pt x="859272" y="449183"/>
                    <a:pt x="880759" y="451965"/>
                    <a:pt x="901700" y="457200"/>
                  </a:cubicBezTo>
                  <a:cubicBezTo>
                    <a:pt x="961140" y="472060"/>
                    <a:pt x="925283" y="474798"/>
                    <a:pt x="1003300" y="482600"/>
                  </a:cubicBezTo>
                  <a:cubicBezTo>
                    <a:pt x="1024362" y="484706"/>
                    <a:pt x="1045633" y="482600"/>
                    <a:pt x="1066800" y="482600"/>
                  </a:cubicBezTo>
                </a:path>
              </a:pathLst>
            </a:cu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40300" y="3992726"/>
            <a:ext cx="3961494" cy="2363623"/>
            <a:chOff x="3355163" y="952418"/>
            <a:chExt cx="3981101" cy="22961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5163" y="952418"/>
              <a:ext cx="3981101" cy="22961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161654" y="952418"/>
              <a:ext cx="1174610" cy="2690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T</a:t>
              </a:r>
              <a:r>
                <a:rPr lang="en-US" sz="1200" baseline="30000" dirty="0" err="1" smtClean="0"/>
                <a:t>W</a:t>
              </a:r>
              <a:r>
                <a:rPr lang="en-US" sz="1200" dirty="0" smtClean="0"/>
                <a:t>&gt;200GeV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2011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74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Some 2011 analyses in new channels are progressing:</a:t>
            </a:r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, H-&gt;bb analysis</a:t>
            </a:r>
          </a:p>
          <a:p>
            <a:pPr lvl="1"/>
            <a:r>
              <a:rPr lang="en-US" dirty="0" smtClean="0"/>
              <a:t>Boosted VH analyses: same channels as existing H-&gt;bb analyses</a:t>
            </a:r>
          </a:p>
          <a:p>
            <a:pPr lvl="1"/>
            <a:r>
              <a:rPr lang="en-US" dirty="0" smtClean="0"/>
              <a:t>Common with </a:t>
            </a:r>
            <a:r>
              <a:rPr lang="en-US" dirty="0" err="1" smtClean="0"/>
              <a:t>Exo</a:t>
            </a:r>
            <a:r>
              <a:rPr lang="en-US" dirty="0" smtClean="0"/>
              <a:t>: Minimal Walking Technicolor interpretation of existing analyses </a:t>
            </a:r>
          </a:p>
          <a:p>
            <a:pPr lvl="1"/>
            <a:r>
              <a:rPr lang="en-US" dirty="0" smtClean="0"/>
              <a:t>Z-&gt;bb in </a:t>
            </a:r>
            <a:r>
              <a:rPr lang="en-US" dirty="0" err="1" smtClean="0"/>
              <a:t>diboson</a:t>
            </a:r>
            <a:r>
              <a:rPr lang="en-US" dirty="0" smtClean="0"/>
              <a:t> production – a standard candle for H-&gt;bb search </a:t>
            </a:r>
          </a:p>
          <a:p>
            <a:endParaRPr lang="en-US" dirty="0" smtClean="0"/>
          </a:p>
          <a:p>
            <a:r>
              <a:rPr lang="en-US" dirty="0" smtClean="0"/>
              <a:t>More exploratory for now:</a:t>
            </a:r>
          </a:p>
          <a:p>
            <a:pPr lvl="1"/>
            <a:r>
              <a:rPr lang="en-US" dirty="0" err="1" smtClean="0"/>
              <a:t>bH</a:t>
            </a:r>
            <a:r>
              <a:rPr lang="en-US" dirty="0" smtClean="0"/>
              <a:t>/A -&gt; </a:t>
            </a:r>
            <a:r>
              <a:rPr lang="en-US" dirty="0" err="1" smtClean="0"/>
              <a:t>bbb</a:t>
            </a:r>
            <a:endParaRPr lang="en-US" dirty="0" smtClean="0"/>
          </a:p>
          <a:p>
            <a:pPr lvl="1"/>
            <a:r>
              <a:rPr lang="en-US" dirty="0" smtClean="0"/>
              <a:t>VBF H-&gt;bb interest from Victoria and </a:t>
            </a:r>
            <a:r>
              <a:rPr lang="en-US" dirty="0" err="1" smtClean="0"/>
              <a:t>Waseda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ttH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4864104" cy="24476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Analysis is progressing fast! Single-lepton channel looks promising</a:t>
            </a:r>
          </a:p>
          <a:p>
            <a:r>
              <a:rPr lang="en-US" dirty="0" smtClean="0"/>
              <a:t>Control regions to evaluate background/check data description</a:t>
            </a:r>
          </a:p>
          <a:p>
            <a:r>
              <a:rPr lang="en-US" dirty="0" smtClean="0"/>
              <a:t>Evaluating </a:t>
            </a:r>
            <a:r>
              <a:rPr lang="en-US" dirty="0" err="1" smtClean="0"/>
              <a:t>systematics</a:t>
            </a:r>
            <a:r>
              <a:rPr lang="en-US" dirty="0" smtClean="0"/>
              <a:t>: </a:t>
            </a:r>
            <a:r>
              <a:rPr lang="en-US" dirty="0" err="1" smtClean="0"/>
              <a:t>b</a:t>
            </a:r>
            <a:r>
              <a:rPr lang="en-US" dirty="0" smtClean="0"/>
              <a:t>-tagging dominant</a:t>
            </a:r>
          </a:p>
          <a:p>
            <a:r>
              <a:rPr lang="en-US" dirty="0" smtClean="0"/>
              <a:t>Complementary analyses: cut-based NN and kinematic fit 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" name="Group 19"/>
          <p:cNvGrpSpPr/>
          <p:nvPr/>
        </p:nvGrpSpPr>
        <p:grpSpPr>
          <a:xfrm>
            <a:off x="5321304" y="1476312"/>
            <a:ext cx="3751617" cy="3899167"/>
            <a:chOff x="5693089" y="2577940"/>
            <a:chExt cx="3797300" cy="40021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3089" y="4840151"/>
              <a:ext cx="3797300" cy="17399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8772" y="2577940"/>
              <a:ext cx="3751617" cy="226221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937738" y="2680884"/>
              <a:ext cx="1140196" cy="34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Lead jet </a:t>
              </a:r>
              <a:r>
                <a:rPr lang="en-US" sz="1600" dirty="0" err="1" smtClean="0"/>
                <a:t>p</a:t>
              </a:r>
              <a:r>
                <a:rPr lang="en-US" sz="1600" baseline="-25000" dirty="0" err="1" smtClean="0"/>
                <a:t>T</a:t>
              </a:r>
              <a:endParaRPr lang="en-US" sz="1600" baseline="-250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1" y="4297292"/>
            <a:ext cx="4279900" cy="2059058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5103179" y="5575300"/>
            <a:ext cx="2895600" cy="9556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shape uncertainties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Minimal Walking Technicolor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8700"/>
            <a:ext cx="8229600" cy="15176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idea is to see if we exclude some part of MWT parameter space using current WH/ZH analyses - proposed by Georges </a:t>
            </a:r>
            <a:r>
              <a:rPr lang="en-US" dirty="0" err="1" smtClean="0"/>
              <a:t>Azuelos</a:t>
            </a:r>
            <a:endParaRPr lang="en-US" dirty="0" smtClean="0"/>
          </a:p>
          <a:p>
            <a:r>
              <a:rPr lang="en-US" dirty="0" smtClean="0"/>
              <a:t>Simply using existing ZH-&gt;</a:t>
            </a:r>
            <a:r>
              <a:rPr lang="en-US" dirty="0" err="1" smtClean="0"/>
              <a:t>llbb</a:t>
            </a:r>
            <a:r>
              <a:rPr lang="en-US" dirty="0" smtClean="0"/>
              <a:t> analysis obtained reasonable limits</a:t>
            </a:r>
          </a:p>
          <a:p>
            <a:r>
              <a:rPr lang="en-US" dirty="0" smtClean="0"/>
              <a:t>Will investigate reach with new signal MC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working meeting - 10/5/2012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>
            <a:off x="5391779" y="1113212"/>
            <a:ext cx="3612521" cy="3217488"/>
            <a:chOff x="5693089" y="1536274"/>
            <a:chExt cx="3155321" cy="29272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3089" y="3733718"/>
              <a:ext cx="3155321" cy="7298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3281" y="1536274"/>
              <a:ext cx="2753519" cy="207562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066800"/>
            <a:ext cx="512445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222063</TotalTime>
  <Words>664</Words>
  <Application>Microsoft Macintosh PowerPoint</Application>
  <PresentationFormat>On-screen Show (4:3)</PresentationFormat>
  <Paragraphs>140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HSG5 Report: ongoing activity and 2012 plans</vt:lpstr>
      <vt:lpstr>H-&gt;bb 2011 paper</vt:lpstr>
      <vt:lpstr>H-&gt;bb 2011 analyses</vt:lpstr>
      <vt:lpstr>Slide 4</vt:lpstr>
      <vt:lpstr>Improvements…</vt:lpstr>
      <vt:lpstr>Planned improvements</vt:lpstr>
      <vt:lpstr>Ongoing 2011 analyses</vt:lpstr>
      <vt:lpstr>ttH analysis</vt:lpstr>
      <vt:lpstr>Minimal Walking Technicolor</vt:lpstr>
      <vt:lpstr>Conclusions</vt:lpstr>
      <vt:lpstr>Bonus slides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396</cp:revision>
  <cp:lastPrinted>2012-04-04T17:01:46Z</cp:lastPrinted>
  <dcterms:created xsi:type="dcterms:W3CDTF">2012-05-03T20:21:29Z</dcterms:created>
  <dcterms:modified xsi:type="dcterms:W3CDTF">2012-05-10T12:58:11Z</dcterms:modified>
</cp:coreProperties>
</file>