
<file path=[Content_Types].xml><?xml version="1.0" encoding="utf-8"?>
<Types xmlns="http://schemas.openxmlformats.org/package/2006/content-types">
  <Default Extension="png" ContentType="image/png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slides/slide7.xml" ContentType="application/vnd.openxmlformats-officedocument.presentationml.slide+xml"/>
  <Override PartName="/ppt/slideLayouts/slideLayout8.xml" ContentType="application/vnd.openxmlformats-officedocument.presentationml.slideLayout+xml"/>
  <Override PartName="/ppt/presProps.xml" ContentType="application/vnd.openxmlformats-officedocument.presentationml.presProps+xml"/>
  <Default Extension="xml" ContentType="application/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10.xml" ContentType="application/vnd.openxmlformats-officedocument.presentationml.slide+xml"/>
  <Default Extension="jpeg" ContentType="image/jpeg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s/slide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03" r:id="rId3"/>
    <p:sldId id="410" r:id="rId4"/>
    <p:sldId id="405" r:id="rId5"/>
    <p:sldId id="408" r:id="rId6"/>
    <p:sldId id="286" r:id="rId7"/>
    <p:sldId id="406" r:id="rId8"/>
    <p:sldId id="409" r:id="rId9"/>
    <p:sldId id="411" r:id="rId10"/>
    <p:sldId id="412" r:id="rId11"/>
    <p:sldId id="35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0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6/8/11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6/8/11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getFile.py/access?contribId=18&amp;sessionId=9&amp;resId=0&amp;materialId=slides&amp;confId=124954" TargetMode="External"/><Relationship Id="rId3" Type="http://schemas.openxmlformats.org/officeDocument/2006/relationships/hyperlink" Target="https://indico.cern.ch/getFile.py/access?contribId=18&amp;sessionId=9&amp;resId=1&amp;materialId=slides&amp;confId=124954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Note Plans for Summer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17843"/>
            <a:ext cx="6400800" cy="12906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</a:t>
            </a:r>
            <a:r>
              <a:rPr lang="en-US" dirty="0" smtClean="0"/>
              <a:t>) on behalf of the HSG5 H-&gt;bb group</a:t>
            </a:r>
          </a:p>
          <a:p>
            <a:endParaRPr lang="en-US" dirty="0" smtClean="0"/>
          </a:p>
          <a:p>
            <a:r>
              <a:rPr lang="en-US" dirty="0" smtClean="0"/>
              <a:t>Higgs Working Group </a:t>
            </a:r>
            <a:r>
              <a:rPr lang="en-US" dirty="0" smtClean="0"/>
              <a:t>M</a:t>
            </a:r>
            <a:r>
              <a:rPr lang="en-US" dirty="0" smtClean="0"/>
              <a:t>eeting</a:t>
            </a:r>
            <a:r>
              <a:rPr lang="en-US" dirty="0" smtClean="0"/>
              <a:t>,</a:t>
            </a:r>
            <a:r>
              <a:rPr lang="en-US" dirty="0" smtClean="0"/>
              <a:t> 9 </a:t>
            </a:r>
            <a:r>
              <a:rPr lang="en-US" dirty="0" smtClean="0"/>
              <a:t>June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ZH Cuts Summary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051" y="1503443"/>
            <a:ext cx="7768749" cy="4563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990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Poster abstract for EPS-HEP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84112"/>
            <a:ext cx="8229600" cy="3640666"/>
          </a:xfrm>
          <a:solidFill>
            <a:schemeClr val="bg1"/>
          </a:solidFill>
          <a:effectLst>
            <a:outerShdw blurRad="107950" dist="1905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Times"/>
                <a:cs typeface="Times"/>
              </a:rPr>
              <a:t>H-&gt;bb searches with the ATLAS detector at the LHC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GB" dirty="0" smtClean="0">
              <a:latin typeface="Times"/>
              <a:cs typeface="Times"/>
            </a:endParaRPr>
          </a:p>
          <a:p>
            <a:pPr>
              <a:buNone/>
            </a:pPr>
            <a:r>
              <a:rPr lang="en-GB" dirty="0" smtClean="0">
                <a:latin typeface="Times"/>
                <a:cs typeface="Times"/>
              </a:rPr>
              <a:t>	The H -&gt; bb channel is extremely important for the observation of a Higgs boson signal at the LHC. In the Standard Model, this channel would provide a significant contribution to the Higgs boson search in the low mass region, where this decay mode constitutes the dominant Higgs decay channel. Due to the enormous jet production cross-section at the LHC, the search must target channels where the Higgs boson is produced in association with a weak boson, a pair of top quarks, or jets separated by a rapidity gap. It also requires complex techniques to reconstruct the signal and separate it from an overwhelmingly large background. We present the status of Higgs searches in the H-&gt;bb channel currently being performed within ATLAS. </a:t>
            </a:r>
            <a:endParaRPr lang="en-US" dirty="0" smtClean="0">
              <a:latin typeface="Times"/>
              <a:cs typeface="Times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46666" y="5446889"/>
            <a:ext cx="7840133" cy="9094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Accepted by the conference</a:t>
            </a:r>
          </a:p>
          <a:p>
            <a:r>
              <a:rPr lang="en-US" dirty="0" smtClean="0"/>
              <a:t>Will be presented by Patricia </a:t>
            </a:r>
            <a:r>
              <a:rPr lang="en-US" dirty="0" err="1" smtClean="0"/>
              <a:t>Conde</a:t>
            </a:r>
            <a:r>
              <a:rPr lang="en-US" dirty="0" smtClean="0"/>
              <a:t> </a:t>
            </a:r>
            <a:r>
              <a:rPr lang="en-US" dirty="0" err="1" smtClean="0"/>
              <a:t>Muino</a:t>
            </a:r>
            <a:r>
              <a:rPr lang="en-US" dirty="0" smtClean="0"/>
              <a:t> – after random 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938"/>
          </a:xfrm>
        </p:spPr>
        <p:txBody>
          <a:bodyPr/>
          <a:lstStyle/>
          <a:p>
            <a:r>
              <a:rPr lang="en-US" dirty="0" smtClean="0"/>
              <a:t>H-&gt;bb CONF note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11" y="1312334"/>
            <a:ext cx="3805083" cy="48138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ATL-COM-PHYS-2010-929</a:t>
            </a:r>
          </a:p>
          <a:p>
            <a:endParaRPr lang="en-US" dirty="0" smtClean="0"/>
          </a:p>
          <a:p>
            <a:r>
              <a:rPr lang="en-US" dirty="0" smtClean="0"/>
              <a:t>CONF note for EPS</a:t>
            </a:r>
          </a:p>
          <a:p>
            <a:endParaRPr lang="en-US" dirty="0" smtClean="0"/>
          </a:p>
          <a:p>
            <a:r>
              <a:rPr lang="en-US" dirty="0" smtClean="0"/>
              <a:t>First H-&gt;bb results from ATLAS with real data</a:t>
            </a:r>
          </a:p>
          <a:p>
            <a:endParaRPr lang="en-US" dirty="0" smtClean="0"/>
          </a:p>
          <a:p>
            <a:r>
              <a:rPr lang="en-US" dirty="0" smtClean="0"/>
              <a:t>WH </a:t>
            </a:r>
            <a:r>
              <a:rPr lang="en-US" dirty="0" smtClean="0"/>
              <a:t>and ZH</a:t>
            </a:r>
            <a:r>
              <a:rPr lang="en-US" dirty="0" smtClean="0"/>
              <a:t> un-boosted channels only, for now </a:t>
            </a:r>
          </a:p>
          <a:p>
            <a:endParaRPr lang="en-US" dirty="0" smtClean="0"/>
          </a:p>
          <a:p>
            <a:r>
              <a:rPr lang="en-US" dirty="0" smtClean="0"/>
              <a:t>Expect </a:t>
            </a:r>
            <a:r>
              <a:rPr lang="en-US" dirty="0" smtClean="0"/>
              <a:t>exclusion limits for WH and ZH in low Higgs mass range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all goes well…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6779" y="1115131"/>
            <a:ext cx="4171244" cy="2796637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82550" dist="165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3854173" y="5156021"/>
            <a:ext cx="2363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Editors: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Patricia </a:t>
            </a:r>
            <a:r>
              <a:rPr lang="en-US" dirty="0" err="1" smtClean="0"/>
              <a:t>Conde</a:t>
            </a:r>
            <a:r>
              <a:rPr lang="en-US" dirty="0" smtClean="0"/>
              <a:t> </a:t>
            </a:r>
            <a:r>
              <a:rPr lang="en-US" dirty="0" err="1" smtClean="0"/>
              <a:t>Muino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Andrew Mehta </a:t>
            </a:r>
          </a:p>
          <a:p>
            <a:r>
              <a:rPr lang="en-US" dirty="0" smtClean="0"/>
              <a:t>Paul Thompson</a:t>
            </a:r>
            <a:endParaRPr 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6217354" y="3956672"/>
            <a:ext cx="2971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Introduction </a:t>
            </a:r>
          </a:p>
          <a:p>
            <a:pPr marL="342900" indent="-342900">
              <a:buAutoNum type="arabicPeriod"/>
            </a:pPr>
            <a:r>
              <a:rPr lang="en-US" dirty="0" smtClean="0"/>
              <a:t>Data </a:t>
            </a:r>
            <a:r>
              <a:rPr lang="en-US" dirty="0" smtClean="0"/>
              <a:t>and MC samples</a:t>
            </a:r>
            <a:r>
              <a:rPr lang="en-US" dirty="0" smtClean="0"/>
              <a:t> </a:t>
            </a:r>
          </a:p>
          <a:p>
            <a:pPr marL="342900" indent="-342900">
              <a:buAutoNum type="arabicPeriod"/>
            </a:pPr>
            <a:r>
              <a:rPr lang="en-US" dirty="0" smtClean="0"/>
              <a:t>Object </a:t>
            </a:r>
            <a:r>
              <a:rPr lang="en-US" dirty="0" smtClean="0"/>
              <a:t>selection</a:t>
            </a:r>
            <a:r>
              <a:rPr lang="en-US" dirty="0" smtClean="0"/>
              <a:t> 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Event </a:t>
            </a:r>
            <a:r>
              <a:rPr lang="en-US" dirty="0" smtClean="0"/>
              <a:t>selection</a:t>
            </a:r>
            <a:r>
              <a:rPr lang="en-US" dirty="0" smtClean="0"/>
              <a:t> 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WH analysis</a:t>
            </a:r>
          </a:p>
          <a:p>
            <a:pPr marL="342900" indent="-342900">
              <a:buAutoNum type="arabicPeriod"/>
            </a:pPr>
            <a:r>
              <a:rPr lang="en-US" dirty="0" smtClean="0"/>
              <a:t>ZH </a:t>
            </a:r>
            <a:r>
              <a:rPr lang="en-US" dirty="0" smtClean="0"/>
              <a:t>analysis    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n-US" dirty="0" smtClean="0"/>
              <a:t>Systematic </a:t>
            </a:r>
            <a:r>
              <a:rPr lang="en-US" dirty="0" smtClean="0"/>
              <a:t>uncertainties </a:t>
            </a:r>
            <a:r>
              <a:rPr lang="en-US" dirty="0" smtClean="0"/>
              <a:t>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Results</a:t>
            </a:r>
            <a:r>
              <a:rPr lang="en-US" dirty="0" smtClean="0"/>
              <a:t> </a:t>
            </a:r>
            <a:r>
              <a:rPr lang="en-US" dirty="0" smtClean="0"/>
              <a:t> </a:t>
            </a: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4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so far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4777"/>
            <a:ext cx="8229600" cy="191911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Before systematic</a:t>
            </a:r>
            <a:r>
              <a:rPr lang="en-US" dirty="0" smtClean="0"/>
              <a:t> uncertainties…</a:t>
            </a:r>
          </a:p>
          <a:p>
            <a:r>
              <a:rPr lang="en-US" dirty="0" smtClean="0">
                <a:hlinkClick r:id="rId2"/>
              </a:rPr>
              <a:t>WH</a:t>
            </a:r>
            <a:r>
              <a:rPr lang="en-US" dirty="0" smtClean="0"/>
              <a:t>: reject around 7x the SM at 95% CL with 1 fb</a:t>
            </a:r>
            <a:r>
              <a:rPr lang="en-US" baseline="30000" dirty="0" smtClean="0"/>
              <a:t>-1</a:t>
            </a:r>
          </a:p>
          <a:p>
            <a:r>
              <a:rPr lang="en-US" dirty="0" smtClean="0">
                <a:hlinkClick r:id="rId3"/>
              </a:rPr>
              <a:t>ZH</a:t>
            </a:r>
            <a:r>
              <a:rPr lang="en-US" dirty="0" smtClean="0"/>
              <a:t>: reject 12x </a:t>
            </a:r>
            <a:r>
              <a:rPr lang="en-US" dirty="0" smtClean="0"/>
              <a:t>the </a:t>
            </a:r>
            <a:r>
              <a:rPr lang="en-US" dirty="0" smtClean="0"/>
              <a:t>SM with </a:t>
            </a:r>
            <a:r>
              <a:rPr lang="en-US" dirty="0" smtClean="0"/>
              <a:t>1 fb</a:t>
            </a:r>
            <a:r>
              <a:rPr lang="en-US" baseline="30000" dirty="0" smtClean="0"/>
              <a:t>-</a:t>
            </a:r>
            <a:r>
              <a:rPr lang="en-US" baseline="30000" dirty="0" smtClean="0"/>
              <a:t>1</a:t>
            </a:r>
            <a:r>
              <a:rPr lang="en-US" dirty="0" smtClean="0"/>
              <a:t> / 3.5x for 10fb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smtClean="0"/>
              <a:t>Note: these are just </a:t>
            </a:r>
            <a:r>
              <a:rPr lang="en-US" dirty="0" smtClean="0"/>
              <a:t>p</a:t>
            </a:r>
            <a:r>
              <a:rPr lang="en-US" dirty="0" smtClean="0"/>
              <a:t>reliminary numbers, shown in the </a:t>
            </a:r>
            <a:r>
              <a:rPr lang="en-US" dirty="0" err="1" smtClean="0"/>
              <a:t>Dubna</a:t>
            </a:r>
            <a:r>
              <a:rPr lang="en-US" dirty="0" smtClean="0"/>
              <a:t> workshop, and likely to change significantly after </a:t>
            </a:r>
            <a:r>
              <a:rPr lang="en-US" dirty="0" err="1" smtClean="0"/>
              <a:t>systematics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91708" y="3278517"/>
            <a:ext cx="4217649" cy="2988416"/>
            <a:chOff x="191708" y="3278517"/>
            <a:chExt cx="4217649" cy="298841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1708" y="3278517"/>
              <a:ext cx="4217649" cy="2988416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114778" y="3683000"/>
              <a:ext cx="7337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WH</a:t>
              </a:r>
              <a:endParaRPr lang="en-US" b="1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95246" y="3278517"/>
            <a:ext cx="4485239" cy="2988416"/>
            <a:chOff x="4395246" y="3278517"/>
            <a:chExt cx="4485239" cy="298841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395246" y="3278517"/>
              <a:ext cx="4485239" cy="2988416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5305778" y="3683000"/>
              <a:ext cx="7140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ZH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584"/>
          </a:xfrm>
        </p:spPr>
        <p:txBody>
          <a:bodyPr/>
          <a:lstStyle/>
          <a:p>
            <a:r>
              <a:rPr lang="en-US" dirty="0" smtClean="0"/>
              <a:t>Missing Ingredients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0" y="1255887"/>
            <a:ext cx="4495800" cy="54655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Editorial board:</a:t>
            </a:r>
          </a:p>
          <a:p>
            <a:pPr lvl="1"/>
            <a:r>
              <a:rPr lang="en-US" dirty="0" smtClean="0"/>
              <a:t>Composition almost final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</a:t>
            </a:r>
            <a:r>
              <a:rPr lang="en-US" dirty="0" smtClean="0"/>
              <a:t> tagging: </a:t>
            </a:r>
          </a:p>
          <a:p>
            <a:pPr lvl="1"/>
            <a:r>
              <a:rPr lang="en-US" dirty="0" smtClean="0"/>
              <a:t>Need advanced tagger for increased background rejection</a:t>
            </a:r>
          </a:p>
          <a:p>
            <a:pPr lvl="1"/>
            <a:r>
              <a:rPr lang="en-US" dirty="0" smtClean="0"/>
              <a:t>Efficiency scale factors almost done</a:t>
            </a:r>
          </a:p>
          <a:p>
            <a:pPr lvl="1"/>
            <a:r>
              <a:rPr lang="en-US" dirty="0" smtClean="0"/>
              <a:t>Calibration &amp; fake rate: preliminary  on week of 20th June - will re-do analysis with final numbers</a:t>
            </a:r>
          </a:p>
          <a:p>
            <a:pPr lvl="1"/>
            <a:r>
              <a:rPr lang="en-US" dirty="0" smtClean="0"/>
              <a:t>IP3D+SV1, 60% efficiency working point</a:t>
            </a:r>
          </a:p>
          <a:p>
            <a:endParaRPr lang="en-US" dirty="0" smtClean="0"/>
          </a:p>
          <a:p>
            <a:r>
              <a:rPr lang="en-US" dirty="0" smtClean="0"/>
              <a:t>Jet Vertex Fraction: </a:t>
            </a:r>
          </a:p>
          <a:p>
            <a:pPr lvl="1"/>
            <a:r>
              <a:rPr lang="en-US" dirty="0" smtClean="0"/>
              <a:t>Bug affecting all data reconstructed with rel.16</a:t>
            </a:r>
          </a:p>
          <a:p>
            <a:pPr lvl="1"/>
            <a:r>
              <a:rPr lang="en-US" dirty="0" smtClean="0"/>
              <a:t>Fix exists but applicable only to AOD-based analyses – i.e. only one analysis in our group</a:t>
            </a:r>
          </a:p>
          <a:p>
            <a:pPr lvl="1"/>
            <a:r>
              <a:rPr lang="en-US" dirty="0" smtClean="0"/>
              <a:t>Would like to re-run D3PD production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>
          <a:xfrm>
            <a:off x="4495800" y="1255888"/>
            <a:ext cx="4648200" cy="54655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MC10b:</a:t>
            </a:r>
          </a:p>
          <a:p>
            <a:pPr lvl="1"/>
            <a:r>
              <a:rPr lang="en-US" dirty="0" smtClean="0"/>
              <a:t>Can move to this essentially now</a:t>
            </a:r>
          </a:p>
          <a:p>
            <a:endParaRPr lang="en-US" dirty="0" smtClean="0"/>
          </a:p>
          <a:p>
            <a:r>
              <a:rPr lang="en-US" dirty="0" smtClean="0"/>
              <a:t>QCD </a:t>
            </a:r>
            <a:r>
              <a:rPr lang="en-US" dirty="0" smtClean="0"/>
              <a:t>background (incl. bb, cc):</a:t>
            </a:r>
          </a:p>
          <a:p>
            <a:pPr lvl="1"/>
            <a:r>
              <a:rPr lang="en-US" dirty="0" smtClean="0"/>
              <a:t>Tuning method to estimate from data</a:t>
            </a:r>
          </a:p>
          <a:p>
            <a:pPr lvl="1"/>
            <a:r>
              <a:rPr lang="en-US" dirty="0" smtClean="0"/>
              <a:t>Almost there, but not quite – examining remaining features (at 10% level)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Systematics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First estimates done – dominated by </a:t>
            </a:r>
            <a:r>
              <a:rPr lang="en-US" dirty="0" err="1" smtClean="0"/>
              <a:t>b</a:t>
            </a:r>
            <a:r>
              <a:rPr lang="en-US" dirty="0" smtClean="0"/>
              <a:t>-tagging uncertainty (around 30%)</a:t>
            </a:r>
          </a:p>
          <a:p>
            <a:pPr lvl="1"/>
            <a:r>
              <a:rPr lang="en-US" dirty="0" smtClean="0"/>
              <a:t>Jet energy scale uncertainty still missing – expected of same </a:t>
            </a:r>
            <a:r>
              <a:rPr lang="en-US" dirty="0" smtClean="0"/>
              <a:t>order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For note &amp; beyond… exclusion </a:t>
            </a:r>
            <a:r>
              <a:rPr lang="en-US" dirty="0" smtClean="0"/>
              <a:t>analysis &amp; SM Higgs </a:t>
            </a:r>
            <a:r>
              <a:rPr lang="en-US" dirty="0" smtClean="0"/>
              <a:t>combination:</a:t>
            </a:r>
          </a:p>
          <a:p>
            <a:pPr lvl="1"/>
            <a:r>
              <a:rPr lang="en-US" dirty="0" smtClean="0"/>
              <a:t>Done “by hand” </a:t>
            </a:r>
            <a:r>
              <a:rPr lang="en-US" smtClean="0"/>
              <a:t>for each channel</a:t>
            </a:r>
          </a:p>
          <a:p>
            <a:pPr lvl="1"/>
            <a:r>
              <a:rPr lang="en-US" dirty="0" smtClean="0"/>
              <a:t>Need to produce inputs for SM Higgs </a:t>
            </a:r>
            <a:r>
              <a:rPr lang="en-US" dirty="0" smtClean="0"/>
              <a:t>combination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547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0112"/>
            <a:ext cx="8229600" cy="532623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Skeleton draft of INT note should be available tomorrow</a:t>
            </a:r>
          </a:p>
          <a:p>
            <a:endParaRPr lang="en-US" dirty="0" smtClean="0"/>
          </a:p>
          <a:p>
            <a:r>
              <a:rPr lang="en-US" dirty="0" smtClean="0"/>
              <a:t>Then a couple of weeks to finish details of QCD BG determination and interact with Editorial Board</a:t>
            </a:r>
          </a:p>
          <a:p>
            <a:pPr lvl="1"/>
            <a:r>
              <a:rPr lang="en-US" dirty="0" smtClean="0"/>
              <a:t>Expect some changes to cuts etc during this </a:t>
            </a:r>
          </a:p>
          <a:p>
            <a:endParaRPr lang="en-US" dirty="0" smtClean="0"/>
          </a:p>
          <a:p>
            <a:r>
              <a:rPr lang="en-US" dirty="0" smtClean="0"/>
              <a:t>Dataset frozen on 22 June (I think)</a:t>
            </a:r>
          </a:p>
          <a:p>
            <a:endParaRPr lang="en-US" dirty="0" smtClean="0"/>
          </a:p>
          <a:p>
            <a:r>
              <a:rPr lang="en-US" dirty="0" smtClean="0"/>
              <a:t>Preliminary </a:t>
            </a:r>
            <a:r>
              <a:rPr lang="en-US" dirty="0" err="1" smtClean="0"/>
              <a:t>b</a:t>
            </a:r>
            <a:r>
              <a:rPr lang="en-US" dirty="0" smtClean="0"/>
              <a:t>-tagging calibrations around same time</a:t>
            </a:r>
          </a:p>
          <a:p>
            <a:endParaRPr lang="en-US" dirty="0" smtClean="0"/>
          </a:p>
          <a:p>
            <a:r>
              <a:rPr lang="en-US" dirty="0" smtClean="0"/>
              <a:t>Aim for Higgs approval at end of June</a:t>
            </a:r>
          </a:p>
          <a:p>
            <a:endParaRPr lang="en-US" dirty="0" smtClean="0"/>
          </a:p>
          <a:p>
            <a:r>
              <a:rPr lang="en-US" dirty="0" smtClean="0"/>
              <a:t>Last iteration with final </a:t>
            </a:r>
            <a:r>
              <a:rPr lang="en-US" dirty="0" err="1" smtClean="0"/>
              <a:t>b</a:t>
            </a:r>
            <a:r>
              <a:rPr lang="en-US" dirty="0" smtClean="0"/>
              <a:t>-tagging calibrations on…</a:t>
            </a:r>
          </a:p>
          <a:p>
            <a:endParaRPr lang="en-US" dirty="0" smtClean="0"/>
          </a:p>
          <a:p>
            <a:r>
              <a:rPr lang="en-US" dirty="0" smtClean="0"/>
              <a:t>Circulate note to ATLAS for CONF approval in early July for approval in time for EPS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16113"/>
            <a:ext cx="8229600" cy="1519832"/>
          </a:xfrm>
        </p:spPr>
        <p:txBody>
          <a:bodyPr>
            <a:noAutofit/>
          </a:bodyPr>
          <a:lstStyle/>
          <a:p>
            <a:r>
              <a:rPr lang="en-US" sz="9600" dirty="0" smtClean="0"/>
              <a:t>Backup</a:t>
            </a:r>
            <a:endParaRPr lang="en-US" sz="9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7806"/>
          </a:xfrm>
        </p:spPr>
        <p:txBody>
          <a:bodyPr/>
          <a:lstStyle/>
          <a:p>
            <a:r>
              <a:rPr lang="en-US" dirty="0" smtClean="0"/>
              <a:t>Do we need a JVF cut?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2444"/>
            <a:ext cx="8229600" cy="131233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principle yes!… </a:t>
            </a:r>
          </a:p>
          <a:p>
            <a:r>
              <a:rPr lang="en-US" dirty="0" smtClean="0"/>
              <a:t>Need to use cut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jets</a:t>
            </a:r>
            <a:r>
              <a:rPr lang="en-US" dirty="0" smtClean="0"/>
              <a:t> = 2 to suppress </a:t>
            </a:r>
            <a:r>
              <a:rPr lang="en-US" dirty="0" err="1" smtClean="0"/>
              <a:t>tt</a:t>
            </a:r>
            <a:r>
              <a:rPr lang="en-US" dirty="0" smtClean="0"/>
              <a:t> background; use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jets</a:t>
            </a:r>
            <a:r>
              <a:rPr lang="en-US" dirty="0" smtClean="0"/>
              <a:t> =</a:t>
            </a:r>
            <a:r>
              <a:rPr lang="en-US" dirty="0" smtClean="0"/>
              <a:t> 3 as </a:t>
            </a:r>
            <a:r>
              <a:rPr lang="en-US" dirty="0" err="1" smtClean="0"/>
              <a:t>tt</a:t>
            </a:r>
            <a:r>
              <a:rPr lang="en-US" dirty="0" smtClean="0"/>
              <a:t> control region  </a:t>
            </a:r>
          </a:p>
          <a:p>
            <a:r>
              <a:rPr lang="en-US" dirty="0" smtClean="0"/>
              <a:t>So must suppress spurious jets from pileup…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48110" y="2444604"/>
            <a:ext cx="3725235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err="1" smtClean="0"/>
              <a:t>Njets</a:t>
            </a:r>
            <a:r>
              <a:rPr lang="en-US" dirty="0" smtClean="0"/>
              <a:t> = 2</a:t>
            </a:r>
          </a:p>
          <a:p>
            <a:r>
              <a:rPr lang="en-US" dirty="0" smtClean="0"/>
              <a:t>QCD background from data</a:t>
            </a:r>
          </a:p>
          <a:p>
            <a:r>
              <a:rPr lang="en-US" dirty="0" smtClean="0"/>
              <a:t>Before last scale factor (1-b sideband)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794852" y="3367934"/>
            <a:ext cx="4193827" cy="2988416"/>
            <a:chOff x="4794852" y="3367934"/>
            <a:chExt cx="4193827" cy="298841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4852" y="3367934"/>
              <a:ext cx="4193827" cy="2988416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461370" y="3367934"/>
              <a:ext cx="23812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Paul Thompson</a:t>
              </a:r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2625" y="3289653"/>
            <a:ext cx="3905545" cy="3066697"/>
            <a:chOff x="4859536" y="3654778"/>
            <a:chExt cx="3905545" cy="3066697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59536" y="3654778"/>
              <a:ext cx="3905545" cy="3066697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362593" y="3733059"/>
              <a:ext cx="23812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Lianliang</a:t>
              </a:r>
              <a:r>
                <a:rPr lang="en-US" dirty="0" smtClean="0"/>
                <a:t> Ma</a:t>
              </a:r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676592" y="2444605"/>
            <a:ext cx="3451578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dirty="0" err="1" smtClean="0"/>
              <a:t>Njets</a:t>
            </a:r>
            <a:r>
              <a:rPr lang="en-US" dirty="0" smtClean="0"/>
              <a:t> &lt; 4</a:t>
            </a:r>
          </a:p>
          <a:p>
            <a:r>
              <a:rPr lang="en-US" dirty="0" smtClean="0"/>
              <a:t>All backgrounds from Monte Carlo</a:t>
            </a:r>
          </a:p>
          <a:p>
            <a:r>
              <a:rPr lang="en-US" dirty="0" smtClean="0"/>
              <a:t>bb and cc MC clearly not enough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749"/>
            <a:ext cx="8229600" cy="797806"/>
          </a:xfrm>
        </p:spPr>
        <p:txBody>
          <a:bodyPr/>
          <a:lstStyle/>
          <a:p>
            <a:r>
              <a:rPr lang="en-US" dirty="0" smtClean="0"/>
              <a:t>Do we need a JVF cut?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1087"/>
            <a:ext cx="4420681" cy="147539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fact, not using the Jet Vertex Fraction seems to have a significant effect on </a:t>
            </a:r>
            <a:r>
              <a:rPr lang="en-US" dirty="0" err="1" smtClean="0"/>
              <a:t>Njets</a:t>
            </a:r>
            <a:endParaRPr lang="en-US" dirty="0" smtClean="0"/>
          </a:p>
          <a:p>
            <a:r>
              <a:rPr lang="en-US" dirty="0" smtClean="0"/>
              <a:t>But a small effect after all cuts…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57200" y="2753076"/>
            <a:ext cx="3808920" cy="3603274"/>
            <a:chOff x="457200" y="2384777"/>
            <a:chExt cx="3808920" cy="3603274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2384777"/>
              <a:ext cx="3808920" cy="360327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57200" y="2384777"/>
              <a:ext cx="19473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Haifeng</a:t>
              </a:r>
              <a:r>
                <a:rPr lang="en-US" dirty="0" smtClean="0"/>
                <a:t> Li</a:t>
              </a:r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877881" y="2753075"/>
            <a:ext cx="3808919" cy="3603273"/>
            <a:chOff x="4877881" y="2384776"/>
            <a:chExt cx="3808919" cy="360327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77881" y="2384776"/>
              <a:ext cx="3808919" cy="3603273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4877881" y="2384777"/>
              <a:ext cx="19473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Haifeng</a:t>
              </a:r>
              <a:r>
                <a:rPr lang="en-US" dirty="0" smtClean="0"/>
                <a:t> Li</a:t>
              </a:r>
              <a:endParaRPr lang="en-US" dirty="0"/>
            </a:p>
          </p:txBody>
        </p:sp>
      </p:grp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4815147" y="1246548"/>
          <a:ext cx="391691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639"/>
                <a:gridCol w="1305639"/>
                <a:gridCol w="130563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MC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JVF cut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JVF &gt; 0.75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 Cuts Summary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CH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meeting - 9/6/2011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025" y="1417638"/>
            <a:ext cx="7461327" cy="50042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102009</TotalTime>
  <Words>884</Words>
  <Application>Microsoft Macintosh PowerPoint</Application>
  <PresentationFormat>On-screen Show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H-&gt;bb Note Plans for Summer</vt:lpstr>
      <vt:lpstr>H-&gt;bb CONF note plans</vt:lpstr>
      <vt:lpstr>Results so far</vt:lpstr>
      <vt:lpstr>Missing Ingredients</vt:lpstr>
      <vt:lpstr>Outlook</vt:lpstr>
      <vt:lpstr>Backup</vt:lpstr>
      <vt:lpstr>Do we need a JVF cut?</vt:lpstr>
      <vt:lpstr>Do we need a JVF cut?</vt:lpstr>
      <vt:lpstr>WH Cuts Summary</vt:lpstr>
      <vt:lpstr>ZH Cuts Summary</vt:lpstr>
      <vt:lpstr>Poster abstract for EPS-HEP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163</cp:revision>
  <cp:lastPrinted>2011-04-11T11:26:17Z</cp:lastPrinted>
  <dcterms:created xsi:type="dcterms:W3CDTF">2011-06-08T16:59:22Z</dcterms:created>
  <dcterms:modified xsi:type="dcterms:W3CDTF">2011-06-09T10:32:40Z</dcterms:modified>
</cp:coreProperties>
</file>