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5" r:id="rId3"/>
    <p:sldId id="412" r:id="rId4"/>
    <p:sldId id="429" r:id="rId5"/>
    <p:sldId id="425" r:id="rId6"/>
    <p:sldId id="419" r:id="rId7"/>
    <p:sldId id="420" r:id="rId8"/>
    <p:sldId id="426" r:id="rId9"/>
    <p:sldId id="421" r:id="rId10"/>
    <p:sldId id="422" r:id="rId11"/>
    <p:sldId id="427" r:id="rId12"/>
    <p:sldId id="423" r:id="rId13"/>
    <p:sldId id="424" r:id="rId14"/>
    <p:sldId id="428" r:id="rId15"/>
    <p:sldId id="380" r:id="rId16"/>
    <p:sldId id="381" r:id="rId17"/>
    <p:sldId id="391" r:id="rId18"/>
    <p:sldId id="392" r:id="rId19"/>
    <p:sldId id="393" r:id="rId20"/>
    <p:sldId id="399" r:id="rId21"/>
    <p:sldId id="397" r:id="rId22"/>
    <p:sldId id="400" r:id="rId23"/>
    <p:sldId id="401" r:id="rId24"/>
    <p:sldId id="410" r:id="rId25"/>
    <p:sldId id="41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80A6E-5F2E-564C-8452-99611736828F}" type="datetimeFigureOut">
              <a:rPr lang="en-US" smtClean="0"/>
              <a:pPr/>
              <a:t>7/9/10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7CEB7-FBC6-4D40-852B-742319F6D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BB3F3-9A64-144F-BF45-063893EB8DD3}" type="datetimeFigureOut">
              <a:rPr lang="en-US" smtClean="0"/>
              <a:pPr/>
              <a:t>7/9/10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41B6D-599B-FC4A-A62D-9C3B1FA60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94961" TargetMode="External"/><Relationship Id="rId3" Type="http://schemas.openxmlformats.org/officeDocument/2006/relationships/hyperlink" Target="https://twiki.cern.ch/twiki/bin/view/Atlas/AtlasTriggerRat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94961" TargetMode="External"/><Relationship Id="rId3" Type="http://schemas.openxmlformats.org/officeDocument/2006/relationships/hyperlink" Target="https://twiki.cern.ch/twiki/bin/view/Atlas/AtlasTriggerRat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hyperlink" Target="https://twiki.cern.ch/twiki/bin/view/Atlas/AtlasTriggerRat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HiggsTauTau%23Trigger" TargetMode="External"/><Relationship Id="rId3" Type="http://schemas.openxmlformats.org/officeDocument/2006/relationships/hyperlink" Target="http://indico.cern.ch/conferenceDisplay.py?confId=94961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Protected/HiggsTauTau%23Trigge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s://savannah.cern.ch/bugs/?68310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hyperlink" Target="http://indico.cern.ch/getFile.py/access?contribId=2&amp;resId=1&amp;materialId=slides&amp;confId=86986" TargetMode="External"/><Relationship Id="rId5" Type="http://schemas.openxmlformats.org/officeDocument/2006/relationships/hyperlink" Target="http://atlas-trigconf.cern.ch/nightlies/display/release/15.6.X.Y.Z/project/CAFHLT/nightly/rel_4/name/Physics_pp_v1_15.6.9.11.1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777" y="1746321"/>
            <a:ext cx="3216204" cy="376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955" y="488556"/>
            <a:ext cx="7584639" cy="1470025"/>
          </a:xfrm>
        </p:spPr>
        <p:txBody>
          <a:bodyPr>
            <a:normAutofit/>
          </a:bodyPr>
          <a:lstStyle/>
          <a:p>
            <a:r>
              <a:rPr lang="en-US" sz="6000" cap="small" dirty="0" smtClean="0"/>
              <a:t>Higgs Trigger Menu</a:t>
            </a:r>
            <a:endParaRPr lang="en-US" sz="60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955" y="5638800"/>
            <a:ext cx="7311639" cy="93431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765" dirty="0" smtClean="0"/>
              <a:t>Higgs Working Group Meeting – 9</a:t>
            </a:r>
            <a:r>
              <a:rPr lang="en-US" sz="3765" baseline="30000" dirty="0" smtClean="0"/>
              <a:t>th</a:t>
            </a:r>
            <a:r>
              <a:rPr lang="en-US" sz="3765" dirty="0" smtClean="0"/>
              <a:t> July 2010</a:t>
            </a:r>
            <a:endParaRPr lang="en-US" dirty="0" smtClean="0"/>
          </a:p>
          <a:p>
            <a:pPr algn="l"/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– Royal </a:t>
            </a:r>
            <a:r>
              <a:rPr lang="en-US" dirty="0" err="1" smtClean="0"/>
              <a:t>Holoway</a:t>
            </a:r>
            <a:r>
              <a:rPr lang="en-US" dirty="0" smtClean="0"/>
              <a:t> University of London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9143999" cy="685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1083733"/>
                <a:gridCol w="6180666"/>
              </a:tblGrid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Obs.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latin typeface="Verdana"/>
                        </a:rPr>
                        <a:t>ETmiss</a:t>
                      </a:r>
                      <a:r>
                        <a:rPr lang="en-US" sz="1100" b="1" i="0" u="none" strike="noStrike" dirty="0">
                          <a:latin typeface="Verdana"/>
                        </a:rPr>
                        <a:t>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xe30_noMu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light H+ hadronic channel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4j35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primary trigger for event selection (90% eff. at 10TeV) - keep unprescaled whenever possible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4j30_j50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primary trigger for event selection at 10^30 if rates allow - otherwise go to 4j20_3j40_2j60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b-jet: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3b10_4L1J5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primary trigger for event selection if rates allow, otherwise go to…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3b10_4L1J10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…this one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3b15_4L1J10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test for higher lumi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EF_mu4_l1j5_matched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to produce a b-enriched sample for b-tagging studies; go to lower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EF_mu4_l1j10_matched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... or higher thresholds  depending on rate to get more stats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combined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e10_loose_mu6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-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primary to increase efficiency in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-mu final state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e5_medium_mu4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support trigger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-mu final state for fake studies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tau12_loose_e10_loose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-had: primary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-tau final state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-had: primary for mu-tau final state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tau16_loose_2b15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nu: primary trigger for event selection</a:t>
                      </a:r>
                    </a:p>
                  </a:txBody>
                  <a:tcPr marL="12700" marR="12700" marT="12700" marB="0" anchor="b"/>
                </a:tc>
              </a:tr>
              <a:tr h="396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tau12_loose_xe15_noMu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nu,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j35_xe30_mu15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heavy tbH+: test trigger to allow studies for higher lumi</a:t>
                      </a:r>
                    </a:p>
                  </a:txBody>
                  <a:tcPr marL="12700" marR="12700" marT="12700" marB="0" anchor="b"/>
                </a:tc>
              </a:tr>
              <a:tr h="30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j35_xe30_e15_medium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heavy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test trigger to allow studies for higher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5671" y="39793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L</a:t>
            </a:r>
            <a:r>
              <a:rPr lang="en-US" dirty="0" smtClean="0"/>
              <a:t> = 1x10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pic>
        <p:nvPicPr>
          <p:cNvPr id="9" name="Picture 8" descr="MenuCov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920" y="1540933"/>
            <a:ext cx="2931476" cy="4772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0" y="-83735"/>
          <a:ext cx="9144000" cy="702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067"/>
                <a:gridCol w="1117600"/>
                <a:gridCol w="6011333"/>
              </a:tblGrid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e/gamma: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g30_tight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event selection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2g15_loose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event selection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g15_loose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: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support trigger for efficiency estimation</a:t>
                      </a: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em105_passHLT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H-&gt;2l2ν, H-&gt;2l2b,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event selection: avoid efficiency drop at high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pT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common in other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/gamma chains</a:t>
                      </a: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 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581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e20_medium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+: backup trigger if e10_medium rate too high (since e15_loose seems to have same rate as e10_medium)</a:t>
                      </a:r>
                    </a:p>
                  </a:txBody>
                  <a:tcPr marL="12700" marR="12700" marT="12700" marB="0" anchor="b"/>
                </a:tc>
              </a:tr>
              <a:tr h="295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2e5_medium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inv.): primary to increase efficiency in 2-e final state; ZH-&gt;inv.</a:t>
                      </a:r>
                    </a:p>
                  </a:txBody>
                  <a:tcPr marL="12700" marR="12700" marT="12700" marB="0" anchor="b"/>
                </a:tc>
              </a:tr>
              <a:tr h="295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2e10_medium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inv.): backup for 2e5_medium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muon: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mu13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+, light H+-&gt;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tau(lep)nu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or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csbar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or a1W: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295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2mu6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(primary to increase efficiency in 2-mu final state), light H+-&gt;a1W-&gt;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uuW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ZH-&gt;inv.  </a:t>
                      </a: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mu15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+: backup trigger if mu10 rate too high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2mu10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inv.): backup for 2mu6</a:t>
                      </a:r>
                    </a:p>
                  </a:txBody>
                  <a:tcPr marL="12700" marR="12700" marT="12700" marB="0" anchor="b"/>
                </a:tc>
              </a:tr>
              <a:tr h="438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+: support trigger for rate and bias studies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tau: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tau38_medium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light H+ hadronic final state event selection</a:t>
                      </a:r>
                    </a:p>
                  </a:txBody>
                  <a:tcPr marL="12700" marR="12700" marT="12700" marB="0" anchor="b"/>
                </a:tc>
              </a:tr>
              <a:tr h="152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2tau29_loose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295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tau50_medium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light H+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final state: backup for tau38_medium (can't go any higher for this channel)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42822"/>
          <a:ext cx="9144000" cy="6815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067"/>
                <a:gridCol w="1117600"/>
                <a:gridCol w="6011333"/>
              </a:tblGrid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ETmiss: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xe30_noMu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light H+ hadronic channel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xe35_noMu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light H+ hadronic channel: backup for xe30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4j35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primary trigger for event selection (90% eff. at 10TeV) - keep unprescaled whenever possible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4j30_j50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primary trigger for event selection at 10^30 if rates allow - otherwise go to 4j20_3j40_2j60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b-jet: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3b10_4L1J5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in case rate affordable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3b10_4L1J10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primary trigger for event selection if rates allow, otherwise go to…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3b15_4L1J10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test for higher lumi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EF_mu4_l1j5_matched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ttH hadronic: to produce a b-enriched sample for b-tagging studies; go to lower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EF_mu4_l1j10_matched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... or higher thresholds  depending on rate to get more stats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combined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e10_loose_mu6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: primary to increase efficiency in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-mu final state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e10_loose_mu10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: backup to e10_loose_mu6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e5_medium_mu4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: support trigger for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-mu final state for fake studies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tau12_loose_e10_loose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-had: primary for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-tau final state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tau12_loose_mu10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-had: primary for mu-tau final state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tau12_loose_2b15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tbH+ -&gt; 2b W(had) tau(had) nu: primary trigger for event selection</a:t>
                      </a:r>
                    </a:p>
                  </a:txBody>
                  <a:tcPr marL="12700" marR="12700" marT="12700" marB="0" anchor="b"/>
                </a:tc>
              </a:tr>
              <a:tr h="441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tau16_loose_xe25_noMu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) nu, H-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2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2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j35_xe30_mu15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for heavy tbH+: test trigger to allow studies for higher lumi</a:t>
                      </a:r>
                    </a:p>
                  </a:txBody>
                  <a:tcPr marL="12700" marR="12700" marT="12700" marB="0" anchor="b"/>
                </a:tc>
              </a:tr>
              <a:tr h="25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j35_xe30_e15_medium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for heavy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200" b="0" i="0" u="none" strike="noStrike" dirty="0">
                          <a:latin typeface="Verdana"/>
                        </a:rPr>
                        <a:t>+: test trigger to allow studies for higher </a:t>
                      </a:r>
                      <a:r>
                        <a:rPr lang="en-US" sz="1200" b="0" i="0" u="none" strike="noStrike" dirty="0" err="1">
                          <a:latin typeface="Verdana"/>
                        </a:rPr>
                        <a:t>lumi</a:t>
                      </a:r>
                      <a:endParaRPr lang="en-US" sz="12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pic>
        <p:nvPicPr>
          <p:cNvPr id="5" name="Picture 4" descr="catering_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647" y="909139"/>
            <a:ext cx="5211081" cy="52366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32584" y="1425222"/>
            <a:ext cx="3601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Baskerville"/>
              </a:rPr>
              <a:t>Comments?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j-lt"/>
              <a:cs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21941" y="779969"/>
            <a:ext cx="6557655" cy="210448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Backup Slides</a:t>
            </a:r>
            <a:endParaRPr lang="en-US" sz="6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pic>
        <p:nvPicPr>
          <p:cNvPr id="9" name="Picture 8" descr="plastic-fast-food-toys_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505" y="3062509"/>
            <a:ext cx="3590248" cy="2255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6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HSG1: H -&gt;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γγ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41033"/>
            <a:ext cx="9144000" cy="553614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g20_loose – primary trigger (7 Hz</a:t>
            </a:r>
            <a:r>
              <a:rPr lang="en-US" baseline="30000" dirty="0" smtClean="0"/>
              <a:t>(1)</a:t>
            </a:r>
            <a:r>
              <a:rPr lang="en-US" dirty="0" smtClean="0"/>
              <a:t> 15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2g20_loose – backup trigger: will become primary trigger when needed (&gt;10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?)</a:t>
            </a:r>
          </a:p>
          <a:p>
            <a:pPr lvl="1"/>
            <a:r>
              <a:rPr lang="en-US" dirty="0" smtClean="0"/>
              <a:t>g20i_loose – supporting trigger: study isolation at Level 1</a:t>
            </a:r>
          </a:p>
          <a:p>
            <a:pPr lvl="1"/>
            <a:r>
              <a:rPr lang="en-US" dirty="0" smtClean="0"/>
              <a:t>g10_loose (11 Hz</a:t>
            </a:r>
            <a:r>
              <a:rPr lang="en-US" baseline="30000" dirty="0" smtClean="0"/>
              <a:t>(1)</a:t>
            </a:r>
            <a:r>
              <a:rPr lang="en-US" dirty="0" smtClean="0"/>
              <a:t> 35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30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or g5_loose – support triggers for efficiency determination (bootstrap); can be </a:t>
            </a:r>
            <a:r>
              <a:rPr lang="en-US" dirty="0" err="1" smtClean="0"/>
              <a:t>prescaled</a:t>
            </a:r>
            <a:r>
              <a:rPr lang="en-US" dirty="0" smtClean="0"/>
              <a:t> to a low rate</a:t>
            </a:r>
          </a:p>
          <a:p>
            <a:endParaRPr lang="en-US" dirty="0" smtClean="0"/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Primary trigger: g20_loose (70 Hz</a:t>
            </a:r>
            <a:r>
              <a:rPr lang="en-US" baseline="30000" dirty="0" smtClean="0"/>
              <a:t>(1)</a:t>
            </a:r>
            <a:r>
              <a:rPr lang="en-US" dirty="0" smtClean="0"/>
              <a:t> – </a:t>
            </a:r>
            <a:r>
              <a:rPr lang="en-US" dirty="0" err="1" smtClean="0"/>
              <a:t>prescaled</a:t>
            </a:r>
            <a:r>
              <a:rPr lang="en-US" dirty="0" smtClean="0"/>
              <a:t>) or g20_medium (no </a:t>
            </a:r>
            <a:r>
              <a:rPr lang="en-US" dirty="0" err="1" smtClean="0"/>
              <a:t>prescale</a:t>
            </a:r>
            <a:r>
              <a:rPr lang="en-US" dirty="0" smtClean="0"/>
              <a:t> expected?) </a:t>
            </a:r>
          </a:p>
          <a:p>
            <a:pPr lvl="1"/>
            <a:r>
              <a:rPr lang="en-US" dirty="0" smtClean="0"/>
              <a:t>2g20_medium or g20_g30_loose – primary trigger for event collection</a:t>
            </a:r>
          </a:p>
          <a:p>
            <a:pPr lvl="1"/>
            <a:r>
              <a:rPr lang="en-US" dirty="0" smtClean="0"/>
              <a:t>g20i_loose – supporting trigger: study isolation at Level 1</a:t>
            </a:r>
          </a:p>
          <a:p>
            <a:pPr lvl="1"/>
            <a:r>
              <a:rPr lang="en-US" dirty="0" smtClean="0"/>
              <a:t>g10_loose or g5_loose – backup triggers for bootstrap methods; heavily </a:t>
            </a:r>
            <a:r>
              <a:rPr lang="en-US" dirty="0" err="1" smtClean="0"/>
              <a:t>prescaled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Questions: </a:t>
            </a:r>
          </a:p>
          <a:p>
            <a:pPr lvl="1"/>
            <a:r>
              <a:rPr lang="en-US" dirty="0" smtClean="0"/>
              <a:t>Any reason to not go to g20_medium or g20_tight at 10</a:t>
            </a:r>
            <a:r>
              <a:rPr lang="en-US" baseline="30000" dirty="0" smtClean="0"/>
              <a:t>32</a:t>
            </a:r>
            <a:r>
              <a:rPr lang="en-US" dirty="0" smtClean="0"/>
              <a:t> if g20_loose </a:t>
            </a:r>
            <a:r>
              <a:rPr lang="en-US" dirty="0" err="1" smtClean="0"/>
              <a:t>prescaled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Why use both g20_loose and 2g20_loose as primary triggers?</a:t>
            </a:r>
          </a:p>
          <a:p>
            <a:pPr lvl="1"/>
            <a:r>
              <a:rPr lang="en-US" dirty="0" smtClean="0"/>
              <a:t>Rates I saw are still uncertain (Li’s rates larger then </a:t>
            </a:r>
            <a:r>
              <a:rPr lang="en-US" dirty="0" err="1" smtClean="0"/>
              <a:t>egamma</a:t>
            </a:r>
            <a:r>
              <a:rPr lang="en-US" dirty="0" smtClean="0"/>
              <a:t> trigger) – how are they calculated?</a:t>
            </a:r>
          </a:p>
          <a:p>
            <a:pPr lvl="1"/>
            <a:r>
              <a:rPr lang="en-US" dirty="0" smtClean="0"/>
              <a:t>If we need to use new trigger (g30_g20) should justify – what’s increase in efficiency?</a:t>
            </a:r>
          </a:p>
          <a:p>
            <a:pPr lvl="1"/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Extrapolated – see Rainer Stamen in </a:t>
            </a:r>
            <a:r>
              <a:rPr lang="en-US" dirty="0" smtClean="0">
                <a:hlinkClick r:id="rId2"/>
              </a:rPr>
              <a:t>http://indico.cern.ch/conferenceDisplay.py?confId=94961</a:t>
            </a:r>
            <a:r>
              <a:rPr lang="en-US" dirty="0" smtClean="0"/>
              <a:t> </a:t>
            </a:r>
          </a:p>
          <a:p>
            <a:pPr marL="514350" indent="-514350">
              <a:buFont typeface="Arial"/>
              <a:buAutoNum type="arabicParenBoth"/>
            </a:pPr>
            <a:r>
              <a:rPr lang="en-US" dirty="0" smtClean="0"/>
              <a:t>Estimated in MC </a:t>
            </a:r>
            <a:r>
              <a:rPr lang="en-US" dirty="0" smtClean="0">
                <a:hlinkClick r:id="rId3"/>
              </a:rPr>
              <a:t>https://twiki.cern.ch/twiki/bin/view/Atlas/AtlasTriggerRates</a:t>
            </a:r>
            <a:r>
              <a:rPr lang="en-US" dirty="0" smtClean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77007" y="611928"/>
            <a:ext cx="110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 Yuan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230" y="188059"/>
            <a:ext cx="2854605" cy="1572438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HSG2: </a:t>
            </a:r>
            <a:br>
              <a:rPr lang="en-US" dirty="0" smtClean="0"/>
            </a:br>
            <a:r>
              <a:rPr lang="en-US" dirty="0" smtClean="0"/>
              <a:t>H-&gt;ZZ*-&gt;</a:t>
            </a:r>
            <a:r>
              <a:rPr lang="en-US" dirty="0" err="1" smtClean="0"/>
              <a:t>llll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059"/>
            <a:ext cx="7821737" cy="658336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e10_medium – primary trigger (34 Hz</a:t>
            </a:r>
            <a:r>
              <a:rPr lang="en-US" baseline="30000" dirty="0" smtClean="0"/>
              <a:t>(1)</a:t>
            </a:r>
            <a:r>
              <a:rPr lang="en-US" dirty="0" smtClean="0"/>
              <a:t> or 48 Hz</a:t>
            </a:r>
            <a:r>
              <a:rPr lang="en-US" baseline="30000" dirty="0" smtClean="0"/>
              <a:t>(2) </a:t>
            </a:r>
            <a:r>
              <a:rPr lang="en-US" dirty="0" smtClean="0"/>
              <a:t>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e12_medium – backup for e10_medium if rate  too high </a:t>
            </a:r>
          </a:p>
          <a:p>
            <a:pPr lvl="1"/>
            <a:r>
              <a:rPr lang="en-US" dirty="0" smtClean="0"/>
              <a:t>e10_medium_SiTrk – supporting (alternative L2 tracking)</a:t>
            </a:r>
          </a:p>
          <a:p>
            <a:pPr lvl="1"/>
            <a:r>
              <a:rPr lang="en-US" dirty="0" smtClean="0"/>
              <a:t>mu10 – primary trigger (15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mu6 – supporting  (4.4 Hz</a:t>
            </a:r>
            <a:r>
              <a:rPr lang="en-US" baseline="30000" dirty="0" smtClean="0"/>
              <a:t>(2)</a:t>
            </a:r>
            <a:r>
              <a:rPr lang="en-US" dirty="0" smtClean="0"/>
              <a:t> – </a:t>
            </a:r>
            <a:r>
              <a:rPr lang="en-US" dirty="0" err="1" smtClean="0"/>
              <a:t>prescale</a:t>
            </a:r>
            <a:r>
              <a:rPr lang="en-US" dirty="0" smtClean="0"/>
              <a:t> 200 –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mu15 – backup for mu10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e15_medium – primary trigger (10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e15_medium_SiTrk – </a:t>
            </a:r>
            <a:r>
              <a:rPr lang="en-US" dirty="0" err="1" smtClean="0"/>
              <a:t>suporting</a:t>
            </a:r>
            <a:r>
              <a:rPr lang="en-US" dirty="0" smtClean="0"/>
              <a:t> (still needed?)</a:t>
            </a:r>
          </a:p>
          <a:p>
            <a:pPr lvl="1"/>
            <a:r>
              <a:rPr lang="en-US" dirty="0" smtClean="0"/>
              <a:t>e20_medium – (2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e15_medium if the rate too high</a:t>
            </a:r>
          </a:p>
          <a:p>
            <a:pPr lvl="1"/>
            <a:r>
              <a:rPr lang="en-US" dirty="0" smtClean="0"/>
              <a:t>mu13 – primary trigger (no rates found)</a:t>
            </a:r>
          </a:p>
          <a:p>
            <a:pPr lvl="1"/>
            <a:r>
              <a:rPr lang="en-US" dirty="0" smtClean="0"/>
              <a:t>mu15 –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mu13</a:t>
            </a:r>
          </a:p>
          <a:p>
            <a:pPr lvl="1"/>
            <a:r>
              <a:rPr lang="en-US" dirty="0" smtClean="0"/>
              <a:t>mu10 – supporting </a:t>
            </a:r>
          </a:p>
          <a:p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Could we have e10_tight (or e15_medium) as backup for e10_medium instead at 1e31?</a:t>
            </a:r>
          </a:p>
          <a:p>
            <a:pPr lvl="1"/>
            <a:r>
              <a:rPr lang="en-US" dirty="0" smtClean="0"/>
              <a:t>Supporting trigger e15_medium_SiTrk still needed at 1e32?</a:t>
            </a:r>
          </a:p>
          <a:p>
            <a:pPr lvl="1"/>
            <a:r>
              <a:rPr lang="en-US" dirty="0" smtClean="0"/>
              <a:t>For 1e32 would mu15 be ok if mu13 not in menu? (How much would we loose?)</a:t>
            </a:r>
          </a:p>
          <a:p>
            <a:pPr lvl="1"/>
            <a:r>
              <a:rPr lang="en-US" dirty="0" smtClean="0"/>
              <a:t>Any reason to go to </a:t>
            </a:r>
            <a:r>
              <a:rPr lang="en-US" dirty="0" err="1" smtClean="0"/>
              <a:t>di</a:t>
            </a:r>
            <a:r>
              <a:rPr lang="en-US" dirty="0" smtClean="0"/>
              <a:t>-lepton triggers? (I.e. is there need to lower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thresholds? Or is there some margin?) </a:t>
            </a:r>
          </a:p>
          <a:p>
            <a:endParaRPr lang="en-US" dirty="0" smtClean="0"/>
          </a:p>
          <a:p>
            <a:pPr>
              <a:buNone/>
            </a:pPr>
            <a:r>
              <a:rPr lang="en-US" baseline="30000" dirty="0" smtClean="0"/>
              <a:t>(1)</a:t>
            </a:r>
            <a:r>
              <a:rPr lang="en-US" dirty="0" smtClean="0"/>
              <a:t> Extrapolated – see Rainer Stamen in </a:t>
            </a:r>
            <a:r>
              <a:rPr lang="en-US" dirty="0" smtClean="0">
                <a:hlinkClick r:id="rId2"/>
              </a:rPr>
              <a:t>http://indico.cern.ch/conferenceDisplay.py?confId=94961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aseline="30000" dirty="0" smtClean="0"/>
              <a:t>(2)</a:t>
            </a:r>
            <a:r>
              <a:rPr lang="en-US" dirty="0" smtClean="0"/>
              <a:t> Estimated in MC </a:t>
            </a:r>
            <a:r>
              <a:rPr lang="en-US" dirty="0" smtClean="0">
                <a:hlinkClick r:id="rId3"/>
              </a:rPr>
              <a:t>https://twiki.cern.ch/twiki/bin/view/Atlas/AtlasTriggerRates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97034" y="1968377"/>
            <a:ext cx="175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Diego Rodriguez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ZH-&gt;inv, H-&gt;2l2τ, H-&gt;2l2ν and H-&gt;2l2b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187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four analyses rely on leptons for trigger</a:t>
            </a:r>
          </a:p>
          <a:p>
            <a:r>
              <a:rPr lang="en-US" dirty="0" smtClean="0"/>
              <a:t>In signal these come from Z decay</a:t>
            </a:r>
          </a:p>
          <a:p>
            <a:r>
              <a:rPr lang="en-US" dirty="0" smtClean="0"/>
              <a:t>Can use same triggers as H-&gt;4l channel in previous 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31070" y="1149316"/>
            <a:ext cx="165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Paul Thompson</a:t>
            </a:r>
          </a:p>
          <a:p>
            <a:pPr algn="ctr"/>
            <a:r>
              <a:rPr lang="en-US" dirty="0" smtClean="0"/>
              <a:t>Sylvie Brunet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23"/>
            <a:ext cx="8229600" cy="7210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HSG3: </a:t>
            </a:r>
            <a:r>
              <a:rPr lang="en-US" dirty="0" smtClean="0">
                <a:solidFill>
                  <a:schemeClr val="dk1"/>
                </a:solidFill>
              </a:rPr>
              <a:t>H-&gt;WW (</a:t>
            </a:r>
            <a:r>
              <a:rPr lang="en-US" dirty="0" err="1" smtClean="0">
                <a:solidFill>
                  <a:schemeClr val="dk1"/>
                </a:solidFill>
              </a:rPr>
              <a:t>gg</a:t>
            </a:r>
            <a:r>
              <a:rPr lang="en-US" dirty="0" smtClean="0">
                <a:solidFill>
                  <a:schemeClr val="dk1"/>
                </a:solidFill>
              </a:rPr>
              <a:t>, VBF, WH, </a:t>
            </a:r>
            <a:r>
              <a:rPr lang="en-US" dirty="0" err="1" smtClean="0">
                <a:solidFill>
                  <a:schemeClr val="dk1"/>
                </a:solidFill>
              </a:rPr>
              <a:t>ttH</a:t>
            </a:r>
            <a:r>
              <a:rPr lang="en-US" dirty="0" smtClean="0">
                <a:solidFill>
                  <a:schemeClr val="dk1"/>
                </a:solidFill>
              </a:rPr>
              <a:t>, inv.)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961"/>
            <a:ext cx="9144000" cy="602103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e10_medium and mu10 – primary single lepton triggers for H-&gt;WW-&gt;</a:t>
            </a:r>
            <a:r>
              <a:rPr lang="en-US" dirty="0" err="1" smtClean="0"/>
              <a:t>ll</a:t>
            </a:r>
            <a:r>
              <a:rPr lang="en-US" dirty="0" smtClean="0"/>
              <a:t> (</a:t>
            </a:r>
            <a:r>
              <a:rPr lang="en-US" dirty="0" err="1" smtClean="0"/>
              <a:t>l</a:t>
            </a:r>
            <a:r>
              <a:rPr lang="en-US" dirty="0" smtClean="0"/>
              <a:t> = </a:t>
            </a:r>
            <a:r>
              <a:rPr lang="en-US" dirty="0" err="1" smtClean="0"/>
              <a:t>e,mu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2e5_medium(2 Hz(2)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and 2mu6 – backup: </a:t>
            </a:r>
            <a:r>
              <a:rPr lang="en-US" dirty="0" err="1" smtClean="0"/>
              <a:t>di</a:t>
            </a:r>
            <a:r>
              <a:rPr lang="en-US" dirty="0" smtClean="0"/>
              <a:t>-lepton trigger in case offline lepton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may be lowered</a:t>
            </a:r>
          </a:p>
          <a:p>
            <a:pPr lvl="1"/>
            <a:r>
              <a:rPr lang="en-US" dirty="0" smtClean="0"/>
              <a:t>e10_loose – support trigger to study fake rate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VBF trigger</a:t>
            </a:r>
            <a:r>
              <a:rPr lang="en-US" dirty="0" smtClean="0"/>
              <a:t>: seems useful at ≈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>
                <a:sym typeface="Wingdings"/>
              </a:rPr>
              <a:t>, when single-lepton triggers need to get tight</a:t>
            </a:r>
            <a:endParaRPr lang="en-US" dirty="0" smtClean="0"/>
          </a:p>
          <a:p>
            <a:pPr lvl="1"/>
            <a:r>
              <a:rPr lang="en-US" dirty="0" smtClean="0"/>
              <a:t>Di-jet trigger + rapidity gap + lepton </a:t>
            </a:r>
          </a:p>
          <a:p>
            <a:pPr lvl="1"/>
            <a:r>
              <a:rPr lang="en-US" dirty="0" smtClean="0"/>
              <a:t>Lepton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threshold low (perhaps ~8 </a:t>
            </a:r>
            <a:r>
              <a:rPr lang="en-US" dirty="0" err="1" smtClean="0"/>
              <a:t>GeV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Would give gain in phase space for VBF H-&gt;WW at the cost of little extra rate</a:t>
            </a:r>
          </a:p>
          <a:p>
            <a:pPr lvl="1"/>
            <a:r>
              <a:rPr lang="en-US" dirty="0" smtClean="0"/>
              <a:t>In the tau channel, this trigger increases the number of events by 20-25%, but lower gain expected for WW channel</a:t>
            </a:r>
          </a:p>
          <a:p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Rates too high for above single-lepton triggers at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. Would the ones below be ok? (I.e. how much do we loose?)</a:t>
            </a:r>
          </a:p>
          <a:p>
            <a:pPr lvl="2"/>
            <a:r>
              <a:rPr lang="en-US" dirty="0" smtClean="0"/>
              <a:t>e15_medium – primary trigger (10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e20_medium – (2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e15_medium if the rate too high</a:t>
            </a:r>
          </a:p>
          <a:p>
            <a:pPr lvl="2"/>
            <a:r>
              <a:rPr lang="en-US" dirty="0" smtClean="0"/>
              <a:t>mu13 – primary trigger (no rates found)</a:t>
            </a:r>
          </a:p>
          <a:p>
            <a:pPr lvl="2"/>
            <a:r>
              <a:rPr lang="en-US" dirty="0" smtClean="0"/>
              <a:t>mu15 –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mu13</a:t>
            </a:r>
          </a:p>
          <a:p>
            <a:pPr lvl="1"/>
            <a:r>
              <a:rPr lang="en-US" dirty="0" smtClean="0"/>
              <a:t>Would e10_loose_mu6 be useful? (with e10_medium_mu10 for higher </a:t>
            </a:r>
            <a:r>
              <a:rPr lang="en-US" dirty="0" err="1" smtClean="0"/>
              <a:t>lumi</a:t>
            </a:r>
            <a:r>
              <a:rPr lang="en-US" dirty="0" smtClean="0"/>
              <a:t>) – requested for H-&gt;</a:t>
            </a:r>
            <a:r>
              <a:rPr lang="en-US" dirty="0" err="1" smtClean="0"/>
              <a:t>ττ</a:t>
            </a:r>
            <a:endParaRPr lang="en-US" dirty="0" smtClean="0"/>
          </a:p>
          <a:p>
            <a:pPr lvl="1"/>
            <a:r>
              <a:rPr lang="en-US" dirty="0" smtClean="0"/>
              <a:t>Would be great to have lepton trigger efficiencies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spectrum</a:t>
            </a:r>
          </a:p>
          <a:p>
            <a:pPr lvl="1"/>
            <a:r>
              <a:rPr lang="en-US" dirty="0" smtClean="0"/>
              <a:t>VBF trigger: </a:t>
            </a:r>
          </a:p>
          <a:p>
            <a:pPr lvl="2"/>
            <a:r>
              <a:rPr lang="en-US" dirty="0" smtClean="0"/>
              <a:t>Which </a:t>
            </a:r>
            <a:r>
              <a:rPr lang="en-US" dirty="0" err="1" smtClean="0"/>
              <a:t>di-jet+gap</a:t>
            </a:r>
            <a:r>
              <a:rPr lang="en-US" dirty="0" smtClean="0"/>
              <a:t> trigger? (EF_2j40_deta3_5, EF_2j20_deta3_5, EF_2j10_deta3_5, EF_2j10_deta5? </a:t>
            </a:r>
            <a:r>
              <a:rPr lang="en-US" dirty="0" err="1" smtClean="0"/>
              <a:t>Prescales</a:t>
            </a:r>
            <a:r>
              <a:rPr lang="en-US" dirty="0" smtClean="0"/>
              <a:t> not yet known)</a:t>
            </a:r>
          </a:p>
          <a:p>
            <a:pPr lvl="2"/>
            <a:r>
              <a:rPr lang="en-US" dirty="0" smtClean="0"/>
              <a:t>Can we live with  existing lepton </a:t>
            </a:r>
            <a:r>
              <a:rPr lang="en-US" dirty="0" err="1" smtClean="0"/>
              <a:t>pT</a:t>
            </a:r>
            <a:r>
              <a:rPr lang="en-US" dirty="0" smtClean="0"/>
              <a:t> cut ? E.g. electron 10GeV, </a:t>
            </a:r>
            <a:r>
              <a:rPr lang="en-US" dirty="0" err="1" smtClean="0"/>
              <a:t>muon</a:t>
            </a:r>
            <a:r>
              <a:rPr lang="en-US" dirty="0" smtClean="0"/>
              <a:t> 6GeV. What would we gain with </a:t>
            </a:r>
            <a:r>
              <a:rPr lang="en-US" dirty="0" err="1" smtClean="0"/>
              <a:t>pT</a:t>
            </a:r>
            <a:r>
              <a:rPr lang="en-US" dirty="0" smtClean="0"/>
              <a:t> &gt;5GeV for electrons? </a:t>
            </a:r>
          </a:p>
          <a:p>
            <a:pPr lvl="2"/>
            <a:r>
              <a:rPr lang="en-US" dirty="0" smtClean="0"/>
              <a:t>What is the efficiency for signal with each possibility?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88588" y="735951"/>
            <a:ext cx="177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Gemma</a:t>
            </a:r>
            <a:r>
              <a:rPr lang="en-US" dirty="0" smtClean="0"/>
              <a:t> Wooden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ltic_valentine_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18" y="3327526"/>
            <a:ext cx="2035722" cy="2422509"/>
          </a:xfrm>
          <a:prstGeom prst="rect">
            <a:avLst/>
          </a:prstGeom>
          <a:effectLst>
            <a:outerShdw blurRad="107950" dist="1397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menu_lg.jpg"/>
          <p:cNvPicPr>
            <a:picLocks noChangeAspect="1"/>
          </p:cNvPicPr>
          <p:nvPr/>
        </p:nvPicPr>
        <p:blipFill>
          <a:blip r:embed="rId3">
            <a:alphaModFix amt="65000"/>
          </a:blip>
          <a:stretch>
            <a:fillRect/>
          </a:stretch>
        </p:blipFill>
        <p:spPr>
          <a:xfrm>
            <a:off x="871838" y="297793"/>
            <a:ext cx="2528403" cy="3795668"/>
          </a:xfrm>
          <a:prstGeom prst="rect">
            <a:avLst/>
          </a:prstGeom>
          <a:effectLst>
            <a:outerShdw blurRad="107950" dist="114300" dir="2700000" algn="tl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080" y="666485"/>
            <a:ext cx="5366911" cy="783695"/>
          </a:xfrm>
        </p:spPr>
        <p:txBody>
          <a:bodyPr/>
          <a:lstStyle/>
          <a:p>
            <a:r>
              <a:rPr lang="en-US" dirty="0" smtClean="0"/>
              <a:t>Higgs Trigger Crew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pic>
        <p:nvPicPr>
          <p:cNvPr id="11" name="Picture 10" descr="trigGang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040" y="1795094"/>
            <a:ext cx="6946900" cy="4610100"/>
          </a:xfrm>
          <a:prstGeom prst="rect">
            <a:avLst/>
          </a:prstGeom>
          <a:effectLst>
            <a:outerShdw blurRad="165100" dist="190500" dir="408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26"/>
            <a:ext cx="8229600" cy="6489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HSG4: H-&gt;</a:t>
            </a:r>
            <a:r>
              <a:rPr lang="en-US" dirty="0" err="1" smtClean="0">
                <a:solidFill>
                  <a:schemeClr val="dk1"/>
                </a:solidFill>
              </a:rPr>
              <a:t>ττ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leptonic</a:t>
            </a:r>
            <a:r>
              <a:rPr lang="en-US" dirty="0" smtClean="0">
                <a:solidFill>
                  <a:schemeClr val="dk1"/>
                </a:solidFill>
              </a:rPr>
              <a:t> and </a:t>
            </a:r>
            <a:r>
              <a:rPr lang="en-US" dirty="0" err="1" smtClean="0">
                <a:solidFill>
                  <a:schemeClr val="dk1"/>
                </a:solidFill>
              </a:rPr>
              <a:t>lep</a:t>
            </a:r>
            <a:r>
              <a:rPr lang="en-US" dirty="0" smtClean="0">
                <a:solidFill>
                  <a:schemeClr val="dk1"/>
                </a:solidFill>
              </a:rPr>
              <a:t>-had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341"/>
            <a:ext cx="9144000" cy="5904131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From: </a:t>
            </a:r>
            <a:r>
              <a:rPr lang="en-US" dirty="0" smtClean="0">
                <a:hlinkClick r:id="rId2"/>
              </a:rPr>
              <a:t>https://twiki.cern.ch/twiki/bin/view/AtlasProtected/Higgsττ#Trigger</a:t>
            </a:r>
            <a:r>
              <a:rPr lang="en-US" dirty="0" smtClean="0"/>
              <a:t> and input from Matthew</a:t>
            </a:r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e10_medium – primary trigger (34 Hz</a:t>
            </a:r>
            <a:r>
              <a:rPr lang="en-US" baseline="30000" dirty="0" smtClean="0"/>
              <a:t>(1)</a:t>
            </a:r>
            <a:r>
              <a:rPr lang="en-US" dirty="0" smtClean="0"/>
              <a:t> or 48 Hz</a:t>
            </a:r>
            <a:r>
              <a:rPr lang="en-US" baseline="30000" dirty="0" smtClean="0"/>
              <a:t>(2) </a:t>
            </a:r>
            <a:r>
              <a:rPr lang="en-US" dirty="0" smtClean="0"/>
              <a:t>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e12_medium – backup for e10_medium if rate  too high </a:t>
            </a:r>
          </a:p>
          <a:p>
            <a:pPr lvl="1"/>
            <a:r>
              <a:rPr lang="en-US" dirty="0" smtClean="0"/>
              <a:t>e10_medium_SiTrk – supporting (alternative L2 tracking)</a:t>
            </a:r>
          </a:p>
          <a:p>
            <a:pPr lvl="1"/>
            <a:r>
              <a:rPr lang="en-US" dirty="0" smtClean="0"/>
              <a:t>mu10 – primary trigger (15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mu6 – supporting  (4.4 Hz</a:t>
            </a:r>
            <a:r>
              <a:rPr lang="en-US" baseline="30000" dirty="0" smtClean="0"/>
              <a:t>(2)</a:t>
            </a:r>
            <a:r>
              <a:rPr lang="en-US" dirty="0" smtClean="0"/>
              <a:t> – </a:t>
            </a:r>
            <a:r>
              <a:rPr lang="en-US" dirty="0" err="1" smtClean="0"/>
              <a:t>prescale</a:t>
            </a:r>
            <a:r>
              <a:rPr lang="en-US" dirty="0" smtClean="0"/>
              <a:t> 200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mu15 – backup for mu10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e10_loose_mu6 </a:t>
            </a:r>
            <a:r>
              <a:rPr lang="en-US" dirty="0" smtClean="0"/>
              <a:t>– (1Hz 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): 50% increase in signal efficiency </a:t>
            </a:r>
            <a:r>
              <a:rPr lang="en-US" dirty="0" err="1" smtClean="0"/>
              <a:t>wrt</a:t>
            </a:r>
            <a:r>
              <a:rPr lang="en-US" dirty="0" smtClean="0"/>
              <a:t> e10_medium || mu10 – requested into Physics menu)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e5_medium_mu4</a:t>
            </a:r>
            <a:r>
              <a:rPr lang="en-US" dirty="0" smtClean="0"/>
              <a:t> – support trigger for e10_loose_mu6 (fake rate &amp; bias studies) </a:t>
            </a:r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e20i_loose – primary trigger (10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– e20i_medium not in the menu (shall we request it?) </a:t>
            </a:r>
          </a:p>
          <a:p>
            <a:pPr lvl="1"/>
            <a:r>
              <a:rPr lang="en-US" dirty="0" smtClean="0"/>
              <a:t>e15_medium, e20_medium – supporting</a:t>
            </a:r>
          </a:p>
          <a:p>
            <a:pPr lvl="1"/>
            <a:r>
              <a:rPr lang="en-US" dirty="0" smtClean="0"/>
              <a:t>e25_medium – (≈0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e15_medium if the rate too high – e25i_medium not in phys menu</a:t>
            </a:r>
          </a:p>
          <a:p>
            <a:pPr lvl="1"/>
            <a:r>
              <a:rPr lang="en-US" dirty="0" smtClean="0"/>
              <a:t>mu20 – primary trigger (2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mu10 or mu15 – supporting trigger: mu15 –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mu13</a:t>
            </a:r>
          </a:p>
          <a:p>
            <a:pPr lvl="1"/>
            <a:r>
              <a:rPr lang="en-US" dirty="0" smtClean="0"/>
              <a:t>e10_loose_mu6 or </a:t>
            </a:r>
            <a:r>
              <a:rPr lang="en-US" dirty="0" smtClean="0">
                <a:solidFill>
                  <a:srgbClr val="FF0000"/>
                </a:solidFill>
              </a:rPr>
              <a:t>e10_loose_mu10</a:t>
            </a:r>
            <a:r>
              <a:rPr lang="en-US" dirty="0" smtClean="0"/>
              <a:t>  – It may be necessary to go to higher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cut, depending on luminosity</a:t>
            </a:r>
          </a:p>
          <a:p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Is list of single-lepton triggers up to date?</a:t>
            </a:r>
          </a:p>
          <a:p>
            <a:pPr lvl="1"/>
            <a:r>
              <a:rPr lang="en-US" dirty="0" smtClean="0"/>
              <a:t>How do we gain so much (50%) by going from e10_medium || mu10 to e10_loose_mu6? (decrease in offline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cut?)</a:t>
            </a:r>
          </a:p>
          <a:p>
            <a:pPr lvl="1"/>
            <a:r>
              <a:rPr lang="en-US" dirty="0" smtClean="0"/>
              <a:t>Obs.: 2e5_medium has 2 Hz at EF (1E31) but 2mu6 has 10Hz – can’t assume they will be un-</a:t>
            </a:r>
            <a:r>
              <a:rPr lang="en-US" dirty="0" err="1" smtClean="0"/>
              <a:t>prescaled</a:t>
            </a:r>
            <a:endParaRPr lang="en-US" dirty="0" smtClean="0"/>
          </a:p>
          <a:p>
            <a:pPr lvl="1"/>
            <a:r>
              <a:rPr lang="en-US" dirty="0" smtClean="0"/>
              <a:t>Some healthy resistance in menu group to adding triggers in particular not clear about </a:t>
            </a:r>
            <a:r>
              <a:rPr lang="en-US" dirty="0" smtClean="0">
                <a:solidFill>
                  <a:srgbClr val="FF0000"/>
                </a:solidFill>
              </a:rPr>
              <a:t>e5_medium_mu4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750" baseline="30000" dirty="0" smtClean="0"/>
              <a:t>(1)</a:t>
            </a:r>
            <a:r>
              <a:rPr lang="en-US" sz="2750" dirty="0" smtClean="0"/>
              <a:t> Extrapolated – see Rainer Stamen in </a:t>
            </a:r>
            <a:r>
              <a:rPr lang="en-US" sz="2750" dirty="0" smtClean="0">
                <a:hlinkClick r:id="rId3"/>
              </a:rPr>
              <a:t>http://indico.cern.ch/conferenceDisplay.py?confId=94961</a:t>
            </a:r>
            <a:r>
              <a:rPr lang="en-US" sz="2750" dirty="0" smtClean="0"/>
              <a:t> </a:t>
            </a:r>
          </a:p>
          <a:p>
            <a:pPr>
              <a:buNone/>
            </a:pPr>
            <a:r>
              <a:rPr lang="en-US" sz="2750" baseline="30000" dirty="0" smtClean="0"/>
              <a:t>(2)</a:t>
            </a:r>
            <a:r>
              <a:rPr lang="en-US" sz="2750" dirty="0" smtClean="0"/>
              <a:t> Estimated in MC </a:t>
            </a:r>
            <a:r>
              <a:rPr lang="en-US" sz="2750" dirty="0" smtClean="0">
                <a:hlinkClick r:id="rId4"/>
              </a:rPr>
              <a:t>https://twiki.cern.ch/twiki/bin/view/Atlas/AtlasTriggerRates</a:t>
            </a:r>
            <a:r>
              <a:rPr lang="en-US" sz="2750" dirty="0" smtClean="0"/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279189"/>
            <a:ext cx="223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Matthew </a:t>
            </a:r>
            <a:r>
              <a:rPr lang="en-US" dirty="0" err="1" smtClean="0"/>
              <a:t>Beckingham</a:t>
            </a:r>
            <a:endParaRPr lang="en-US" dirty="0" smtClean="0"/>
          </a:p>
          <a:p>
            <a:pPr algn="ctr"/>
            <a:r>
              <a:rPr lang="en-US" dirty="0" err="1" smtClean="0">
                <a:solidFill>
                  <a:schemeClr val="dk1"/>
                </a:solidFill>
              </a:rPr>
              <a:t>Henrik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Nilssen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 -&gt; </a:t>
            </a:r>
            <a:r>
              <a:rPr lang="en-US" dirty="0" err="1" smtClean="0"/>
              <a:t>τ</a:t>
            </a:r>
            <a:r>
              <a:rPr lang="en-US" dirty="0" smtClean="0"/>
              <a:t> </a:t>
            </a:r>
            <a:r>
              <a:rPr lang="en-US" dirty="0" err="1" smtClean="0"/>
              <a:t>τ</a:t>
            </a:r>
            <a:r>
              <a:rPr lang="en-US" dirty="0" smtClean="0"/>
              <a:t> -&gt; </a:t>
            </a:r>
            <a:r>
              <a:rPr lang="en-US" dirty="0" err="1" smtClean="0"/>
              <a:t>eν</a:t>
            </a:r>
            <a:r>
              <a:rPr lang="en-US" dirty="0" smtClean="0"/>
              <a:t> </a:t>
            </a:r>
            <a:r>
              <a:rPr lang="en-US" dirty="0" err="1" smtClean="0"/>
              <a:t>μν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9000"/>
            <a:ext cx="9143999" cy="301832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Could live with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thresholds for single-lepton triggers if the other remains low, but moving both to 20 costs ~35% of signal:</a:t>
            </a:r>
          </a:p>
          <a:p>
            <a:pPr lvl="1"/>
            <a:r>
              <a:rPr lang="en-US" sz="2560" dirty="0" smtClean="0">
                <a:solidFill>
                  <a:srgbClr val="0000FF"/>
                </a:solidFill>
              </a:rPr>
              <a:t>e10_medium||  mu10 → e10_medium mu20: keep ~99% of events</a:t>
            </a:r>
          </a:p>
          <a:p>
            <a:pPr lvl="1"/>
            <a:r>
              <a:rPr lang="en-US" sz="2560" dirty="0" smtClean="0">
                <a:solidFill>
                  <a:srgbClr val="0000FF"/>
                </a:solidFill>
              </a:rPr>
              <a:t>e10_medium || mu10 → e20_medium mu10: keep ~95% of events</a:t>
            </a:r>
          </a:p>
          <a:p>
            <a:pPr lvl="1"/>
            <a:r>
              <a:rPr lang="en-US" sz="2560" dirty="0" smtClean="0">
                <a:solidFill>
                  <a:srgbClr val="0000FF"/>
                </a:solidFill>
              </a:rPr>
              <a:t>e10_medium || mu10 → e15_medium mu15: keep ~88% of events</a:t>
            </a:r>
          </a:p>
          <a:p>
            <a:pPr lvl="1"/>
            <a:r>
              <a:rPr lang="en-US" sz="2560" dirty="0" smtClean="0">
                <a:solidFill>
                  <a:srgbClr val="0000FF"/>
                </a:solidFill>
              </a:rPr>
              <a:t>e10_medium || mu10 → e20_medium mu20: keep ~65-70% of events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Solution: use </a:t>
            </a:r>
            <a:r>
              <a:rPr lang="en-US" dirty="0" err="1" smtClean="0"/>
              <a:t>di</a:t>
            </a:r>
            <a:r>
              <a:rPr lang="en-US" dirty="0" smtClean="0"/>
              <a:t>-electron, </a:t>
            </a:r>
            <a:r>
              <a:rPr lang="en-US" dirty="0" err="1" smtClean="0"/>
              <a:t>di-muon</a:t>
            </a:r>
            <a:r>
              <a:rPr lang="en-US" dirty="0" smtClean="0"/>
              <a:t> and </a:t>
            </a:r>
            <a:r>
              <a:rPr lang="en-US" dirty="0" err="1" smtClean="0"/>
              <a:t>e+mu</a:t>
            </a:r>
            <a:r>
              <a:rPr lang="en-US" dirty="0" smtClean="0"/>
              <a:t> trigger 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 smtClean="0">
                <a:solidFill>
                  <a:srgbClr val="FF0000"/>
                </a:solidFill>
              </a:rPr>
              <a:t>e10_loose_mu6</a:t>
            </a:r>
            <a:r>
              <a:rPr lang="en-US" dirty="0" smtClean="0"/>
              <a:t> we gain 50% more events </a:t>
            </a:r>
            <a:r>
              <a:rPr lang="en-US" dirty="0" err="1" smtClean="0"/>
              <a:t>wrt</a:t>
            </a:r>
            <a:r>
              <a:rPr lang="en-US" dirty="0" smtClean="0"/>
              <a:t> to e10_medium || mu10</a:t>
            </a:r>
          </a:p>
          <a:p>
            <a:pPr lvl="1"/>
            <a:r>
              <a:rPr lang="en-US" dirty="0" smtClean="0"/>
              <a:t>Including  </a:t>
            </a:r>
            <a:r>
              <a:rPr lang="en-US" dirty="0" smtClean="0">
                <a:solidFill>
                  <a:srgbClr val="FF0000"/>
                </a:solidFill>
              </a:rPr>
              <a:t>e5_medium_mu4</a:t>
            </a:r>
            <a:r>
              <a:rPr lang="en-US" dirty="0" smtClean="0"/>
              <a:t> we gain 56% more events </a:t>
            </a:r>
            <a:r>
              <a:rPr lang="en-US" dirty="0" err="1" smtClean="0"/>
              <a:t>wrt</a:t>
            </a:r>
            <a:r>
              <a:rPr lang="en-US" dirty="0" smtClean="0"/>
              <a:t> to e10_medium || mu10</a:t>
            </a:r>
          </a:p>
          <a:p>
            <a:pPr lvl="1">
              <a:buNone/>
            </a:pPr>
            <a:r>
              <a:rPr lang="en-US" dirty="0" smtClean="0"/>
              <a:t>…and lowering electron and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err="1" smtClean="0"/>
              <a:t>preselection</a:t>
            </a:r>
            <a:r>
              <a:rPr lang="en-US" dirty="0" smtClean="0"/>
              <a:t> cuts to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&gt;5 </a:t>
            </a:r>
            <a:r>
              <a:rPr lang="en-US" dirty="0" err="1" smtClean="0"/>
              <a:t>GeV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608537"/>
            <a:ext cx="3437448" cy="32494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56561" y="5756831"/>
            <a:ext cx="2233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Matthew </a:t>
            </a:r>
            <a:r>
              <a:rPr lang="en-US" dirty="0" err="1" smtClean="0"/>
              <a:t>Beckingham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720660" y="228712"/>
            <a:ext cx="223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Matthew </a:t>
            </a:r>
            <a:r>
              <a:rPr lang="en-US" dirty="0" err="1" smtClean="0"/>
              <a:t>Beckingham</a:t>
            </a:r>
            <a:endParaRPr lang="en-US" dirty="0" smtClean="0"/>
          </a:p>
          <a:p>
            <a:pPr algn="ctr"/>
            <a:r>
              <a:rPr lang="en-US" dirty="0" err="1" smtClean="0">
                <a:solidFill>
                  <a:schemeClr val="dk1"/>
                </a:solidFill>
              </a:rPr>
              <a:t>Henrik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Nilssen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5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HSG4: H-&gt;</a:t>
            </a:r>
            <a:r>
              <a:rPr lang="en-US" dirty="0" err="1" smtClean="0">
                <a:solidFill>
                  <a:schemeClr val="dk1"/>
                </a:solidFill>
              </a:rPr>
              <a:t>ττ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Hadronic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1146"/>
            <a:ext cx="9144000" cy="543520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From: </a:t>
            </a:r>
            <a:r>
              <a:rPr lang="en-US" dirty="0" smtClean="0">
                <a:hlinkClick r:id="rId2"/>
              </a:rPr>
              <a:t>https://twiki.cern.ch/twiki/bin/view/AtlasProtected/Higgsττ#Trigger</a:t>
            </a:r>
            <a:endParaRPr lang="en-US" dirty="0" smtClean="0"/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double tau:</a:t>
            </a:r>
          </a:p>
          <a:p>
            <a:pPr lvl="1"/>
            <a:r>
              <a:rPr lang="en-US" dirty="0" smtClean="0"/>
              <a:t>primary trigger = 2tau20_loose – version with isolation (2tau20i_loose) not available in menu</a:t>
            </a:r>
          </a:p>
          <a:p>
            <a:pPr lvl="1"/>
            <a:r>
              <a:rPr lang="en-US" dirty="0" smtClean="0"/>
              <a:t>support trigger = e10_medium || mu10 || xe30 – not clear which </a:t>
            </a:r>
            <a:r>
              <a:rPr lang="en-US" dirty="0" err="1" smtClean="0"/>
              <a:t>xeYY</a:t>
            </a:r>
            <a:r>
              <a:rPr lang="en-US" dirty="0" smtClean="0"/>
              <a:t> will be </a:t>
            </a:r>
            <a:r>
              <a:rPr lang="en-US" dirty="0" err="1" smtClean="0"/>
              <a:t>unprescaled</a:t>
            </a:r>
            <a:r>
              <a:rPr lang="en-US" dirty="0" smtClean="0"/>
              <a:t> for 1e31</a:t>
            </a:r>
          </a:p>
          <a:p>
            <a:pPr lvl="1"/>
            <a:r>
              <a:rPr lang="en-US" dirty="0" smtClean="0"/>
              <a:t>backup  trigger = 2tau29_loose – version with isolation (2tau29i_loose) not available in menu</a:t>
            </a:r>
          </a:p>
          <a:p>
            <a:pPr lvl="1"/>
            <a:r>
              <a:rPr lang="en-US" dirty="0" err="1" smtClean="0"/>
              <a:t>tau+MET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primary trigger = tau16_loose_xe25 – ok </a:t>
            </a:r>
          </a:p>
          <a:p>
            <a:pPr lvl="1"/>
            <a:r>
              <a:rPr lang="en-US" dirty="0" smtClean="0"/>
              <a:t>support trigger = tau16i_loose_4j23 – not available in menu</a:t>
            </a:r>
          </a:p>
          <a:p>
            <a:pPr lvl="1"/>
            <a:r>
              <a:rPr lang="en-US" dirty="0" smtClean="0"/>
              <a:t>backup  trigger = tau16_loose_xe20 and tau16i_loose_xe25 - ok</a:t>
            </a:r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double tau:</a:t>
            </a:r>
          </a:p>
          <a:p>
            <a:pPr lvl="1"/>
            <a:r>
              <a:rPr lang="en-US" dirty="0" smtClean="0"/>
              <a:t>primary trigger = 2tau29i_loose – version with isolation (2tau29i_loose) not available in menu</a:t>
            </a:r>
          </a:p>
          <a:p>
            <a:pPr lvl="1"/>
            <a:r>
              <a:rPr lang="en-US" dirty="0" smtClean="0"/>
              <a:t>support trigger = e20_medium || mu20 || xe40 – not clear which </a:t>
            </a:r>
            <a:r>
              <a:rPr lang="en-US" dirty="0" err="1" smtClean="0"/>
              <a:t>xeYY</a:t>
            </a:r>
            <a:r>
              <a:rPr lang="en-US" dirty="0" smtClean="0"/>
              <a:t> will be </a:t>
            </a:r>
            <a:r>
              <a:rPr lang="en-US" dirty="0" err="1" smtClean="0"/>
              <a:t>unprescaled</a:t>
            </a:r>
            <a:r>
              <a:rPr lang="en-US" dirty="0" smtClean="0"/>
              <a:t> for 1e32</a:t>
            </a:r>
          </a:p>
          <a:p>
            <a:pPr lvl="1"/>
            <a:r>
              <a:rPr lang="en-US" dirty="0" smtClean="0"/>
              <a:t>backup  trigger = 2tau38_loose - ok</a:t>
            </a:r>
          </a:p>
          <a:p>
            <a:pPr lvl="1"/>
            <a:r>
              <a:rPr lang="en-US" dirty="0" err="1" smtClean="0"/>
              <a:t>tau+MET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primary trigger = tau29i_loose_xe30 – not in physics menu</a:t>
            </a:r>
          </a:p>
          <a:p>
            <a:pPr lvl="1"/>
            <a:r>
              <a:rPr lang="en-US" dirty="0" smtClean="0"/>
              <a:t>support trigger = ?</a:t>
            </a:r>
          </a:p>
          <a:p>
            <a:pPr lvl="1"/>
            <a:r>
              <a:rPr lang="en-US" dirty="0" smtClean="0"/>
              <a:t>backup  trigger = tau38_loose_xe40 – not in menu</a:t>
            </a:r>
          </a:p>
          <a:p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List needs to be updated – some of the triggers not in Physics menu, but similar chains could be used (or request new if really needed)</a:t>
            </a:r>
          </a:p>
          <a:p>
            <a:pPr>
              <a:buNone/>
            </a:pP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48110" y="733252"/>
            <a:ext cx="143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Stefania</a:t>
            </a:r>
            <a:r>
              <a:rPr lang="en-US" dirty="0" smtClean="0"/>
              <a:t> </a:t>
            </a:r>
            <a:r>
              <a:rPr lang="en-US" dirty="0" err="1" smtClean="0"/>
              <a:t>Xella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HSG5: </a:t>
            </a:r>
            <a:r>
              <a:rPr lang="en-US" dirty="0" err="1" smtClean="0"/>
              <a:t>ttH</a:t>
            </a:r>
            <a:r>
              <a:rPr lang="en-US" dirty="0" smtClean="0"/>
              <a:t> (H-&gt;bb) </a:t>
            </a:r>
            <a:r>
              <a:rPr lang="en-US" dirty="0" err="1" smtClean="0"/>
              <a:t>semileptonic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627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Also including Fat-Jet analysis </a:t>
            </a:r>
          </a:p>
          <a:p>
            <a:r>
              <a:rPr lang="en-US" dirty="0" smtClean="0"/>
              <a:t>Basically need lowest un-</a:t>
            </a:r>
            <a:r>
              <a:rPr lang="en-US" dirty="0" err="1" smtClean="0"/>
              <a:t>prescaled</a:t>
            </a:r>
            <a:r>
              <a:rPr lang="en-US" dirty="0" smtClean="0"/>
              <a:t> single-lepton trigger; my proposal:</a:t>
            </a: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30</a:t>
            </a:r>
            <a:r>
              <a:rPr lang="en-US" dirty="0" smtClean="0"/>
              <a:t> to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e10_medium – primary trigger (34 Hz</a:t>
            </a:r>
            <a:r>
              <a:rPr lang="en-US" baseline="30000" dirty="0" smtClean="0"/>
              <a:t>(1)</a:t>
            </a:r>
            <a:r>
              <a:rPr lang="en-US" dirty="0" smtClean="0"/>
              <a:t> or 48 Hz</a:t>
            </a:r>
            <a:r>
              <a:rPr lang="en-US" baseline="30000" dirty="0" smtClean="0"/>
              <a:t>(2) </a:t>
            </a:r>
            <a:r>
              <a:rPr lang="en-US" dirty="0" smtClean="0"/>
              <a:t>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e12_medium – backup for e10_medium if rate  too high </a:t>
            </a:r>
          </a:p>
          <a:p>
            <a:pPr lvl="1"/>
            <a:r>
              <a:rPr lang="en-US" dirty="0" smtClean="0"/>
              <a:t>mu10 – primary trigger (15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mu15 – backup for mu10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endParaRPr lang="en-US" dirty="0" smtClean="0">
              <a:latin typeface="Brush Script MT Italic"/>
              <a:cs typeface="Brush Script MT Italic"/>
            </a:endParaRPr>
          </a:p>
          <a:p>
            <a:r>
              <a:rPr lang="en-US" dirty="0" smtClean="0">
                <a:latin typeface="Brush Script MT Italic"/>
                <a:cs typeface="Brush Script MT Italic"/>
              </a:rPr>
              <a:t>L</a:t>
            </a:r>
            <a:r>
              <a:rPr lang="en-US" dirty="0" smtClean="0"/>
              <a:t> = 10</a:t>
            </a:r>
            <a:r>
              <a:rPr lang="en-US" baseline="30000" dirty="0" smtClean="0"/>
              <a:t>32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e15_medium – primary trigger (10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e20_medium – (2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e15_medium if the rate too high</a:t>
            </a:r>
          </a:p>
          <a:p>
            <a:pPr lvl="1"/>
            <a:r>
              <a:rPr lang="en-US" dirty="0" smtClean="0"/>
              <a:t>mu13 – primary trigger (no rates found)</a:t>
            </a:r>
          </a:p>
          <a:p>
            <a:pPr lvl="1"/>
            <a:r>
              <a:rPr lang="en-US" dirty="0" smtClean="0"/>
              <a:t>mu15 – (3 Hz</a:t>
            </a:r>
            <a:r>
              <a:rPr lang="en-US" baseline="30000" dirty="0" smtClean="0"/>
              <a:t>(2)</a:t>
            </a:r>
            <a:r>
              <a:rPr lang="en-US" dirty="0" smtClean="0"/>
              <a:t> at 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 backup for mu13</a:t>
            </a:r>
          </a:p>
          <a:p>
            <a:endParaRPr lang="en-US" dirty="0" smtClean="0"/>
          </a:p>
          <a:p>
            <a:r>
              <a:rPr lang="en-US" dirty="0" smtClean="0"/>
              <a:t>Absolute efficiencies from CSC studies were 82% mu20 || e22i || e55, so we should be in safe ground for this year</a:t>
            </a:r>
          </a:p>
          <a:p>
            <a:endParaRPr lang="en-US" dirty="0" smtClean="0"/>
          </a:p>
          <a:p>
            <a:r>
              <a:rPr lang="en-US" dirty="0" smtClean="0"/>
              <a:t>Obs.:</a:t>
            </a:r>
          </a:p>
          <a:p>
            <a:pPr lvl="1"/>
            <a:r>
              <a:rPr lang="en-US" dirty="0" smtClean="0"/>
              <a:t>Jet triggers will be studied, but numbers are not available for now, so better hold off on requests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13904" y="917918"/>
            <a:ext cx="1507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Catrin</a:t>
            </a:r>
            <a:r>
              <a:rPr lang="en-US" dirty="0" smtClean="0"/>
              <a:t> </a:t>
            </a:r>
            <a:r>
              <a:rPr lang="en-US" dirty="0" err="1" smtClean="0"/>
              <a:t>Bernius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HSG5: </a:t>
            </a:r>
            <a:r>
              <a:rPr lang="en-US" dirty="0" err="1" smtClean="0"/>
              <a:t>ttH</a:t>
            </a:r>
            <a:r>
              <a:rPr lang="en-US" dirty="0" smtClean="0"/>
              <a:t> (H-&gt;bb) </a:t>
            </a:r>
            <a:r>
              <a:rPr lang="en-US" dirty="0" err="1" smtClean="0"/>
              <a:t>hadronic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62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 clear what triggers are needed and possible at present</a:t>
            </a:r>
          </a:p>
          <a:p>
            <a:r>
              <a:rPr lang="en-US" dirty="0" smtClean="0"/>
              <a:t>Only jet triggers and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sum</a:t>
            </a:r>
            <a:r>
              <a:rPr lang="en-US" dirty="0" smtClean="0"/>
              <a:t> could be useful</a:t>
            </a:r>
          </a:p>
          <a:p>
            <a:r>
              <a:rPr lang="en-US" dirty="0" smtClean="0"/>
              <a:t>Menu currently has some multi-jet triggers: EF_3j80, EF_4j40, EF_5j20</a:t>
            </a:r>
          </a:p>
          <a:p>
            <a:pPr lvl="1"/>
            <a:r>
              <a:rPr lang="en-US" dirty="0" smtClean="0"/>
              <a:t>But not clear which will be </a:t>
            </a:r>
            <a:r>
              <a:rPr lang="en-US" dirty="0" err="1" smtClean="0"/>
              <a:t>prescaled</a:t>
            </a:r>
            <a:r>
              <a:rPr lang="en-US" dirty="0" smtClean="0"/>
              <a:t> and when</a:t>
            </a:r>
          </a:p>
          <a:p>
            <a:r>
              <a:rPr lang="en-US" dirty="0" smtClean="0"/>
              <a:t>Available numbers:</a:t>
            </a:r>
          </a:p>
          <a:p>
            <a:r>
              <a:rPr lang="en-US" dirty="0" smtClean="0"/>
              <a:t>For the MC@NLO fully </a:t>
            </a:r>
            <a:r>
              <a:rPr lang="en-US" dirty="0" err="1" smtClean="0"/>
              <a:t>hadronic</a:t>
            </a:r>
            <a:r>
              <a:rPr lang="en-US" dirty="0" smtClean="0"/>
              <a:t> </a:t>
            </a:r>
            <a:r>
              <a:rPr lang="en-US" dirty="0" err="1" smtClean="0"/>
              <a:t>ttbar</a:t>
            </a:r>
            <a:r>
              <a:rPr lang="en-US" dirty="0" smtClean="0"/>
              <a:t> dataset, the 'useful' chains I can see are: </a:t>
            </a:r>
          </a:p>
          <a:p>
            <a:pPr lvl="1"/>
            <a:r>
              <a:rPr lang="en-US" dirty="0" smtClean="0"/>
              <a:t>EF_2j10 (100%)  not in new menu </a:t>
            </a:r>
          </a:p>
          <a:p>
            <a:pPr lvl="1"/>
            <a:r>
              <a:rPr lang="en-US" dirty="0" smtClean="0"/>
              <a:t>EF_2j20 (99%)   not in new menu </a:t>
            </a:r>
          </a:p>
          <a:p>
            <a:pPr lvl="1"/>
            <a:r>
              <a:rPr lang="en-US" dirty="0" smtClean="0"/>
              <a:t>EF_2j40 (96%) – looks very useful!</a:t>
            </a:r>
          </a:p>
          <a:p>
            <a:pPr lvl="1"/>
            <a:r>
              <a:rPr lang="en-US" dirty="0" smtClean="0"/>
              <a:t>EF_3j20 (93%)   percale 10 000 000!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39660" y="917918"/>
            <a:ext cx="145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Michael Nash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HSG5: Heavy charged Higgs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810"/>
            <a:ext cx="8229600" cy="39397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Looking at new menu:</a:t>
            </a:r>
          </a:p>
          <a:p>
            <a:pPr lvl="1"/>
            <a:r>
              <a:rPr lang="en-US" dirty="0" smtClean="0"/>
              <a:t>The combinations of ”</a:t>
            </a:r>
            <a:r>
              <a:rPr lang="en-US" dirty="0" err="1" smtClean="0"/>
              <a:t>e</a:t>
            </a:r>
            <a:r>
              <a:rPr lang="en-US" dirty="0" smtClean="0"/>
              <a:t> + MET" and "tau + MET" currently in the menu are ok</a:t>
            </a:r>
          </a:p>
          <a:p>
            <a:pPr lvl="1"/>
            <a:r>
              <a:rPr lang="en-US" dirty="0" smtClean="0"/>
              <a:t>A new combination ”</a:t>
            </a:r>
            <a:r>
              <a:rPr lang="en-US" dirty="0" err="1" smtClean="0"/>
              <a:t>e</a:t>
            </a:r>
            <a:r>
              <a:rPr lang="en-US" dirty="0" smtClean="0"/>
              <a:t> + MET + jet” exists but still to </a:t>
            </a:r>
            <a:r>
              <a:rPr lang="en-US" smtClean="0"/>
              <a:t>be checked</a:t>
            </a:r>
            <a:endParaRPr lang="en-US" dirty="0" smtClean="0"/>
          </a:p>
          <a:p>
            <a:pPr lvl="1"/>
            <a:r>
              <a:rPr lang="en-US" dirty="0" smtClean="0"/>
              <a:t>Missing combined triggers:</a:t>
            </a:r>
          </a:p>
          <a:p>
            <a:pPr lvl="2"/>
            <a:r>
              <a:rPr lang="en-US" dirty="0" smtClean="0"/>
              <a:t>combination "mu + MET" is MISSING</a:t>
            </a:r>
          </a:p>
          <a:p>
            <a:pPr lvl="2"/>
            <a:r>
              <a:rPr lang="en-US" dirty="0" smtClean="0"/>
              <a:t>combination "tau + MET + jet" is MISSING</a:t>
            </a:r>
          </a:p>
          <a:p>
            <a:pPr lvl="2"/>
            <a:r>
              <a:rPr lang="en-US" dirty="0" smtClean="0"/>
              <a:t>combination "mu + MET + jet" is MISSING</a:t>
            </a:r>
          </a:p>
          <a:p>
            <a:pPr lvl="1"/>
            <a:r>
              <a:rPr lang="en-US" dirty="0" smtClean="0"/>
              <a:t>And more details that I won’t mention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86628" y="917918"/>
            <a:ext cx="196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Martin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Nedden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MenuSign.gif"/>
          <p:cNvPicPr>
            <a:picLocks noChangeAspect="1"/>
          </p:cNvPicPr>
          <p:nvPr/>
        </p:nvPicPr>
        <p:blipFill>
          <a:blip r:embed="rId2">
            <a:alphaModFix amt="43000"/>
          </a:blip>
          <a:srcRect l="-40915" r="-40915"/>
          <a:stretch>
            <a:fillRect/>
          </a:stretch>
        </p:blipFill>
        <p:spPr>
          <a:xfrm>
            <a:off x="0" y="1180806"/>
            <a:ext cx="9144000" cy="5028847"/>
          </a:xfrm>
          <a:prstGeom prst="rect">
            <a:avLst/>
          </a:prstGeom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37400"/>
            <a:ext cx="8229600" cy="1032706"/>
          </a:xfrm>
        </p:spPr>
        <p:txBody>
          <a:bodyPr>
            <a:normAutofit/>
          </a:bodyPr>
          <a:lstStyle/>
          <a:p>
            <a:r>
              <a:rPr lang="en-US" dirty="0" smtClean="0"/>
              <a:t>Starters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3735" y="1376936"/>
            <a:ext cx="9175157" cy="543654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Physics menu will be activated around July 19</a:t>
            </a:r>
            <a:r>
              <a:rPr lang="en-US" baseline="30000" dirty="0" smtClean="0"/>
              <a:t>th </a:t>
            </a:r>
            <a:r>
              <a:rPr lang="en-US" dirty="0" smtClean="0"/>
              <a:t>technical stop</a:t>
            </a:r>
          </a:p>
          <a:p>
            <a:endParaRPr lang="en-US" dirty="0" smtClean="0"/>
          </a:p>
          <a:p>
            <a:r>
              <a:rPr lang="en-US" dirty="0" smtClean="0"/>
              <a:t>Higgs Group requests made after last Higgs WG meeting (and many many emails):</a:t>
            </a:r>
          </a:p>
          <a:p>
            <a:pPr lvl="1"/>
            <a:r>
              <a:rPr lang="en-US" dirty="0" smtClean="0"/>
              <a:t>Higgs WG talk: </a:t>
            </a:r>
          </a:p>
          <a:p>
            <a:pPr lvl="1"/>
            <a:r>
              <a:rPr lang="en-US" sz="2560" dirty="0" smtClean="0">
                <a:hlinkClick r:id="rId3"/>
              </a:rPr>
              <a:t>http://indico.cern.ch/getFile.py/access?contribId=2&amp;resId=1&amp;materialId=slides&amp;confId=86986</a:t>
            </a:r>
            <a:r>
              <a:rPr lang="en-US" sz="2560" dirty="0" smtClean="0"/>
              <a:t> </a:t>
            </a:r>
          </a:p>
          <a:p>
            <a:pPr lvl="1"/>
            <a:r>
              <a:rPr lang="en-US" dirty="0" smtClean="0"/>
              <a:t>Menu request: </a:t>
            </a:r>
          </a:p>
          <a:p>
            <a:pPr lvl="1"/>
            <a:r>
              <a:rPr lang="en-US" dirty="0" smtClean="0">
                <a:hlinkClick r:id="rId4"/>
              </a:rPr>
              <a:t>https://savannah.cern.ch/bugs/?68310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Several changes since, as more data was taken and rate estimates became better </a:t>
            </a:r>
          </a:p>
          <a:p>
            <a:endParaRPr lang="en-US" dirty="0" smtClean="0"/>
          </a:p>
          <a:p>
            <a:r>
              <a:rPr lang="en-US" dirty="0" smtClean="0"/>
              <a:t>Current status of menu design is almost the final one; some changes still coming in</a:t>
            </a:r>
          </a:p>
          <a:p>
            <a:pPr lvl="1"/>
            <a:r>
              <a:rPr lang="en-US" dirty="0" smtClean="0"/>
              <a:t>Can be seen in CAFHLT nightly releases through atlas-</a:t>
            </a:r>
            <a:r>
              <a:rPr lang="en-US" dirty="0" err="1" smtClean="0"/>
              <a:t>trigconf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hlinkClick r:id="rId5"/>
              </a:rPr>
              <a:t>http://atlas-trigconf.cern.ch/nightlies/display/release/15.6.X.Y.Z/project/CAFHLT/nightly/rel_4/name/Physics_pp_v1_15.6.9.11.1/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Further changes will be possible as needed, but at a low rate for stability</a:t>
            </a:r>
          </a:p>
          <a:p>
            <a:endParaRPr lang="en-US" dirty="0" smtClean="0"/>
          </a:p>
          <a:p>
            <a:r>
              <a:rPr lang="en-US" dirty="0" smtClean="0"/>
              <a:t>This talk gives a (very) short account of the menu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licious-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4968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sp useBgFill="1"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63889"/>
            <a:ext cx="8229600" cy="43321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Assorted Salads…</a:t>
            </a:r>
          </a:p>
          <a:p>
            <a:endParaRPr lang="en-US" dirty="0" smtClean="0"/>
          </a:p>
          <a:p>
            <a:r>
              <a:rPr lang="en-US" dirty="0" smtClean="0"/>
              <a:t>Primary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triggers will have </a:t>
            </a:r>
            <a:r>
              <a:rPr lang="en-US" u="sng" dirty="0" smtClean="0"/>
              <a:t>no </a:t>
            </a:r>
            <a:r>
              <a:rPr lang="en-US" u="sng" dirty="0" err="1" smtClean="0"/>
              <a:t>muon</a:t>
            </a:r>
            <a:r>
              <a:rPr lang="en-US" u="sng" dirty="0" smtClean="0"/>
              <a:t> correction</a:t>
            </a:r>
            <a:r>
              <a:rPr lang="en-US" dirty="0" smtClean="0"/>
              <a:t> until a better understanding of these is achieved</a:t>
            </a:r>
          </a:p>
          <a:p>
            <a:pPr lvl="1"/>
            <a:r>
              <a:rPr lang="en-US" dirty="0" smtClean="0"/>
              <a:t>Will also </a:t>
            </a:r>
            <a:r>
              <a:rPr lang="en-US" u="sng" dirty="0" smtClean="0"/>
              <a:t>not</a:t>
            </a:r>
            <a:r>
              <a:rPr lang="en-US" dirty="0" smtClean="0"/>
              <a:t> be cutting on forward jets (bad for VBF) or number of vertices – experimental </a:t>
            </a:r>
          </a:p>
          <a:p>
            <a:endParaRPr lang="en-US" dirty="0" smtClean="0"/>
          </a:p>
          <a:p>
            <a:r>
              <a:rPr lang="en-US" dirty="0" smtClean="0"/>
              <a:t>Jet triggers will have </a:t>
            </a:r>
            <a:r>
              <a:rPr lang="en-US" u="sng" dirty="0" smtClean="0"/>
              <a:t>no High Level Trigger</a:t>
            </a:r>
            <a:r>
              <a:rPr lang="en-US" dirty="0" smtClean="0"/>
              <a:t> active rejection until this is understood and commissioned</a:t>
            </a:r>
          </a:p>
          <a:p>
            <a:pPr lvl="1"/>
            <a:r>
              <a:rPr lang="en-US" dirty="0" smtClean="0"/>
              <a:t>4j30_j50 replaced with 4j20_j50 (at least for now) but not yet clear until when this can survive – affects </a:t>
            </a:r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err="1" smtClean="0"/>
              <a:t>hadronic</a:t>
            </a:r>
            <a:r>
              <a:rPr lang="en-US" dirty="0" smtClean="0"/>
              <a:t> channel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5671" y="39793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L</a:t>
            </a:r>
            <a:r>
              <a:rPr lang="en-US" dirty="0" smtClean="0"/>
              <a:t> = 1x10</a:t>
            </a:r>
            <a:r>
              <a:rPr lang="en-US" baseline="30000" dirty="0" smtClean="0"/>
              <a:t>30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pic>
        <p:nvPicPr>
          <p:cNvPr id="13" name="Picture 12" descr="menu-board-from-frie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921" y="1865299"/>
            <a:ext cx="5473700" cy="4100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15779" cy="6799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445"/>
                <a:gridCol w="931333"/>
                <a:gridCol w="6858001"/>
              </a:tblGrid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Obs.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e/gamma: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g10_loose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event selection until rates too high: don't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prescale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while possible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2g10_loose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: backup for event selection at higher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lumi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if needed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424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em105_passHLT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inv.), H-&gt;4l, ZH-&gt;inv, H-&gt;2l2τ, H-&gt;2l2ν, H-&gt;2l2b,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+,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event selection: avoid efficiency drop at high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pT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common in other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e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/gamma chains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e10_loose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+ 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74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+: backup trigger if e10_medium rate too high (since e15_loose seems to have same rate as e10_medium)</a:t>
                      </a: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2e5_medium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inv.): primary to increase efficiency in 2-e final state; ZH-&gt;inv.</a:t>
                      </a:r>
                    </a:p>
                  </a:txBody>
                  <a:tcPr marL="12700" marR="12700" marT="12700" marB="0" anchor="b"/>
                </a:tc>
              </a:tr>
              <a:tr h="29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muon: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642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+, light H+-&gt;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tau(lep)nu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or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csbar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or a1W: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403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2mu6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(primary to increase efficiency in 2-mu final state) and  light H+-&gt;a1W-&gt;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uuW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, ZH-&gt;inv.</a:t>
                      </a: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mu13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inv.), H-&gt;4l, ZH-&gt;inv, H-&gt;2l2τ, H-&gt;2l2ν and H-&gt;2l2b,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+: backup trigger if mu10 rate too high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inv.), H-&gt;4l, ZH-&gt;inv, H-&gt;2l2τ, H-&gt;2l2ν and H-&gt;2l2b, H-&gt;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-&gt;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and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ll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+: support trigger for rate and bias studies</a:t>
                      </a:r>
                      <a:endParaRPr lang="en-US" sz="105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Verdana"/>
                        </a:rPr>
                        <a:t>tau: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1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tau20_loose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light H+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50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2tau12_loose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05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05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05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05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" y="0"/>
          <a:ext cx="9144000" cy="6858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79"/>
                <a:gridCol w="1104074"/>
                <a:gridCol w="6185647"/>
              </a:tblGrid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Verdana"/>
                        </a:rPr>
                        <a:t>Obs.</a:t>
                      </a:r>
                      <a:endParaRPr lang="en-US" sz="12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latin typeface="Verdana"/>
                        </a:rPr>
                        <a:t>ETmiss</a:t>
                      </a:r>
                      <a:r>
                        <a:rPr lang="en-US" sz="1100" b="1" i="0" u="none" strike="noStrike" dirty="0" smtClean="0">
                          <a:latin typeface="Verdana"/>
                        </a:rPr>
                        <a:t>:</a:t>
                      </a:r>
                      <a:endParaRPr lang="en-US" sz="11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xe30_noMu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light H+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channel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528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4j35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primary trigger for event selection (90% eff. at 10TeV) - keep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unprescaled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whenever possible</a:t>
                      </a:r>
                    </a:p>
                  </a:txBody>
                  <a:tcPr marL="12700" marR="12700" marT="12700" marB="0" anchor="b"/>
                </a:tc>
              </a:tr>
              <a:tr h="528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4j30_j50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primary trigger for event selection at 10^30 if rates allow - otherwise go to 4j20_3j40_2j60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b-jet: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3b10_4L1J5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primary trigger for event selection if rates allow, otherwise go to…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3b10_4L1J10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ttH hadronic: backup for 3b10_4L1J5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3b15_4L1J10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test for higher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EF_mu4_l1j5_matched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to produce a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b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-enriched sample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b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-tagging studies; go to lower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EF_mu4_l1j10_matched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... or higher thresholds  depending on rate to get more stats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combined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latin typeface="Verdana"/>
                        </a:rPr>
                        <a:t> </a:t>
                      </a:r>
                      <a:endParaRPr lang="en-US" sz="11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e10_loose_mu6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-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primary to increase efficiency in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-mu final state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e5_medium_mu4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: support trigger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-mu final state for fake studies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tau12_loose_e10_loose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-had: primary 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-tau final state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-had: primary for mu-tau final state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tau12_loose_2b15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nu: primary trigger for event selection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tau12_loose_xe15_noMu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-&gt; 2b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W(had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tau(had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 nu,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j35_xe30_mu15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heavy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test trigger to allow studies for higher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0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j35_xe30_e15_medium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test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heavy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test trigger to allow studies for higher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5671" y="39793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L</a:t>
            </a:r>
            <a:r>
              <a:rPr lang="en-US" dirty="0" smtClean="0"/>
              <a:t> = 1x10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  <p:pic>
        <p:nvPicPr>
          <p:cNvPr id="9" name="Picture 8" descr="special-offer-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970" y="2126467"/>
            <a:ext cx="2871536" cy="3765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" y="3"/>
          <a:ext cx="9143999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132"/>
                <a:gridCol w="1100667"/>
                <a:gridCol w="6553200"/>
              </a:tblGrid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Trigger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Classification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Obs.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408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e/gamma: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g20_loose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event selection until rates too high: don't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prescale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while possible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2g10_loose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backup for event selection at higher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lumi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if needed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g10_loose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support trigger for efficiency estimation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Verdana"/>
                        </a:rPr>
                        <a:t>g30_tight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: test trigger to be used for selection at higher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lumi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556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em105_passHLT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inv.), H-&gt;4l, ZH-&gt;inv, H-&gt;2l2τ, H-&gt;2l2ν, H-&gt;2l2b,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+,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γγ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event selection: avoid efficiency drop at high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pT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common in other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e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/gamma chains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e10_medium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 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556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e15_medium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backup trigger if e10_medium rate too high (since e15_loose seems to have same rate as e10_medium)</a:t>
                      </a: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2e5_medium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-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inv.): primary to increase efficiency in 2-e final state; ZH-&gt;inv.</a:t>
                      </a: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muon: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556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mu10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+, light H+-&gt;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tau(lep)nu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or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csbar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or a1W: primary trigger for signal selection</a:t>
                      </a: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2mu6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(primary to increase efficiency in 2-mu final state) and  light H+-&gt;a1W-&gt;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uuW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ZH-&gt;inv.</a:t>
                      </a: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mu13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backup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inv.), H-&gt;4l, ZH-&gt;inv, H-&gt;2l2τ, H-&gt;2l2ν and H-&gt;2l2b, H-&gt;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+: backup trigger if mu10 rate too high</a:t>
                      </a:r>
                      <a:endParaRPr lang="en-US" sz="11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5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mu6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support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H-&gt;WW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gg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VBF, WH,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inv.), H-&gt;4l, ZH-&gt;inv, H-&gt;2l2τ, H-&gt;2l2ν and H-&gt;2l2b,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-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and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ll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ttH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(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semileptonic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),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tbH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+: support trigger for rate and bias studies</a:t>
                      </a: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tau: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tau38_loose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for light H+ hadronic final state event selection</a:t>
                      </a:r>
                    </a:p>
                  </a:txBody>
                  <a:tcPr marL="12700" marR="12700" marT="12700" marB="0" anchor="b"/>
                </a:tc>
              </a:tr>
              <a:tr h="322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2tau16_loose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Verdana"/>
                        </a:rPr>
                        <a:t>primary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Verdana"/>
                        </a:rPr>
                        <a:t>for H-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&gt;</a:t>
                      </a:r>
                      <a:r>
                        <a:rPr lang="en-US" sz="1100" b="0" i="0" u="none" strike="noStrike" dirty="0" err="1" smtClean="0">
                          <a:latin typeface="Verdana"/>
                        </a:rPr>
                        <a:t>ττ</a:t>
                      </a:r>
                      <a:r>
                        <a:rPr lang="en-US" sz="11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100" b="0" i="0" u="none" strike="noStrike" dirty="0" err="1">
                          <a:latin typeface="Verdana"/>
                        </a:rPr>
                        <a:t>hadronic</a:t>
                      </a:r>
                      <a:r>
                        <a:rPr lang="en-US" sz="1100" b="0" i="0" u="none" strike="noStrike" dirty="0">
                          <a:latin typeface="Verdana"/>
                        </a:rPr>
                        <a:t> final state event selection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9/7/2010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13628</TotalTime>
  <Words>5760</Words>
  <Application>Microsoft Macintosh PowerPoint</Application>
  <PresentationFormat>On-screen Show (4:3)</PresentationFormat>
  <Paragraphs>622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Higgs Trigger Menu</vt:lpstr>
      <vt:lpstr>Higgs Trigger Crew</vt:lpstr>
      <vt:lpstr>Starters</vt:lpstr>
      <vt:lpstr>Slide 4</vt:lpstr>
      <vt:lpstr>L = 1x1030 cm-2s-1</vt:lpstr>
      <vt:lpstr>Slide 6</vt:lpstr>
      <vt:lpstr>Slide 7</vt:lpstr>
      <vt:lpstr>L = 1x1031 cm-2s-1</vt:lpstr>
      <vt:lpstr>Slide 9</vt:lpstr>
      <vt:lpstr>Slide 10</vt:lpstr>
      <vt:lpstr>L = 1x1032 cm-2s-1</vt:lpstr>
      <vt:lpstr>Slide 12</vt:lpstr>
      <vt:lpstr>Slide 13</vt:lpstr>
      <vt:lpstr>Slide 14</vt:lpstr>
      <vt:lpstr>Backup Slides</vt:lpstr>
      <vt:lpstr>HSG1: H -&gt; γγ</vt:lpstr>
      <vt:lpstr>HSG2:  H-&gt;ZZ*-&gt;llll</vt:lpstr>
      <vt:lpstr>ZH-&gt;inv, H-&gt;2l2τ, H-&gt;2l2ν and H-&gt;2l2b</vt:lpstr>
      <vt:lpstr>HSG3: H-&gt;WW (gg, VBF, WH, ttH, inv.) </vt:lpstr>
      <vt:lpstr>HSG4: H-&gt;ττ leptonic and lep-had</vt:lpstr>
      <vt:lpstr>H -&gt; τ τ -&gt; eν μν</vt:lpstr>
      <vt:lpstr>HSG4: H-&gt;ττ Hadronic</vt:lpstr>
      <vt:lpstr>HSG5: ttH (H-&gt;bb) semileptonic </vt:lpstr>
      <vt:lpstr>HSG5: ttH (H-&gt;bb) hadronic</vt:lpstr>
      <vt:lpstr>HSG5: Heavy charged Higgs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105</cp:revision>
  <dcterms:created xsi:type="dcterms:W3CDTF">2010-07-09T07:09:44Z</dcterms:created>
  <dcterms:modified xsi:type="dcterms:W3CDTF">2010-07-09T07:45:01Z</dcterms:modified>
</cp:coreProperties>
</file>