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slides/slide22.xml" ContentType="application/vnd.openxmlformats-officedocument.presentationml.slide+xml"/>
  <Override PartName="/ppt/theme/theme2.xml" ContentType="application/vnd.openxmlformats-officedocument.theme+xml"/>
  <Override PartName="/ppt/slides/slide2.xml" ContentType="application/vnd.openxmlformats-officedocument.presentationml.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theme/theme3.xml" ContentType="application/vnd.openxmlformats-officedocument.them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Masters/slideMaster1.xml" ContentType="application/vnd.openxmlformats-officedocument.presentationml.slideMaster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0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Default Extension="png" ContentType="image/png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bin" ContentType="application/vnd.openxmlformats-officedocument.presentationml.printerSettings"/>
  <Default Extension="rels" ContentType="application/vnd.openxmlformats-package.relationships+xml"/>
  <Override PartName="/ppt/slides/slide9.xml" ContentType="application/vnd.openxmlformats-officedocument.presentationml.slide+xml"/>
  <Override PartName="/ppt/slides/slide24.xml" ContentType="application/vnd.openxmlformats-officedocument.presentationml.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Default Extension="gif" ContentType="image/gif"/>
  <Override PartName="/ppt/slides/slide19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SpecialPlsOnTitleSld="0" saveSubsetFonts="1" autoCompressPictures="0">
  <p:sldMasterIdLst>
    <p:sldMasterId id="2147483648" r:id="rId1"/>
  </p:sldMasterIdLst>
  <p:notesMasterIdLst>
    <p:notesMasterId r:id="rId27"/>
  </p:notesMasterIdLst>
  <p:handoutMasterIdLst>
    <p:handoutMasterId r:id="rId28"/>
  </p:handoutMasterIdLst>
  <p:sldIdLst>
    <p:sldId id="256" r:id="rId2"/>
    <p:sldId id="295" r:id="rId3"/>
    <p:sldId id="412" r:id="rId4"/>
    <p:sldId id="429" r:id="rId5"/>
    <p:sldId id="425" r:id="rId6"/>
    <p:sldId id="419" r:id="rId7"/>
    <p:sldId id="420" r:id="rId8"/>
    <p:sldId id="426" r:id="rId9"/>
    <p:sldId id="421" r:id="rId10"/>
    <p:sldId id="422" r:id="rId11"/>
    <p:sldId id="427" r:id="rId12"/>
    <p:sldId id="423" r:id="rId13"/>
    <p:sldId id="424" r:id="rId14"/>
    <p:sldId id="428" r:id="rId15"/>
    <p:sldId id="380" r:id="rId16"/>
    <p:sldId id="381" r:id="rId17"/>
    <p:sldId id="391" r:id="rId18"/>
    <p:sldId id="392" r:id="rId19"/>
    <p:sldId id="393" r:id="rId20"/>
    <p:sldId id="399" r:id="rId21"/>
    <p:sldId id="397" r:id="rId22"/>
    <p:sldId id="400" r:id="rId23"/>
    <p:sldId id="401" r:id="rId24"/>
    <p:sldId id="410" r:id="rId25"/>
    <p:sldId id="411" r:id="rId2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13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1" Type="http://schemas.openxmlformats.org/officeDocument/2006/relationships/viewProps" Target="viewProps.xml"/><Relationship Id="rId7" Type="http://schemas.openxmlformats.org/officeDocument/2006/relationships/slide" Target="slides/slide6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0" Type="http://schemas.openxmlformats.org/officeDocument/2006/relationships/slide" Target="slides/slide9.xml"/><Relationship Id="rId32" Type="http://schemas.openxmlformats.org/officeDocument/2006/relationships/theme" Target="theme/theme1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7" Type="http://schemas.openxmlformats.org/officeDocument/2006/relationships/notesMaster" Target="notesMasters/notesMaster1.xml"/><Relationship Id="rId14" Type="http://schemas.openxmlformats.org/officeDocument/2006/relationships/slide" Target="slides/slide13.xml"/><Relationship Id="rId23" Type="http://schemas.openxmlformats.org/officeDocument/2006/relationships/slide" Target="slides/slide22.xml"/><Relationship Id="rId4" Type="http://schemas.openxmlformats.org/officeDocument/2006/relationships/slide" Target="slides/slide3.xml"/><Relationship Id="rId28" Type="http://schemas.openxmlformats.org/officeDocument/2006/relationships/handoutMaster" Target="handoutMasters/handoutMaster1.xml"/><Relationship Id="rId26" Type="http://schemas.openxmlformats.org/officeDocument/2006/relationships/slide" Target="slides/slide25.xml"/><Relationship Id="rId30" Type="http://schemas.openxmlformats.org/officeDocument/2006/relationships/presProps" Target="presProps.xml"/><Relationship Id="rId11" Type="http://schemas.openxmlformats.org/officeDocument/2006/relationships/slide" Target="slides/slide10.xml"/><Relationship Id="rId29" Type="http://schemas.openxmlformats.org/officeDocument/2006/relationships/printerSettings" Target="printerSettings/printerSettings1.bin"/><Relationship Id="rId6" Type="http://schemas.openxmlformats.org/officeDocument/2006/relationships/slide" Target="slides/slide5.xml"/><Relationship Id="rId16" Type="http://schemas.openxmlformats.org/officeDocument/2006/relationships/slide" Target="slides/slide15.xml"/><Relationship Id="rId33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2" Type="http://schemas.openxmlformats.org/officeDocument/2006/relationships/slide" Target="slides/slide21.xml"/><Relationship Id="rId21" Type="http://schemas.openxmlformats.org/officeDocument/2006/relationships/slide" Target="slides/slide20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E80A6E-5F2E-564C-8452-99611736828F}" type="datetimeFigureOut">
              <a:rPr lang="en-US" smtClean="0"/>
              <a:pPr/>
              <a:t>7/9/10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77CEB7-FBC6-4D40-852B-742319F6D5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9BB3F3-9A64-144F-BF45-063893EB8DD3}" type="datetimeFigureOut">
              <a:rPr lang="en-US" smtClean="0"/>
              <a:pPr/>
              <a:t>7/9/10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541B6D-599B-FC4A-A62D-9C3B1FA60A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9/7/2010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9/7/2010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9/7/2010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9/7/2010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9/7/2010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9/7/2010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9/7/2010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9/7/2010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9/7/2010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9/7/2010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9/7/2010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BE0024-2C8F-9648-AC14-688A1D704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Higgs WG Meeting 9/7/2010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BE0024-2C8F-9648-AC14-688A1D704BB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indico.cern.ch/conferenceDisplay.py?confId=94961" TargetMode="External"/><Relationship Id="rId3" Type="http://schemas.openxmlformats.org/officeDocument/2006/relationships/hyperlink" Target="https://twiki.cern.ch/twiki/bin/view/Atlas/AtlasTriggerRates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indico.cern.ch/conferenceDisplay.py?confId=94961" TargetMode="External"/><Relationship Id="rId3" Type="http://schemas.openxmlformats.org/officeDocument/2006/relationships/hyperlink" Target="https://twiki.cern.ch/twiki/bin/view/Atlas/AtlasTriggerRates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Relationship Id="rId3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hyperlink" Target="https://twiki.cern.ch/twiki/bin/view/Atlas/AtlasTriggerRates" TargetMode="External"/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twiki.cern.ch/twiki/bin/view/AtlasProtected/HiggsTauTau%23Trigger" TargetMode="External"/><Relationship Id="rId3" Type="http://schemas.openxmlformats.org/officeDocument/2006/relationships/hyperlink" Target="http://indico.cern.ch/conferenceDisplay.py?confId=94961" TargetMode="Externa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twiki.cern.ch/twiki/bin/view/AtlasProtected/HiggsTauTau%23Trigger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hyperlink" Target="https://savannah.cern.ch/bugs/?68310" TargetMode="External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gif"/><Relationship Id="rId3" Type="http://schemas.openxmlformats.org/officeDocument/2006/relationships/hyperlink" Target="http://indico.cern.ch/getFile.py/access?contribId=2&amp;resId=1&amp;materialId=slides&amp;confId=86986" TargetMode="External"/><Relationship Id="rId5" Type="http://schemas.openxmlformats.org/officeDocument/2006/relationships/hyperlink" Target="http://atlas-trigconf.cern.ch/nightlies/display/release/15.6.X.Y.Z/project/CAFHLT/nightly/rel_4/name/Physics_pp_v1_15.6.9.11.1/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men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1777" y="1746321"/>
            <a:ext cx="3216204" cy="376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3955" y="488556"/>
            <a:ext cx="7584639" cy="1470025"/>
          </a:xfrm>
        </p:spPr>
        <p:txBody>
          <a:bodyPr>
            <a:normAutofit/>
          </a:bodyPr>
          <a:lstStyle/>
          <a:p>
            <a:r>
              <a:rPr lang="en-US" sz="6000" cap="small" dirty="0" smtClean="0"/>
              <a:t>Higgs Trigger Menu</a:t>
            </a:r>
            <a:endParaRPr lang="en-US" sz="6000" cap="smal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3955" y="5638800"/>
            <a:ext cx="7311639" cy="934312"/>
          </a:xfrm>
        </p:spPr>
        <p:txBody>
          <a:bodyPr>
            <a:normAutofit fontScale="77500" lnSpcReduction="20000"/>
          </a:bodyPr>
          <a:lstStyle/>
          <a:p>
            <a:pPr algn="l"/>
            <a:r>
              <a:rPr lang="en-US" sz="3765" dirty="0" smtClean="0"/>
              <a:t>Higgs Working Group Meeting – 9</a:t>
            </a:r>
            <a:r>
              <a:rPr lang="en-US" sz="3765" baseline="30000" dirty="0" smtClean="0"/>
              <a:t>th</a:t>
            </a:r>
            <a:r>
              <a:rPr lang="en-US" sz="3765" dirty="0" smtClean="0"/>
              <a:t> July 2010</a:t>
            </a:r>
            <a:endParaRPr lang="en-US" dirty="0" smtClean="0"/>
          </a:p>
          <a:p>
            <a:pPr algn="l"/>
            <a:r>
              <a:rPr lang="en-US" dirty="0" smtClean="0"/>
              <a:t>Ricardo </a:t>
            </a:r>
            <a:r>
              <a:rPr lang="en-US" dirty="0" err="1" smtClean="0"/>
              <a:t>Gonçalo</a:t>
            </a:r>
            <a:r>
              <a:rPr lang="en-US" dirty="0" smtClean="0"/>
              <a:t> – Royal </a:t>
            </a:r>
            <a:r>
              <a:rPr lang="en-US" dirty="0" err="1" smtClean="0"/>
              <a:t>Holoway</a:t>
            </a:r>
            <a:r>
              <a:rPr lang="en-US" dirty="0" smtClean="0"/>
              <a:t> University of London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9/7/2010</a:t>
            </a:r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0" y="0"/>
          <a:ext cx="9143999" cy="6858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9600"/>
                <a:gridCol w="1083733"/>
                <a:gridCol w="6180666"/>
              </a:tblGrid>
              <a:tr h="304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Trigger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Classification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latin typeface="Verdana"/>
                        </a:rPr>
                        <a:t>Obs.</a:t>
                      </a:r>
                      <a:endParaRPr lang="en-US" sz="11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304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err="1">
                          <a:latin typeface="Verdana"/>
                        </a:rPr>
                        <a:t>ETmiss</a:t>
                      </a:r>
                      <a:r>
                        <a:rPr lang="en-US" sz="1100" b="1" i="0" u="none" strike="noStrike" dirty="0">
                          <a:latin typeface="Verdana"/>
                        </a:rPr>
                        <a:t>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</a:tr>
              <a:tr h="304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xe30_noMu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for light H+ hadronic channel</a:t>
                      </a:r>
                    </a:p>
                  </a:txBody>
                  <a:tcPr marL="12700" marR="12700" marT="12700" marB="0" anchor="b"/>
                </a:tc>
              </a:tr>
              <a:tr h="304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jet: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</a:tr>
              <a:tr h="3968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4j35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for ttH hadronic: primary trigger for event selection (90% eff. at 10TeV) - keep unprescaled whenever possible</a:t>
                      </a:r>
                    </a:p>
                  </a:txBody>
                  <a:tcPr marL="12700" marR="12700" marT="12700" marB="0" anchor="b"/>
                </a:tc>
              </a:tr>
              <a:tr h="3968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4j30_j50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for ttH hadronic: primary trigger for event selection at 10^30 if rates allow - otherwise go to 4j20_3j40_2j60</a:t>
                      </a:r>
                    </a:p>
                  </a:txBody>
                  <a:tcPr marL="12700" marR="12700" marT="12700" marB="0" anchor="b"/>
                </a:tc>
              </a:tr>
              <a:tr h="304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Verdana"/>
                        </a:rPr>
                        <a:t>b-jet: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</a:tr>
              <a:tr h="3968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3b10_4L1J5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for ttH hadronic: primary trigger for event selection if rates allow, otherwise go to…</a:t>
                      </a:r>
                    </a:p>
                  </a:txBody>
                  <a:tcPr marL="12700" marR="12700" marT="12700" marB="0" anchor="b"/>
                </a:tc>
              </a:tr>
              <a:tr h="304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3b10_4L1J10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…this one</a:t>
                      </a:r>
                    </a:p>
                  </a:txBody>
                  <a:tcPr marL="12700" marR="12700" marT="12700" marB="0" anchor="b"/>
                </a:tc>
              </a:tr>
              <a:tr h="304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3b15_4L1J10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test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for ttH hadronic: test for higher lumi</a:t>
                      </a:r>
                    </a:p>
                  </a:txBody>
                  <a:tcPr marL="12700" marR="12700" marT="12700" marB="0" anchor="b"/>
                </a:tc>
              </a:tr>
              <a:tr h="3968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EF_mu4_l1j5_matched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support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for ttH hadronic: to produce a b-enriched sample for b-tagging studies; go to lower</a:t>
                      </a:r>
                    </a:p>
                  </a:txBody>
                  <a:tcPr marL="12700" marR="12700" marT="12700" marB="0" anchor="b"/>
                </a:tc>
              </a:tr>
              <a:tr h="304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EF_mu4_l1j10_matched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support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... or higher thresholds  depending on rate to get more stats</a:t>
                      </a:r>
                    </a:p>
                  </a:txBody>
                  <a:tcPr marL="12700" marR="12700" marT="12700" marB="0" anchor="b"/>
                </a:tc>
              </a:tr>
              <a:tr h="304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Verdana"/>
                        </a:rPr>
                        <a:t>combined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</a:tr>
              <a:tr h="304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e10_loose_mu6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latin typeface="Verdana"/>
                        </a:rPr>
                        <a:t>for H-&gt;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 - 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leptonic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: primary to increase efficiency in 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e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-mu final state</a:t>
                      </a:r>
                      <a:endParaRPr lang="en-US" sz="11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304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e5_medium_mu4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support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-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leptonic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: support trigger for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e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-mu final state for fake studies</a:t>
                      </a:r>
                    </a:p>
                  </a:txBody>
                  <a:tcPr marL="12700" marR="12700" marT="12700" marB="0" anchor="b"/>
                </a:tc>
              </a:tr>
              <a:tr h="304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tau12_loose_e10_loose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-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lep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-had: primary for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e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-tau final state</a:t>
                      </a:r>
                    </a:p>
                  </a:txBody>
                  <a:tcPr marL="12700" marR="12700" marT="12700" marB="0" anchor="b"/>
                </a:tc>
              </a:tr>
              <a:tr h="304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tau12_loose_mu10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-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lep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-had: primary for mu-tau final state</a:t>
                      </a:r>
                    </a:p>
                  </a:txBody>
                  <a:tcPr marL="12700" marR="12700" marT="12700" marB="0" anchor="b"/>
                </a:tc>
              </a:tr>
              <a:tr h="304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tau16_loose_2b15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tbH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+ -&gt; 2b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W(had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)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tau(had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) nu: primary trigger for event selection</a:t>
                      </a:r>
                    </a:p>
                  </a:txBody>
                  <a:tcPr marL="12700" marR="12700" marT="12700" marB="0" anchor="b"/>
                </a:tc>
              </a:tr>
              <a:tr h="39685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tau12_loose_xe15_noMu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tbH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+ -&gt; 2b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W(had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)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tau(had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) nu, H-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hadronic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 final state event selection</a:t>
                      </a:r>
                    </a:p>
                  </a:txBody>
                  <a:tcPr marL="12700" marR="12700" marT="12700" marB="0" anchor="b"/>
                </a:tc>
              </a:tr>
              <a:tr h="304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j35_xe30_mu15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test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for heavy tbH+: test trigger to allow studies for higher lumi</a:t>
                      </a:r>
                    </a:p>
                  </a:txBody>
                  <a:tcPr marL="12700" marR="12700" marT="12700" marB="0" anchor="b"/>
                </a:tc>
              </a:tr>
              <a:tr h="304608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j35_xe30_e15_medium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test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heavy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tbH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+: test trigger to allow studies for higher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lumi</a:t>
                      </a:r>
                      <a:endParaRPr lang="en-US" sz="11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5671" y="397933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Lucida Calligraphy"/>
                <a:cs typeface="Lucida Calligraphy"/>
              </a:rPr>
              <a:t>L</a:t>
            </a:r>
            <a:r>
              <a:rPr lang="en-US" dirty="0" smtClean="0"/>
              <a:t> = 1x10</a:t>
            </a:r>
            <a:r>
              <a:rPr lang="en-US" baseline="30000" dirty="0" smtClean="0"/>
              <a:t>32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endParaRPr lang="en-US" baseline="30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9/7/2010</a:t>
            </a:r>
            <a:endParaRPr lang="en-US"/>
          </a:p>
        </p:txBody>
      </p:sp>
      <p:pic>
        <p:nvPicPr>
          <p:cNvPr id="9" name="Picture 8" descr="MenuCover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920" y="1540933"/>
            <a:ext cx="2931476" cy="47724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ontent Placeholder 9"/>
          <p:cNvGraphicFramePr>
            <a:graphicFrameLocks noGrp="1"/>
          </p:cNvGraphicFramePr>
          <p:nvPr>
            <p:ph idx="1"/>
          </p:nvPr>
        </p:nvGraphicFramePr>
        <p:xfrm>
          <a:off x="0" y="-83735"/>
          <a:ext cx="9144000" cy="7020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5067"/>
                <a:gridCol w="1117600"/>
                <a:gridCol w="6011333"/>
              </a:tblGrid>
              <a:tr h="15275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Trigger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Classification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15275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Verdana"/>
                        </a:rPr>
                        <a:t>e/gamma: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15275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g30_tight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 smtClean="0">
                          <a:latin typeface="Verdana"/>
                        </a:rPr>
                        <a:t>γγ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event selection</a:t>
                      </a:r>
                    </a:p>
                  </a:txBody>
                  <a:tcPr marL="12700" marR="12700" marT="12700" marB="0" anchor="b"/>
                </a:tc>
              </a:tr>
              <a:tr h="15275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2g15_loose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 smtClean="0">
                          <a:latin typeface="Verdana"/>
                        </a:rPr>
                        <a:t>γγ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event selection</a:t>
                      </a:r>
                    </a:p>
                  </a:txBody>
                  <a:tcPr marL="12700" marR="12700" marT="12700" marB="0" anchor="b"/>
                </a:tc>
              </a:tr>
              <a:tr h="15275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g15_loose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support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 smtClean="0">
                          <a:latin typeface="Verdana"/>
                        </a:rPr>
                        <a:t>γγ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: 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support trigger for efficiency estimation</a:t>
                      </a:r>
                    </a:p>
                  </a:txBody>
                  <a:tcPr marL="12700" marR="12700" marT="12700" marB="0" anchor="b"/>
                </a:tc>
              </a:tr>
              <a:tr h="4384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em105_passHLT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for H-&gt;WW (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gg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VBF, WH,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inv.), H-&gt;4l, ZH-&gt;inv, H-&gt;2l2τ, H-&gt;2l2ν, H-&gt;2l2b,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 (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semileptonic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),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tbH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+, H-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 smtClean="0">
                          <a:latin typeface="Verdana"/>
                        </a:rPr>
                        <a:t>γγ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event selection: avoid efficiency drop at high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pT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 common in other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e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/gamma chains</a:t>
                      </a:r>
                    </a:p>
                  </a:txBody>
                  <a:tcPr marL="12700" marR="12700" marT="12700" marB="0" anchor="b"/>
                </a:tc>
              </a:tr>
              <a:tr h="4384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e15_medium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for H-&gt;WW (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gg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VBF, WH,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inv.), H-&gt;4l, ZH-&gt;inv, H-&gt;2l2τ, H-&gt;2l2ν and H-&gt;2l2b, H-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-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lh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 and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ll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 (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semileptonic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),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tbH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+ : primary trigger for signal selection</a:t>
                      </a:r>
                    </a:p>
                  </a:txBody>
                  <a:tcPr marL="12700" marR="12700" marT="12700" marB="0" anchor="b"/>
                </a:tc>
              </a:tr>
              <a:tr h="58127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e20_medium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backup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for H-&gt;WW (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gg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VBF, WH,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inv.), H-&gt;4l, ZH-&gt;inv, H-&gt;2l2τ, H-&gt;2l2ν and H-&gt;2l2b, H-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-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lh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 and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ll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 (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semileptonic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),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tbH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+: backup trigger if e10_medium rate too high (since e15_loose seems to have same rate as e10_medium)</a:t>
                      </a:r>
                    </a:p>
                  </a:txBody>
                  <a:tcPr marL="12700" marR="12700" marT="12700" marB="0" anchor="b"/>
                </a:tc>
              </a:tr>
              <a:tr h="29559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2e5_medium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-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leptonic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H-&gt;WW (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gg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VBF, WH,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inv.): primary to increase efficiency in 2-e final state; ZH-&gt;inv.</a:t>
                      </a:r>
                    </a:p>
                  </a:txBody>
                  <a:tcPr marL="12700" marR="12700" marT="12700" marB="0" anchor="b"/>
                </a:tc>
              </a:tr>
              <a:tr h="29559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2e10_medium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backup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-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leptonic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H-&gt;WW (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gg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VBF, WH,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inv.): backup for 2e5_medium</a:t>
                      </a:r>
                    </a:p>
                  </a:txBody>
                  <a:tcPr marL="12700" marR="12700" marT="12700" marB="0" anchor="b"/>
                </a:tc>
              </a:tr>
              <a:tr h="15275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Verdana"/>
                        </a:rPr>
                        <a:t>muon: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1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4384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mu13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for H-&gt;WW (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gg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VBF, WH,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inv.), H-&gt;4l, ZH-&gt;inv, H-&gt;2l2τ, H-&gt;2l2ν and H-&gt;2l2b, H-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-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lh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 and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ll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 (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semileptonic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),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tbH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+, light H+-&gt;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tau(lep)nu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 or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csbar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 or a1W: primary trigger for signal selection</a:t>
                      </a:r>
                    </a:p>
                  </a:txBody>
                  <a:tcPr marL="12700" marR="12700" marT="12700" marB="0" anchor="b"/>
                </a:tc>
              </a:tr>
              <a:tr h="29559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2mu6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leptonic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 (primary to increase efficiency in 2-mu final state), light H+-&gt;a1W-&gt;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uuW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ZH-&gt;inv.  </a:t>
                      </a:r>
                    </a:p>
                  </a:txBody>
                  <a:tcPr marL="12700" marR="12700" marT="12700" marB="0" anchor="b"/>
                </a:tc>
              </a:tr>
              <a:tr h="4384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mu15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backup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for H-&gt;WW (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gg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VBF, WH,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inv.), H-&gt;4l, ZH-&gt;inv, H-&gt;2l2τ, H-&gt;2l2ν and H-&gt;2l2b, H-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-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lh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 and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ll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 (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semileptonic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),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tbH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+: backup trigger if mu10 rate too high</a:t>
                      </a:r>
                    </a:p>
                  </a:txBody>
                  <a:tcPr marL="12700" marR="12700" marT="12700" marB="0" anchor="b"/>
                </a:tc>
              </a:tr>
              <a:tr h="15275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2mu10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backup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-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leptonic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H-&gt;WW (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gg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VBF, WH,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inv.): backup for 2mu6</a:t>
                      </a:r>
                    </a:p>
                  </a:txBody>
                  <a:tcPr marL="12700" marR="12700" marT="12700" marB="0" anchor="b"/>
                </a:tc>
              </a:tr>
              <a:tr h="438432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mu6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support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for H-&gt;WW (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gg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VBF, WH,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inv.), H-&gt;4l, ZH-&gt;inv, H-&gt;2l2τ, H-&gt;2l2ν and H-&gt;2l2b, H-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-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lh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 and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ll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,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 (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semileptonic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),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tbH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+: support trigger for rate and bias studies</a:t>
                      </a:r>
                    </a:p>
                  </a:txBody>
                  <a:tcPr marL="12700" marR="12700" marT="12700" marB="0" anchor="b"/>
                </a:tc>
              </a:tr>
              <a:tr h="15275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Verdana"/>
                        </a:rPr>
                        <a:t>tau: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</a:tr>
              <a:tr h="15275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tau38_medium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for light H+ hadronic final state event selection</a:t>
                      </a:r>
                    </a:p>
                  </a:txBody>
                  <a:tcPr marL="12700" marR="12700" marT="12700" marB="0" anchor="b"/>
                </a:tc>
              </a:tr>
              <a:tr h="152757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2tau29_loose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hadronic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 final state event selection</a:t>
                      </a:r>
                    </a:p>
                  </a:txBody>
                  <a:tcPr marL="12700" marR="12700" marT="12700" marB="0" anchor="b"/>
                </a:tc>
              </a:tr>
              <a:tr h="295595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tau50_medium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backup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for light H+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hadronic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 final state: backup for tau38_medium (can't go any higher for this channel)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9/7/2010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9/7/2010</a:t>
            </a:r>
            <a:endParaRPr lang="en-US"/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0" y="42822"/>
          <a:ext cx="9144000" cy="6815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5067"/>
                <a:gridCol w="1117600"/>
                <a:gridCol w="6011333"/>
              </a:tblGrid>
              <a:tr h="2558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Trigger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Classification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2558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Verdana"/>
                        </a:rPr>
                        <a:t>ETmiss: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</a:tr>
              <a:tr h="2558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xe30_noMu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for light H+ hadronic channel</a:t>
                      </a:r>
                    </a:p>
                  </a:txBody>
                  <a:tcPr marL="12700" marR="12700" marT="12700" marB="0" anchor="b"/>
                </a:tc>
              </a:tr>
              <a:tr h="2558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xe35_noMu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backup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for light H+ hadronic channel: backup for xe30</a:t>
                      </a:r>
                    </a:p>
                  </a:txBody>
                  <a:tcPr marL="12700" marR="12700" marT="12700" marB="0" anchor="b"/>
                </a:tc>
              </a:tr>
              <a:tr h="2558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Verdana"/>
                        </a:rPr>
                        <a:t>jet: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</a:tr>
              <a:tr h="441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4j35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for ttH hadronic: primary trigger for event selection (90% eff. at 10TeV) - keep unprescaled whenever possible</a:t>
                      </a:r>
                    </a:p>
                  </a:txBody>
                  <a:tcPr marL="12700" marR="12700" marT="12700" marB="0" anchor="b"/>
                </a:tc>
              </a:tr>
              <a:tr h="441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4j30_j50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for ttH hadronic: primary trigger for event selection at 10^30 if rates allow - otherwise go to 4j20_3j40_2j60</a:t>
                      </a:r>
                    </a:p>
                  </a:txBody>
                  <a:tcPr marL="12700" marR="12700" marT="12700" marB="0" anchor="b"/>
                </a:tc>
              </a:tr>
              <a:tr h="2558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Verdana"/>
                        </a:rPr>
                        <a:t>b-jet: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</a:tr>
              <a:tr h="2558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3b10_4L1J5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backup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for ttH hadronic: in case rate affordable</a:t>
                      </a:r>
                    </a:p>
                  </a:txBody>
                  <a:tcPr marL="12700" marR="12700" marT="12700" marB="0" anchor="b"/>
                </a:tc>
              </a:tr>
              <a:tr h="441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3b10_4L1J10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for ttH hadronic: primary trigger for event selection if rates allow, otherwise go to…</a:t>
                      </a:r>
                    </a:p>
                  </a:txBody>
                  <a:tcPr marL="12700" marR="12700" marT="12700" marB="0" anchor="b"/>
                </a:tc>
              </a:tr>
              <a:tr h="2558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3b15_4L1J10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test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test for higher lumi</a:t>
                      </a:r>
                    </a:p>
                  </a:txBody>
                  <a:tcPr marL="12700" marR="12700" marT="12700" marB="0" anchor="b"/>
                </a:tc>
              </a:tr>
              <a:tr h="441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EF_mu4_l1j5_matched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support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for ttH hadronic: to produce a b-enriched sample for b-tagging studies; go to lower</a:t>
                      </a:r>
                    </a:p>
                  </a:txBody>
                  <a:tcPr marL="12700" marR="12700" marT="12700" marB="0" anchor="b"/>
                </a:tc>
              </a:tr>
              <a:tr h="2558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EF_mu4_l1j10_matched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support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... or higher thresholds  depending on rate to get more stats</a:t>
                      </a:r>
                    </a:p>
                  </a:txBody>
                  <a:tcPr marL="12700" marR="12700" marT="12700" marB="0" anchor="b"/>
                </a:tc>
              </a:tr>
              <a:tr h="2558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Verdana"/>
                        </a:rPr>
                        <a:t>combined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1" i="0" u="none" strike="noStrike" dirty="0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</a:tr>
              <a:tr h="2558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e10_loose_mu6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-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leptonic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: primary to increase efficiency in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e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-mu final state</a:t>
                      </a:r>
                    </a:p>
                  </a:txBody>
                  <a:tcPr marL="12700" marR="12700" marT="12700" marB="0" anchor="b"/>
                </a:tc>
              </a:tr>
              <a:tr h="2558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e10_loose_mu10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-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leptonic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: backup to e10_loose_mu6</a:t>
                      </a:r>
                    </a:p>
                  </a:txBody>
                  <a:tcPr marL="12700" marR="12700" marT="12700" marB="0" anchor="b"/>
                </a:tc>
              </a:tr>
              <a:tr h="2558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e5_medium_mu4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support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-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leptonic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: support trigger for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e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-mu final state for fake studies</a:t>
                      </a:r>
                    </a:p>
                  </a:txBody>
                  <a:tcPr marL="12700" marR="12700" marT="12700" marB="0" anchor="b"/>
                </a:tc>
              </a:tr>
              <a:tr h="2558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tau12_loose_e10_loose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-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lep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-had: primary for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e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-tau final state</a:t>
                      </a:r>
                    </a:p>
                  </a:txBody>
                  <a:tcPr marL="12700" marR="12700" marT="12700" marB="0" anchor="b"/>
                </a:tc>
              </a:tr>
              <a:tr h="2558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tau12_loose_mu10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-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lep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-had: primary for mu-tau final state</a:t>
                      </a:r>
                    </a:p>
                  </a:txBody>
                  <a:tcPr marL="12700" marR="12700" marT="12700" marB="0" anchor="b"/>
                </a:tc>
              </a:tr>
              <a:tr h="2558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tau12_loose_2b15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for tbH+ -&gt; 2b W(had) tau(had) nu: primary trigger for event selection</a:t>
                      </a:r>
                    </a:p>
                  </a:txBody>
                  <a:tcPr marL="12700" marR="12700" marT="12700" marB="0" anchor="b"/>
                </a:tc>
              </a:tr>
              <a:tr h="441880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tau16_loose_xe25_noMu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for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tbH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+ -&gt; 2b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W(had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)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tau(had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) nu, H-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2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2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hadronic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 final state event selection</a:t>
                      </a:r>
                    </a:p>
                  </a:txBody>
                  <a:tcPr marL="12700" marR="12700" marT="12700" marB="0" anchor="b"/>
                </a:tc>
              </a:tr>
              <a:tr h="2558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j35_xe30_mu15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test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for heavy tbH+: test trigger to allow studies for higher lumi</a:t>
                      </a:r>
                    </a:p>
                  </a:txBody>
                  <a:tcPr marL="12700" marR="12700" marT="12700" marB="0" anchor="b"/>
                </a:tc>
              </a:tr>
              <a:tr h="255876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j35_xe30_e15_medium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test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for heavy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tbH</a:t>
                      </a:r>
                      <a:r>
                        <a:rPr lang="en-US" sz="1200" b="0" i="0" u="none" strike="noStrike" dirty="0">
                          <a:latin typeface="Verdana"/>
                        </a:rPr>
                        <a:t>+: test trigger to allow studies for higher </a:t>
                      </a:r>
                      <a:r>
                        <a:rPr lang="en-US" sz="1200" b="0" i="0" u="none" strike="noStrike" dirty="0" err="1">
                          <a:latin typeface="Verdana"/>
                        </a:rPr>
                        <a:t>lumi</a:t>
                      </a:r>
                      <a:endParaRPr lang="en-US" sz="12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9/7/2010</a:t>
            </a:r>
            <a:endParaRPr lang="en-US"/>
          </a:p>
        </p:txBody>
      </p:sp>
      <p:pic>
        <p:nvPicPr>
          <p:cNvPr id="5" name="Picture 4" descr="catering_men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1647" y="909139"/>
            <a:ext cx="5211081" cy="523665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532584" y="1425222"/>
            <a:ext cx="360116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j-lt"/>
                <a:cs typeface="Baskerville"/>
              </a:rPr>
              <a:t>Comments?</a:t>
            </a:r>
            <a:endParaRPr lang="en-US" sz="54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j-lt"/>
              <a:cs typeface="Baskerville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1121941" y="779969"/>
            <a:ext cx="6557655" cy="2104485"/>
          </a:xfrm>
        </p:spPr>
        <p:txBody>
          <a:bodyPr>
            <a:normAutofit/>
          </a:bodyPr>
          <a:lstStyle/>
          <a:p>
            <a:r>
              <a:rPr lang="en-US" sz="6600" dirty="0" smtClean="0"/>
              <a:t>Backup Slides</a:t>
            </a:r>
            <a:endParaRPr lang="en-US" sz="66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9/7/2010</a:t>
            </a:r>
            <a:endParaRPr lang="en-US"/>
          </a:p>
        </p:txBody>
      </p:sp>
      <p:pic>
        <p:nvPicPr>
          <p:cNvPr id="9" name="Picture 8" descr="plastic-fast-food-toys_men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84505" y="3062509"/>
            <a:ext cx="3590248" cy="22554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62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HSG1: H -&gt; </a:t>
            </a:r>
            <a:r>
              <a:rPr lang="en-US" dirty="0" err="1" smtClean="0">
                <a:latin typeface="Wingdings"/>
                <a:ea typeface="Wingdings"/>
                <a:cs typeface="Wingdings"/>
              </a:rPr>
              <a:t>γγ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1041033"/>
            <a:ext cx="9144000" cy="5536141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>
                <a:latin typeface="Brush Script MT Italic"/>
                <a:cs typeface="Brush Script MT Italic"/>
              </a:rPr>
              <a:t>L</a:t>
            </a:r>
            <a:r>
              <a:rPr lang="en-US" dirty="0" smtClean="0"/>
              <a:t> = 10</a:t>
            </a:r>
            <a:r>
              <a:rPr lang="en-US" baseline="30000" dirty="0" smtClean="0"/>
              <a:t>30</a:t>
            </a:r>
            <a:r>
              <a:rPr lang="en-US" dirty="0" smtClean="0"/>
              <a:t> to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g20_loose – primary trigger (7 Hz</a:t>
            </a:r>
            <a:r>
              <a:rPr lang="en-US" baseline="30000" dirty="0" smtClean="0"/>
              <a:t>(1)</a:t>
            </a:r>
            <a:r>
              <a:rPr lang="en-US" dirty="0" smtClean="0"/>
              <a:t> 15 Hz</a:t>
            </a:r>
            <a:r>
              <a:rPr lang="en-US" baseline="30000" dirty="0" smtClean="0"/>
              <a:t>(2)</a:t>
            </a:r>
            <a:r>
              <a:rPr lang="en-US" dirty="0" smtClean="0"/>
              <a:t>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2g20_loose – backup trigger: will become primary trigger when needed (&gt;10</a:t>
            </a:r>
            <a:r>
              <a:rPr lang="en-US" baseline="30000" dirty="0" smtClean="0"/>
              <a:t>32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 ?)</a:t>
            </a:r>
          </a:p>
          <a:p>
            <a:pPr lvl="1"/>
            <a:r>
              <a:rPr lang="en-US" dirty="0" smtClean="0"/>
              <a:t>g20i_loose – supporting trigger: study isolation at Level 1</a:t>
            </a:r>
          </a:p>
          <a:p>
            <a:pPr lvl="1"/>
            <a:r>
              <a:rPr lang="en-US" dirty="0" smtClean="0"/>
              <a:t>g10_loose (11 Hz</a:t>
            </a:r>
            <a:r>
              <a:rPr lang="en-US" baseline="30000" dirty="0" smtClean="0"/>
              <a:t>(1)</a:t>
            </a:r>
            <a:r>
              <a:rPr lang="en-US" dirty="0" smtClean="0"/>
              <a:t> 35 Hz</a:t>
            </a:r>
            <a:r>
              <a:rPr lang="en-US" baseline="30000" dirty="0" smtClean="0"/>
              <a:t>(2)</a:t>
            </a:r>
            <a:r>
              <a:rPr lang="en-US" dirty="0" smtClean="0"/>
              <a:t> at 10</a:t>
            </a:r>
            <a:r>
              <a:rPr lang="en-US" baseline="30000" dirty="0" smtClean="0"/>
              <a:t>30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 or g5_loose – support triggers for efficiency determination (bootstrap); can be </a:t>
            </a:r>
            <a:r>
              <a:rPr lang="en-US" dirty="0" err="1" smtClean="0"/>
              <a:t>prescaled</a:t>
            </a:r>
            <a:r>
              <a:rPr lang="en-US" dirty="0" smtClean="0"/>
              <a:t> to a low rate</a:t>
            </a:r>
          </a:p>
          <a:p>
            <a:endParaRPr lang="en-US" dirty="0" smtClean="0"/>
          </a:p>
          <a:p>
            <a:r>
              <a:rPr lang="en-US" dirty="0" smtClean="0">
                <a:latin typeface="Brush Script MT Italic"/>
                <a:cs typeface="Brush Script MT Italic"/>
              </a:rPr>
              <a:t>L</a:t>
            </a:r>
            <a:r>
              <a:rPr lang="en-US" dirty="0" smtClean="0"/>
              <a:t> = 10</a:t>
            </a:r>
            <a:r>
              <a:rPr lang="en-US" baseline="30000" dirty="0" smtClean="0"/>
              <a:t>32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Primary trigger: g20_loose (70 Hz</a:t>
            </a:r>
            <a:r>
              <a:rPr lang="en-US" baseline="30000" dirty="0" smtClean="0"/>
              <a:t>(1)</a:t>
            </a:r>
            <a:r>
              <a:rPr lang="en-US" dirty="0" smtClean="0"/>
              <a:t> – </a:t>
            </a:r>
            <a:r>
              <a:rPr lang="en-US" dirty="0" err="1" smtClean="0"/>
              <a:t>prescaled</a:t>
            </a:r>
            <a:r>
              <a:rPr lang="en-US" dirty="0" smtClean="0"/>
              <a:t>) or g20_medium (no </a:t>
            </a:r>
            <a:r>
              <a:rPr lang="en-US" dirty="0" err="1" smtClean="0"/>
              <a:t>prescale</a:t>
            </a:r>
            <a:r>
              <a:rPr lang="en-US" dirty="0" smtClean="0"/>
              <a:t> expected?) </a:t>
            </a:r>
          </a:p>
          <a:p>
            <a:pPr lvl="1"/>
            <a:r>
              <a:rPr lang="en-US" dirty="0" smtClean="0"/>
              <a:t>2g20_medium or g20_g30_loose – primary trigger for event collection</a:t>
            </a:r>
          </a:p>
          <a:p>
            <a:pPr lvl="1"/>
            <a:r>
              <a:rPr lang="en-US" dirty="0" smtClean="0"/>
              <a:t>g20i_loose – supporting trigger: study isolation at Level 1</a:t>
            </a:r>
          </a:p>
          <a:p>
            <a:pPr lvl="1"/>
            <a:r>
              <a:rPr lang="en-US" dirty="0" smtClean="0"/>
              <a:t>g10_loose or g5_loose – backup triggers for bootstrap methods; heavily </a:t>
            </a:r>
            <a:r>
              <a:rPr lang="en-US" dirty="0" err="1" smtClean="0"/>
              <a:t>prescaled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Questions: </a:t>
            </a:r>
          </a:p>
          <a:p>
            <a:pPr lvl="1"/>
            <a:r>
              <a:rPr lang="en-US" dirty="0" smtClean="0"/>
              <a:t>Any reason to not go to g20_medium or g20_tight at 10</a:t>
            </a:r>
            <a:r>
              <a:rPr lang="en-US" baseline="30000" dirty="0" smtClean="0"/>
              <a:t>32</a:t>
            </a:r>
            <a:r>
              <a:rPr lang="en-US" dirty="0" smtClean="0"/>
              <a:t> if g20_loose </a:t>
            </a:r>
            <a:r>
              <a:rPr lang="en-US" dirty="0" err="1" smtClean="0"/>
              <a:t>prescaled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Why use both g20_loose and 2g20_loose as primary triggers?</a:t>
            </a:r>
          </a:p>
          <a:p>
            <a:pPr lvl="1"/>
            <a:r>
              <a:rPr lang="en-US" dirty="0" smtClean="0"/>
              <a:t>Rates I saw are still uncertain (Li’s rates larger then </a:t>
            </a:r>
            <a:r>
              <a:rPr lang="en-US" dirty="0" err="1" smtClean="0"/>
              <a:t>egamma</a:t>
            </a:r>
            <a:r>
              <a:rPr lang="en-US" dirty="0" smtClean="0"/>
              <a:t> trigger) – how are they calculated?</a:t>
            </a:r>
          </a:p>
          <a:p>
            <a:pPr lvl="1"/>
            <a:r>
              <a:rPr lang="en-US" dirty="0" smtClean="0"/>
              <a:t>If we need to use new trigger (g30_g20) should justify – what’s increase in efficiency?</a:t>
            </a:r>
          </a:p>
          <a:p>
            <a:pPr lvl="1"/>
            <a:endParaRPr lang="en-US" dirty="0" smtClean="0"/>
          </a:p>
          <a:p>
            <a:pPr marL="514350" indent="-514350">
              <a:buAutoNum type="arabicParenBoth"/>
            </a:pPr>
            <a:r>
              <a:rPr lang="en-US" dirty="0" smtClean="0"/>
              <a:t>Extrapolated – see Rainer Stamen in </a:t>
            </a:r>
            <a:r>
              <a:rPr lang="en-US" dirty="0" smtClean="0">
                <a:hlinkClick r:id="rId2"/>
              </a:rPr>
              <a:t>http://indico.cern.ch/conferenceDisplay.py?confId=94961</a:t>
            </a:r>
            <a:r>
              <a:rPr lang="en-US" dirty="0" smtClean="0"/>
              <a:t> </a:t>
            </a:r>
          </a:p>
          <a:p>
            <a:pPr marL="514350" indent="-514350">
              <a:buFont typeface="Arial"/>
              <a:buAutoNum type="arabicParenBoth"/>
            </a:pPr>
            <a:r>
              <a:rPr lang="en-US" dirty="0" smtClean="0"/>
              <a:t>Estimated in MC </a:t>
            </a:r>
            <a:r>
              <a:rPr lang="en-US" dirty="0" smtClean="0">
                <a:hlinkClick r:id="rId3"/>
              </a:rPr>
              <a:t>https://twiki.cern.ch/twiki/bin/view/Atlas/AtlasTriggerRates</a:t>
            </a:r>
            <a:r>
              <a:rPr lang="en-US" dirty="0" smtClean="0"/>
              <a:t> 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9/7/2010</a:t>
            </a:r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7577007" y="611928"/>
            <a:ext cx="11097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Li Yuan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02230" y="188059"/>
            <a:ext cx="2854605" cy="1572438"/>
          </a:xfrm>
        </p:spPr>
        <p:txBody>
          <a:bodyPr>
            <a:normAutofit/>
          </a:bodyPr>
          <a:lstStyle/>
          <a:p>
            <a:pPr algn="r"/>
            <a:r>
              <a:rPr lang="en-US" dirty="0" smtClean="0"/>
              <a:t>HSG2: </a:t>
            </a:r>
            <a:br>
              <a:rPr lang="en-US" dirty="0" smtClean="0"/>
            </a:br>
            <a:r>
              <a:rPr lang="en-US" dirty="0" smtClean="0"/>
              <a:t>H-&gt;ZZ*-&gt;</a:t>
            </a:r>
            <a:r>
              <a:rPr lang="en-US" dirty="0" err="1" smtClean="0"/>
              <a:t>llll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88059"/>
            <a:ext cx="7821737" cy="6583362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>
                <a:latin typeface="Brush Script MT Italic"/>
                <a:cs typeface="Brush Script MT Italic"/>
              </a:rPr>
              <a:t>L</a:t>
            </a:r>
            <a:r>
              <a:rPr lang="en-US" dirty="0" smtClean="0"/>
              <a:t> = 10</a:t>
            </a:r>
            <a:r>
              <a:rPr lang="en-US" baseline="30000" dirty="0" smtClean="0"/>
              <a:t>30</a:t>
            </a:r>
            <a:r>
              <a:rPr lang="en-US" dirty="0" smtClean="0"/>
              <a:t> to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e10_medium – primary trigger (34 Hz</a:t>
            </a:r>
            <a:r>
              <a:rPr lang="en-US" baseline="30000" dirty="0" smtClean="0"/>
              <a:t>(1)</a:t>
            </a:r>
            <a:r>
              <a:rPr lang="en-US" dirty="0" smtClean="0"/>
              <a:t> or 48 Hz</a:t>
            </a:r>
            <a:r>
              <a:rPr lang="en-US" baseline="30000" dirty="0" smtClean="0"/>
              <a:t>(2) </a:t>
            </a:r>
            <a:r>
              <a:rPr lang="en-US" dirty="0" smtClean="0"/>
              <a:t>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e12_medium – backup for e10_medium if rate  too high </a:t>
            </a:r>
          </a:p>
          <a:p>
            <a:pPr lvl="1"/>
            <a:r>
              <a:rPr lang="en-US" dirty="0" smtClean="0"/>
              <a:t>e10_medium_SiTrk – supporting (alternative L2 tracking)</a:t>
            </a:r>
          </a:p>
          <a:p>
            <a:pPr lvl="1"/>
            <a:r>
              <a:rPr lang="en-US" dirty="0" smtClean="0"/>
              <a:t>mu10 – primary trigger (15 Hz</a:t>
            </a:r>
            <a:r>
              <a:rPr lang="en-US" baseline="30000" dirty="0" smtClean="0"/>
              <a:t>(2)</a:t>
            </a:r>
            <a:r>
              <a:rPr lang="en-US" dirty="0" smtClean="0"/>
              <a:t>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mu6 – supporting  (4.4 Hz</a:t>
            </a:r>
            <a:r>
              <a:rPr lang="en-US" baseline="30000" dirty="0" smtClean="0"/>
              <a:t>(2)</a:t>
            </a:r>
            <a:r>
              <a:rPr lang="en-US" dirty="0" smtClean="0"/>
              <a:t> – </a:t>
            </a:r>
            <a:r>
              <a:rPr lang="en-US" dirty="0" err="1" smtClean="0"/>
              <a:t>prescale</a:t>
            </a:r>
            <a:r>
              <a:rPr lang="en-US" dirty="0" smtClean="0"/>
              <a:t> 200 –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mu15 – backup for mu10 (3 Hz</a:t>
            </a:r>
            <a:r>
              <a:rPr lang="en-US" baseline="30000" dirty="0" smtClean="0"/>
              <a:t>(2)</a:t>
            </a:r>
            <a:r>
              <a:rPr lang="en-US" dirty="0" smtClean="0"/>
              <a:t>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</a:t>
            </a:r>
          </a:p>
          <a:p>
            <a:endParaRPr lang="en-US" dirty="0" smtClean="0">
              <a:latin typeface="Brush Script MT Italic"/>
              <a:cs typeface="Brush Script MT Italic"/>
            </a:endParaRPr>
          </a:p>
          <a:p>
            <a:r>
              <a:rPr lang="en-US" dirty="0" smtClean="0">
                <a:latin typeface="Brush Script MT Italic"/>
                <a:cs typeface="Brush Script MT Italic"/>
              </a:rPr>
              <a:t>L</a:t>
            </a:r>
            <a:r>
              <a:rPr lang="en-US" dirty="0" smtClean="0"/>
              <a:t> = 10</a:t>
            </a:r>
            <a:r>
              <a:rPr lang="en-US" baseline="30000" dirty="0" smtClean="0"/>
              <a:t>32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e15_medium – primary trigger (10 Hz</a:t>
            </a:r>
            <a:r>
              <a:rPr lang="en-US" baseline="30000" dirty="0" smtClean="0"/>
              <a:t>(2)</a:t>
            </a:r>
            <a:r>
              <a:rPr lang="en-US" dirty="0" smtClean="0"/>
              <a:t>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e15_medium_SiTrk – </a:t>
            </a:r>
            <a:r>
              <a:rPr lang="en-US" dirty="0" err="1" smtClean="0"/>
              <a:t>suporting</a:t>
            </a:r>
            <a:r>
              <a:rPr lang="en-US" dirty="0" smtClean="0"/>
              <a:t> (still needed?)</a:t>
            </a:r>
          </a:p>
          <a:p>
            <a:pPr lvl="1"/>
            <a:r>
              <a:rPr lang="en-US" dirty="0" smtClean="0"/>
              <a:t>e20_medium – (2 Hz</a:t>
            </a:r>
            <a:r>
              <a:rPr lang="en-US" baseline="30000" dirty="0" smtClean="0"/>
              <a:t>(2)</a:t>
            </a:r>
            <a:r>
              <a:rPr lang="en-US" dirty="0" smtClean="0"/>
              <a:t>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 backup for e15_medium if the rate too high</a:t>
            </a:r>
          </a:p>
          <a:p>
            <a:pPr lvl="1"/>
            <a:r>
              <a:rPr lang="en-US" dirty="0" smtClean="0"/>
              <a:t>mu13 – primary trigger (no rates found)</a:t>
            </a:r>
          </a:p>
          <a:p>
            <a:pPr lvl="1"/>
            <a:r>
              <a:rPr lang="en-US" dirty="0" smtClean="0"/>
              <a:t>mu15 – (3 Hz</a:t>
            </a:r>
            <a:r>
              <a:rPr lang="en-US" baseline="30000" dirty="0" smtClean="0"/>
              <a:t>(2)</a:t>
            </a:r>
            <a:r>
              <a:rPr lang="en-US" dirty="0" smtClean="0"/>
              <a:t>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 backup for mu13</a:t>
            </a:r>
          </a:p>
          <a:p>
            <a:pPr lvl="1"/>
            <a:r>
              <a:rPr lang="en-US" dirty="0" smtClean="0"/>
              <a:t>mu10 – supporting </a:t>
            </a:r>
          </a:p>
          <a:p>
            <a:endParaRPr lang="en-US" dirty="0" smtClean="0"/>
          </a:p>
          <a:p>
            <a:r>
              <a:rPr lang="en-US" dirty="0" smtClean="0"/>
              <a:t>Questions:</a:t>
            </a:r>
          </a:p>
          <a:p>
            <a:pPr lvl="1"/>
            <a:r>
              <a:rPr lang="en-US" dirty="0" smtClean="0"/>
              <a:t>Could we have e10_tight (or e15_medium) as backup for e10_medium instead at 1e31?</a:t>
            </a:r>
          </a:p>
          <a:p>
            <a:pPr lvl="1"/>
            <a:r>
              <a:rPr lang="en-US" dirty="0" smtClean="0"/>
              <a:t>Supporting trigger e15_medium_SiTrk still needed at 1e32?</a:t>
            </a:r>
          </a:p>
          <a:p>
            <a:pPr lvl="1"/>
            <a:r>
              <a:rPr lang="en-US" dirty="0" smtClean="0"/>
              <a:t>For 1e32 would mu15 be ok if mu13 not in menu? (How much would we loose?)</a:t>
            </a:r>
          </a:p>
          <a:p>
            <a:pPr lvl="1"/>
            <a:r>
              <a:rPr lang="en-US" dirty="0" smtClean="0"/>
              <a:t>Any reason to go to </a:t>
            </a:r>
            <a:r>
              <a:rPr lang="en-US" dirty="0" err="1" smtClean="0"/>
              <a:t>di</a:t>
            </a:r>
            <a:r>
              <a:rPr lang="en-US" dirty="0" smtClean="0"/>
              <a:t>-lepton triggers? (I.e. is there need to lower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 thresholds? Or is there some margin?) </a:t>
            </a:r>
          </a:p>
          <a:p>
            <a:endParaRPr lang="en-US" dirty="0" smtClean="0"/>
          </a:p>
          <a:p>
            <a:pPr>
              <a:buNone/>
            </a:pPr>
            <a:r>
              <a:rPr lang="en-US" baseline="30000" dirty="0" smtClean="0"/>
              <a:t>(1)</a:t>
            </a:r>
            <a:r>
              <a:rPr lang="en-US" dirty="0" smtClean="0"/>
              <a:t> Extrapolated – see Rainer Stamen in </a:t>
            </a:r>
            <a:r>
              <a:rPr lang="en-US" dirty="0" smtClean="0">
                <a:hlinkClick r:id="rId2"/>
              </a:rPr>
              <a:t>http://indico.cern.ch/conferenceDisplay.py?confId=94961</a:t>
            </a:r>
            <a:r>
              <a:rPr lang="en-US" dirty="0" smtClean="0"/>
              <a:t> </a:t>
            </a:r>
          </a:p>
          <a:p>
            <a:pPr>
              <a:buNone/>
            </a:pPr>
            <a:r>
              <a:rPr lang="en-US" baseline="30000" dirty="0" smtClean="0"/>
              <a:t>(2)</a:t>
            </a:r>
            <a:r>
              <a:rPr lang="en-US" dirty="0" smtClean="0"/>
              <a:t> Estimated in MC </a:t>
            </a:r>
            <a:r>
              <a:rPr lang="en-US" dirty="0" smtClean="0">
                <a:hlinkClick r:id="rId3"/>
              </a:rPr>
              <a:t>https://twiki.cern.ch/twiki/bin/view/Atlas/AtlasTriggerRates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9/7/2010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297034" y="1968377"/>
            <a:ext cx="175980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Diego Rodriguez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dk1"/>
                </a:solidFill>
              </a:rPr>
              <a:t>ZH-&gt;inv, H-&gt;2l2τ, H-&gt;2l2ν and H-&gt;2l2b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718768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All four analyses rely on leptons for trigger</a:t>
            </a:r>
          </a:p>
          <a:p>
            <a:r>
              <a:rPr lang="en-US" dirty="0" smtClean="0"/>
              <a:t>In signal these come from Z decay</a:t>
            </a:r>
          </a:p>
          <a:p>
            <a:r>
              <a:rPr lang="en-US" dirty="0" smtClean="0"/>
              <a:t>Can use same triggers as H-&gt;4l channel in previous page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9/7/2010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331070" y="1149316"/>
            <a:ext cx="165878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Paul Thompson</a:t>
            </a:r>
          </a:p>
          <a:p>
            <a:pPr algn="ctr"/>
            <a:r>
              <a:rPr lang="en-US" dirty="0" smtClean="0"/>
              <a:t>Sylvie Brunet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123"/>
            <a:ext cx="8229600" cy="721053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HSG3: </a:t>
            </a:r>
            <a:r>
              <a:rPr lang="en-US" dirty="0" smtClean="0">
                <a:solidFill>
                  <a:schemeClr val="dk1"/>
                </a:solidFill>
              </a:rPr>
              <a:t>H-&gt;WW (</a:t>
            </a:r>
            <a:r>
              <a:rPr lang="en-US" dirty="0" err="1" smtClean="0">
                <a:solidFill>
                  <a:schemeClr val="dk1"/>
                </a:solidFill>
              </a:rPr>
              <a:t>gg</a:t>
            </a:r>
            <a:r>
              <a:rPr lang="en-US" dirty="0" smtClean="0">
                <a:solidFill>
                  <a:schemeClr val="dk1"/>
                </a:solidFill>
              </a:rPr>
              <a:t>, VBF, WH, </a:t>
            </a:r>
            <a:r>
              <a:rPr lang="en-US" dirty="0" err="1" smtClean="0">
                <a:solidFill>
                  <a:schemeClr val="dk1"/>
                </a:solidFill>
              </a:rPr>
              <a:t>ttH</a:t>
            </a:r>
            <a:r>
              <a:rPr lang="en-US" dirty="0" smtClean="0">
                <a:solidFill>
                  <a:schemeClr val="dk1"/>
                </a:solidFill>
              </a:rPr>
              <a:t>, inv.)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9/7/2010</a:t>
            </a:r>
            <a:endParaRPr lang="en-US"/>
          </a:p>
        </p:txBody>
      </p:sp>
      <p:sp useBgFill="1"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36961"/>
            <a:ext cx="9144000" cy="6021039"/>
          </a:xfrm>
        </p:spPr>
        <p:txBody>
          <a:bodyPr>
            <a:normAutofit fontScale="55000" lnSpcReduction="20000"/>
          </a:bodyPr>
          <a:lstStyle/>
          <a:p>
            <a:r>
              <a:rPr lang="en-US" dirty="0" smtClean="0">
                <a:latin typeface="Brush Script MT Italic"/>
                <a:cs typeface="Brush Script MT Italic"/>
              </a:rPr>
              <a:t>L</a:t>
            </a:r>
            <a:r>
              <a:rPr lang="en-US" dirty="0" smtClean="0"/>
              <a:t> = 10</a:t>
            </a:r>
            <a:r>
              <a:rPr lang="en-US" baseline="30000" dirty="0" smtClean="0"/>
              <a:t>30</a:t>
            </a:r>
            <a:r>
              <a:rPr lang="en-US" dirty="0" smtClean="0"/>
              <a:t> to 10</a:t>
            </a:r>
            <a:r>
              <a:rPr lang="en-US" baseline="30000" dirty="0" smtClean="0"/>
              <a:t>32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e10_medium and mu10 – primary single lepton triggers for H-&gt;WW-&gt;</a:t>
            </a:r>
            <a:r>
              <a:rPr lang="en-US" dirty="0" err="1" smtClean="0"/>
              <a:t>ll</a:t>
            </a:r>
            <a:r>
              <a:rPr lang="en-US" dirty="0" smtClean="0"/>
              <a:t> (</a:t>
            </a:r>
            <a:r>
              <a:rPr lang="en-US" dirty="0" err="1" smtClean="0"/>
              <a:t>l</a:t>
            </a:r>
            <a:r>
              <a:rPr lang="en-US" dirty="0" smtClean="0"/>
              <a:t> = </a:t>
            </a:r>
            <a:r>
              <a:rPr lang="en-US" dirty="0" err="1" smtClean="0"/>
              <a:t>e,mu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2e5_medium(2 Hz(2)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 and 2mu6 – backup: </a:t>
            </a:r>
            <a:r>
              <a:rPr lang="en-US" dirty="0" err="1" smtClean="0"/>
              <a:t>di</a:t>
            </a:r>
            <a:r>
              <a:rPr lang="en-US" dirty="0" smtClean="0"/>
              <a:t>-lepton trigger in case offline lepton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 may be lowered</a:t>
            </a:r>
          </a:p>
          <a:p>
            <a:pPr lvl="1"/>
            <a:r>
              <a:rPr lang="en-US" dirty="0" smtClean="0"/>
              <a:t>e10_loose – support trigger to study fake rate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VBF trigger</a:t>
            </a:r>
            <a:r>
              <a:rPr lang="en-US" dirty="0" smtClean="0"/>
              <a:t>: seems useful at ≈ 10</a:t>
            </a:r>
            <a:r>
              <a:rPr lang="en-US" baseline="30000" dirty="0" smtClean="0"/>
              <a:t>32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>
                <a:sym typeface="Wingdings"/>
              </a:rPr>
              <a:t>, when single-lepton triggers need to get tight</a:t>
            </a:r>
            <a:endParaRPr lang="en-US" dirty="0" smtClean="0"/>
          </a:p>
          <a:p>
            <a:pPr lvl="1"/>
            <a:r>
              <a:rPr lang="en-US" dirty="0" smtClean="0"/>
              <a:t>Di-jet trigger + rapidity gap + lepton </a:t>
            </a:r>
          </a:p>
          <a:p>
            <a:pPr lvl="1"/>
            <a:r>
              <a:rPr lang="en-US" dirty="0" smtClean="0"/>
              <a:t>Lepton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 threshold low (perhaps ~8 </a:t>
            </a:r>
            <a:r>
              <a:rPr lang="en-US" dirty="0" err="1" smtClean="0"/>
              <a:t>GeV</a:t>
            </a:r>
            <a:r>
              <a:rPr lang="en-US" dirty="0" smtClean="0"/>
              <a:t>) </a:t>
            </a:r>
          </a:p>
          <a:p>
            <a:pPr lvl="1"/>
            <a:r>
              <a:rPr lang="en-US" dirty="0" smtClean="0"/>
              <a:t>Would give gain in phase space for VBF H-&gt;WW at the cost of little extra rate</a:t>
            </a:r>
          </a:p>
          <a:p>
            <a:pPr lvl="1"/>
            <a:r>
              <a:rPr lang="en-US" dirty="0" smtClean="0"/>
              <a:t>In the tau channel, this trigger increases the number of events by 20-25%, but lower gain expected for WW channel</a:t>
            </a:r>
          </a:p>
          <a:p>
            <a:endParaRPr lang="en-US" dirty="0" smtClean="0"/>
          </a:p>
          <a:p>
            <a:r>
              <a:rPr lang="en-US" dirty="0" smtClean="0"/>
              <a:t>Questions:</a:t>
            </a:r>
          </a:p>
          <a:p>
            <a:pPr lvl="1"/>
            <a:r>
              <a:rPr lang="en-US" dirty="0" smtClean="0"/>
              <a:t>Rates too high for above single-lepton triggers at 10</a:t>
            </a:r>
            <a:r>
              <a:rPr lang="en-US" baseline="30000" dirty="0" smtClean="0"/>
              <a:t>32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. Would the ones below be ok? (I.e. how much do we loose?)</a:t>
            </a:r>
          </a:p>
          <a:p>
            <a:pPr lvl="2"/>
            <a:r>
              <a:rPr lang="en-US" dirty="0" smtClean="0"/>
              <a:t>e15_medium – primary trigger (10 Hz</a:t>
            </a:r>
            <a:r>
              <a:rPr lang="en-US" baseline="30000" dirty="0" smtClean="0"/>
              <a:t>(2)</a:t>
            </a:r>
            <a:r>
              <a:rPr lang="en-US" dirty="0" smtClean="0"/>
              <a:t>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</a:t>
            </a:r>
          </a:p>
          <a:p>
            <a:pPr lvl="2"/>
            <a:r>
              <a:rPr lang="en-US" dirty="0" smtClean="0"/>
              <a:t>e20_medium – (2 Hz</a:t>
            </a:r>
            <a:r>
              <a:rPr lang="en-US" baseline="30000" dirty="0" smtClean="0"/>
              <a:t>(2)</a:t>
            </a:r>
            <a:r>
              <a:rPr lang="en-US" dirty="0" smtClean="0"/>
              <a:t>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 backup for e15_medium if the rate too high</a:t>
            </a:r>
          </a:p>
          <a:p>
            <a:pPr lvl="2"/>
            <a:r>
              <a:rPr lang="en-US" dirty="0" smtClean="0"/>
              <a:t>mu13 – primary trigger (no rates found)</a:t>
            </a:r>
          </a:p>
          <a:p>
            <a:pPr lvl="2"/>
            <a:r>
              <a:rPr lang="en-US" dirty="0" smtClean="0"/>
              <a:t>mu15 – (3 Hz</a:t>
            </a:r>
            <a:r>
              <a:rPr lang="en-US" baseline="30000" dirty="0" smtClean="0"/>
              <a:t>(2)</a:t>
            </a:r>
            <a:r>
              <a:rPr lang="en-US" dirty="0" smtClean="0"/>
              <a:t>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 backup for mu13</a:t>
            </a:r>
          </a:p>
          <a:p>
            <a:pPr lvl="1"/>
            <a:r>
              <a:rPr lang="en-US" dirty="0" smtClean="0"/>
              <a:t>Would e10_loose_mu6 be useful? (with e10_medium_mu10 for higher </a:t>
            </a:r>
            <a:r>
              <a:rPr lang="en-US" dirty="0" err="1" smtClean="0"/>
              <a:t>lumi</a:t>
            </a:r>
            <a:r>
              <a:rPr lang="en-US" dirty="0" smtClean="0"/>
              <a:t>) – requested for H-&gt;</a:t>
            </a:r>
            <a:r>
              <a:rPr lang="en-US" dirty="0" err="1" smtClean="0"/>
              <a:t>ττ</a:t>
            </a:r>
            <a:endParaRPr lang="en-US" dirty="0" smtClean="0"/>
          </a:p>
          <a:p>
            <a:pPr lvl="1"/>
            <a:r>
              <a:rPr lang="en-US" dirty="0" smtClean="0"/>
              <a:t>Would be great to have lepton trigger efficiencies and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 spectrum</a:t>
            </a:r>
          </a:p>
          <a:p>
            <a:pPr lvl="1"/>
            <a:r>
              <a:rPr lang="en-US" dirty="0" smtClean="0"/>
              <a:t>VBF trigger: </a:t>
            </a:r>
          </a:p>
          <a:p>
            <a:pPr lvl="2"/>
            <a:r>
              <a:rPr lang="en-US" dirty="0" smtClean="0"/>
              <a:t>Which </a:t>
            </a:r>
            <a:r>
              <a:rPr lang="en-US" dirty="0" err="1" smtClean="0"/>
              <a:t>di-jet+gap</a:t>
            </a:r>
            <a:r>
              <a:rPr lang="en-US" dirty="0" smtClean="0"/>
              <a:t> trigger? (EF_2j40_deta3_5, EF_2j20_deta3_5, EF_2j10_deta3_5, EF_2j10_deta5? </a:t>
            </a:r>
            <a:r>
              <a:rPr lang="en-US" dirty="0" err="1" smtClean="0"/>
              <a:t>Prescales</a:t>
            </a:r>
            <a:r>
              <a:rPr lang="en-US" dirty="0" smtClean="0"/>
              <a:t> not yet known)</a:t>
            </a:r>
          </a:p>
          <a:p>
            <a:pPr lvl="2"/>
            <a:r>
              <a:rPr lang="en-US" dirty="0" smtClean="0"/>
              <a:t>Can we live with  existing lepton </a:t>
            </a:r>
            <a:r>
              <a:rPr lang="en-US" dirty="0" err="1" smtClean="0"/>
              <a:t>pT</a:t>
            </a:r>
            <a:r>
              <a:rPr lang="en-US" dirty="0" smtClean="0"/>
              <a:t> cut ? E.g. electron 10GeV, </a:t>
            </a:r>
            <a:r>
              <a:rPr lang="en-US" dirty="0" err="1" smtClean="0"/>
              <a:t>muon</a:t>
            </a:r>
            <a:r>
              <a:rPr lang="en-US" dirty="0" smtClean="0"/>
              <a:t> 6GeV. What would we gain with </a:t>
            </a:r>
            <a:r>
              <a:rPr lang="en-US" dirty="0" err="1" smtClean="0"/>
              <a:t>pT</a:t>
            </a:r>
            <a:r>
              <a:rPr lang="en-US" dirty="0" smtClean="0"/>
              <a:t> &gt;5GeV for electrons? </a:t>
            </a:r>
          </a:p>
          <a:p>
            <a:pPr lvl="2"/>
            <a:r>
              <a:rPr lang="en-US" dirty="0" smtClean="0"/>
              <a:t>What is the efficiency for signal with each possibility? 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7188588" y="735951"/>
            <a:ext cx="17732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Gemma</a:t>
            </a:r>
            <a:r>
              <a:rPr lang="en-US" dirty="0" smtClean="0"/>
              <a:t> Wooden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baltic_valentine_men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318" y="3327526"/>
            <a:ext cx="2035722" cy="2422509"/>
          </a:xfrm>
          <a:prstGeom prst="rect">
            <a:avLst/>
          </a:prstGeom>
          <a:effectLst>
            <a:outerShdw blurRad="107950" dist="1397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10" name="Picture 9" descr="menu_lg.jpg"/>
          <p:cNvPicPr>
            <a:picLocks noChangeAspect="1"/>
          </p:cNvPicPr>
          <p:nvPr/>
        </p:nvPicPr>
        <p:blipFill>
          <a:blip r:embed="rId3">
            <a:alphaModFix amt="65000"/>
          </a:blip>
          <a:stretch>
            <a:fillRect/>
          </a:stretch>
        </p:blipFill>
        <p:spPr>
          <a:xfrm>
            <a:off x="871838" y="297793"/>
            <a:ext cx="2528403" cy="3795668"/>
          </a:xfrm>
          <a:prstGeom prst="rect">
            <a:avLst/>
          </a:prstGeom>
          <a:effectLst>
            <a:outerShdw blurRad="107950" dist="114300" dir="2700000" algn="tl" rotWithShape="0">
              <a:srgbClr val="000000"/>
            </a:outerShdw>
          </a:effec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32080" y="666485"/>
            <a:ext cx="5366911" cy="783695"/>
          </a:xfrm>
        </p:spPr>
        <p:txBody>
          <a:bodyPr/>
          <a:lstStyle/>
          <a:p>
            <a:r>
              <a:rPr lang="en-US" dirty="0" smtClean="0"/>
              <a:t>Higgs Trigger Crew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9/7/2010</a:t>
            </a:r>
            <a:endParaRPr lang="en-US"/>
          </a:p>
        </p:txBody>
      </p:sp>
      <p:pic>
        <p:nvPicPr>
          <p:cNvPr id="11" name="Picture 10" descr="trigGang.gif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36040" y="1795094"/>
            <a:ext cx="6946900" cy="4610100"/>
          </a:xfrm>
          <a:prstGeom prst="rect">
            <a:avLst/>
          </a:prstGeom>
          <a:effectLst>
            <a:outerShdw blurRad="165100" dist="190500" dir="408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326"/>
            <a:ext cx="8229600" cy="648901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dk1"/>
                </a:solidFill>
              </a:rPr>
              <a:t>HSG4: H-&gt;</a:t>
            </a:r>
            <a:r>
              <a:rPr lang="en-US" dirty="0" err="1" smtClean="0">
                <a:solidFill>
                  <a:schemeClr val="dk1"/>
                </a:solidFill>
              </a:rPr>
              <a:t>ττ</a:t>
            </a:r>
            <a:r>
              <a:rPr lang="en-US" dirty="0" smtClean="0">
                <a:solidFill>
                  <a:schemeClr val="dk1"/>
                </a:solidFill>
              </a:rPr>
              <a:t> </a:t>
            </a:r>
            <a:r>
              <a:rPr lang="en-US" dirty="0" err="1" smtClean="0">
                <a:solidFill>
                  <a:schemeClr val="dk1"/>
                </a:solidFill>
              </a:rPr>
              <a:t>leptonic</a:t>
            </a:r>
            <a:r>
              <a:rPr lang="en-US" dirty="0" smtClean="0">
                <a:solidFill>
                  <a:schemeClr val="dk1"/>
                </a:solidFill>
              </a:rPr>
              <a:t> and </a:t>
            </a:r>
            <a:r>
              <a:rPr lang="en-US" dirty="0" err="1" smtClean="0">
                <a:solidFill>
                  <a:schemeClr val="dk1"/>
                </a:solidFill>
              </a:rPr>
              <a:t>lep</a:t>
            </a:r>
            <a:r>
              <a:rPr lang="en-US" dirty="0" smtClean="0">
                <a:solidFill>
                  <a:schemeClr val="dk1"/>
                </a:solidFill>
              </a:rPr>
              <a:t>-had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9/7/2010</a:t>
            </a:r>
            <a:endParaRPr lang="en-US"/>
          </a:p>
        </p:txBody>
      </p:sp>
      <p:sp useBgFill="1"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00341"/>
            <a:ext cx="9144000" cy="5904131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From: </a:t>
            </a:r>
            <a:r>
              <a:rPr lang="en-US" dirty="0" smtClean="0">
                <a:hlinkClick r:id="rId2"/>
              </a:rPr>
              <a:t>https://twiki.cern.ch/twiki/bin/view/AtlasProtected/Higgsττ#Trigger</a:t>
            </a:r>
            <a:r>
              <a:rPr lang="en-US" dirty="0" smtClean="0"/>
              <a:t> and input from Matthew</a:t>
            </a:r>
            <a:endParaRPr lang="en-US" dirty="0" smtClean="0">
              <a:latin typeface="Brush Script MT Italic"/>
              <a:cs typeface="Brush Script MT Italic"/>
            </a:endParaRPr>
          </a:p>
          <a:p>
            <a:r>
              <a:rPr lang="en-US" dirty="0" smtClean="0">
                <a:latin typeface="Brush Script MT Italic"/>
                <a:cs typeface="Brush Script MT Italic"/>
              </a:rPr>
              <a:t>L</a:t>
            </a:r>
            <a:r>
              <a:rPr lang="en-US" dirty="0" smtClean="0"/>
              <a:t> = 10</a:t>
            </a:r>
            <a:r>
              <a:rPr lang="en-US" baseline="30000" dirty="0" smtClean="0"/>
              <a:t>30</a:t>
            </a:r>
            <a:r>
              <a:rPr lang="en-US" dirty="0" smtClean="0"/>
              <a:t> to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e10_medium – primary trigger (34 Hz</a:t>
            </a:r>
            <a:r>
              <a:rPr lang="en-US" baseline="30000" dirty="0" smtClean="0"/>
              <a:t>(1)</a:t>
            </a:r>
            <a:r>
              <a:rPr lang="en-US" dirty="0" smtClean="0"/>
              <a:t> or 48 Hz</a:t>
            </a:r>
            <a:r>
              <a:rPr lang="en-US" baseline="30000" dirty="0" smtClean="0"/>
              <a:t>(2) </a:t>
            </a:r>
            <a:r>
              <a:rPr lang="en-US" dirty="0" smtClean="0"/>
              <a:t>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e12_medium – backup for e10_medium if rate  too high </a:t>
            </a:r>
          </a:p>
          <a:p>
            <a:pPr lvl="1"/>
            <a:r>
              <a:rPr lang="en-US" dirty="0" smtClean="0"/>
              <a:t>e10_medium_SiTrk – supporting (alternative L2 tracking)</a:t>
            </a:r>
          </a:p>
          <a:p>
            <a:pPr lvl="1"/>
            <a:r>
              <a:rPr lang="en-US" dirty="0" smtClean="0"/>
              <a:t>mu10 – primary trigger (15 Hz</a:t>
            </a:r>
            <a:r>
              <a:rPr lang="en-US" baseline="30000" dirty="0" smtClean="0"/>
              <a:t>(2)</a:t>
            </a:r>
            <a:r>
              <a:rPr lang="en-US" dirty="0" smtClean="0"/>
              <a:t>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mu6 – supporting  (4.4 Hz</a:t>
            </a:r>
            <a:r>
              <a:rPr lang="en-US" baseline="30000" dirty="0" smtClean="0"/>
              <a:t>(2)</a:t>
            </a:r>
            <a:r>
              <a:rPr lang="en-US" dirty="0" smtClean="0"/>
              <a:t> – </a:t>
            </a:r>
            <a:r>
              <a:rPr lang="en-US" dirty="0" err="1" smtClean="0"/>
              <a:t>prescale</a:t>
            </a:r>
            <a:r>
              <a:rPr lang="en-US" dirty="0" smtClean="0"/>
              <a:t> 200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mu15 – backup for mu10 (3 Hz</a:t>
            </a:r>
            <a:r>
              <a:rPr lang="en-US" baseline="30000" dirty="0" smtClean="0"/>
              <a:t>(2)</a:t>
            </a:r>
            <a:r>
              <a:rPr lang="en-US" dirty="0" smtClean="0"/>
              <a:t>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e10_loose_mu6 </a:t>
            </a:r>
            <a:r>
              <a:rPr lang="en-US" dirty="0" smtClean="0"/>
              <a:t>– (1Hz </a:t>
            </a:r>
            <a:r>
              <a:rPr lang="en-US" baseline="30000" dirty="0" smtClean="0"/>
              <a:t>(2)</a:t>
            </a:r>
            <a:r>
              <a:rPr lang="en-US" dirty="0" smtClean="0"/>
              <a:t>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): 50% increase in signal efficiency </a:t>
            </a:r>
            <a:r>
              <a:rPr lang="en-US" dirty="0" err="1" smtClean="0"/>
              <a:t>wrt</a:t>
            </a:r>
            <a:r>
              <a:rPr lang="en-US" dirty="0" smtClean="0"/>
              <a:t> e10_medium || mu10 – requested into Physics menu)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e5_medium_mu4</a:t>
            </a:r>
            <a:r>
              <a:rPr lang="en-US" dirty="0" smtClean="0"/>
              <a:t> – support trigger for e10_loose_mu6 (fake rate &amp; bias studies) </a:t>
            </a:r>
          </a:p>
          <a:p>
            <a:endParaRPr lang="en-US" dirty="0" smtClean="0">
              <a:latin typeface="Brush Script MT Italic"/>
              <a:cs typeface="Brush Script MT Italic"/>
            </a:endParaRPr>
          </a:p>
          <a:p>
            <a:r>
              <a:rPr lang="en-US" dirty="0" smtClean="0">
                <a:latin typeface="Brush Script MT Italic"/>
                <a:cs typeface="Brush Script MT Italic"/>
              </a:rPr>
              <a:t>L</a:t>
            </a:r>
            <a:r>
              <a:rPr lang="en-US" dirty="0" smtClean="0"/>
              <a:t> = 10</a:t>
            </a:r>
            <a:r>
              <a:rPr lang="en-US" baseline="30000" dirty="0" smtClean="0"/>
              <a:t>32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e20i_loose – primary trigger (10 Hz</a:t>
            </a:r>
            <a:r>
              <a:rPr lang="en-US" baseline="30000" dirty="0" smtClean="0"/>
              <a:t>(2)</a:t>
            </a:r>
            <a:r>
              <a:rPr lang="en-US" dirty="0" smtClean="0"/>
              <a:t>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 – e20i_medium not in the menu (shall we request it?) </a:t>
            </a:r>
          </a:p>
          <a:p>
            <a:pPr lvl="1"/>
            <a:r>
              <a:rPr lang="en-US" dirty="0" smtClean="0"/>
              <a:t>e15_medium, e20_medium – supporting</a:t>
            </a:r>
          </a:p>
          <a:p>
            <a:pPr lvl="1"/>
            <a:r>
              <a:rPr lang="en-US" dirty="0" smtClean="0"/>
              <a:t>e25_medium – (≈0 Hz</a:t>
            </a:r>
            <a:r>
              <a:rPr lang="en-US" baseline="30000" dirty="0" smtClean="0"/>
              <a:t>(2)</a:t>
            </a:r>
            <a:r>
              <a:rPr lang="en-US" dirty="0" smtClean="0"/>
              <a:t>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 backup for e15_medium if the rate too high – e25i_medium not in phys menu</a:t>
            </a:r>
          </a:p>
          <a:p>
            <a:pPr lvl="1"/>
            <a:r>
              <a:rPr lang="en-US" dirty="0" smtClean="0"/>
              <a:t>mu20 – primary trigger (2 Hz</a:t>
            </a:r>
            <a:r>
              <a:rPr lang="en-US" baseline="30000" dirty="0" smtClean="0"/>
              <a:t>(2)</a:t>
            </a:r>
            <a:r>
              <a:rPr lang="en-US" dirty="0" smtClean="0"/>
              <a:t>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mu10 or mu15 – supporting trigger: mu15 – (3 Hz</a:t>
            </a:r>
            <a:r>
              <a:rPr lang="en-US" baseline="30000" dirty="0" smtClean="0"/>
              <a:t>(2)</a:t>
            </a:r>
            <a:r>
              <a:rPr lang="en-US" dirty="0" smtClean="0"/>
              <a:t>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 backup for mu13</a:t>
            </a:r>
          </a:p>
          <a:p>
            <a:pPr lvl="1"/>
            <a:r>
              <a:rPr lang="en-US" dirty="0" smtClean="0"/>
              <a:t>e10_loose_mu6 or </a:t>
            </a:r>
            <a:r>
              <a:rPr lang="en-US" dirty="0" smtClean="0">
                <a:solidFill>
                  <a:srgbClr val="FF0000"/>
                </a:solidFill>
              </a:rPr>
              <a:t>e10_loose_mu10</a:t>
            </a:r>
            <a:r>
              <a:rPr lang="en-US" dirty="0" smtClean="0"/>
              <a:t>  – It may be necessary to go to higher </a:t>
            </a:r>
            <a:r>
              <a:rPr lang="en-US" dirty="0" err="1" smtClean="0"/>
              <a:t>muon</a:t>
            </a:r>
            <a:r>
              <a:rPr lang="en-US" dirty="0" smtClean="0"/>
              <a:t>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 cut, depending on luminosity</a:t>
            </a:r>
          </a:p>
          <a:p>
            <a:endParaRPr lang="en-US" dirty="0" smtClean="0"/>
          </a:p>
          <a:p>
            <a:r>
              <a:rPr lang="en-US" dirty="0" smtClean="0"/>
              <a:t>Questions:</a:t>
            </a:r>
          </a:p>
          <a:p>
            <a:pPr lvl="1"/>
            <a:r>
              <a:rPr lang="en-US" dirty="0" smtClean="0"/>
              <a:t>Is list of single-lepton triggers up to date?</a:t>
            </a:r>
          </a:p>
          <a:p>
            <a:pPr lvl="1"/>
            <a:r>
              <a:rPr lang="en-US" dirty="0" smtClean="0"/>
              <a:t>How do we gain so much (50%) by going from e10_medium || mu10 to e10_loose_mu6? (decrease in offline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 cut?)</a:t>
            </a:r>
          </a:p>
          <a:p>
            <a:pPr lvl="1"/>
            <a:r>
              <a:rPr lang="en-US" dirty="0" smtClean="0"/>
              <a:t>Obs.: 2e5_medium has 2 Hz at EF (1E31) but 2mu6 has 10Hz – can’t assume they will be un-</a:t>
            </a:r>
            <a:r>
              <a:rPr lang="en-US" dirty="0" err="1" smtClean="0"/>
              <a:t>prescaled</a:t>
            </a:r>
            <a:endParaRPr lang="en-US" dirty="0" smtClean="0"/>
          </a:p>
          <a:p>
            <a:pPr lvl="1"/>
            <a:r>
              <a:rPr lang="en-US" dirty="0" smtClean="0"/>
              <a:t>Some healthy resistance in menu group to adding triggers in particular not clear about </a:t>
            </a:r>
            <a:r>
              <a:rPr lang="en-US" dirty="0" smtClean="0">
                <a:solidFill>
                  <a:srgbClr val="FF0000"/>
                </a:solidFill>
              </a:rPr>
              <a:t>e5_medium_mu4</a:t>
            </a:r>
          </a:p>
          <a:p>
            <a:pPr lvl="1"/>
            <a:endParaRPr lang="en-US" dirty="0" smtClean="0"/>
          </a:p>
          <a:p>
            <a:pPr>
              <a:buNone/>
            </a:pPr>
            <a:r>
              <a:rPr lang="en-US" sz="2750" baseline="30000" dirty="0" smtClean="0"/>
              <a:t>(1)</a:t>
            </a:r>
            <a:r>
              <a:rPr lang="en-US" sz="2750" dirty="0" smtClean="0"/>
              <a:t> Extrapolated – see Rainer Stamen in </a:t>
            </a:r>
            <a:r>
              <a:rPr lang="en-US" sz="2750" dirty="0" smtClean="0">
                <a:hlinkClick r:id="rId3"/>
              </a:rPr>
              <a:t>http://indico.cern.ch/conferenceDisplay.py?confId=94961</a:t>
            </a:r>
            <a:r>
              <a:rPr lang="en-US" sz="2750" dirty="0" smtClean="0"/>
              <a:t> </a:t>
            </a:r>
          </a:p>
          <a:p>
            <a:pPr>
              <a:buNone/>
            </a:pPr>
            <a:r>
              <a:rPr lang="en-US" sz="2750" baseline="30000" dirty="0" smtClean="0"/>
              <a:t>(2)</a:t>
            </a:r>
            <a:r>
              <a:rPr lang="en-US" sz="2750" dirty="0" smtClean="0"/>
              <a:t> Estimated in MC </a:t>
            </a:r>
            <a:r>
              <a:rPr lang="en-US" sz="2750" dirty="0" smtClean="0">
                <a:hlinkClick r:id="rId4"/>
              </a:rPr>
              <a:t>https://twiki.cern.ch/twiki/bin/view/Atlas/AtlasTriggerRates</a:t>
            </a:r>
            <a:r>
              <a:rPr lang="en-US" sz="2750" dirty="0" smtClean="0"/>
              <a:t> </a:t>
            </a:r>
          </a:p>
          <a:p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6553200" y="1279189"/>
            <a:ext cx="22333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Matthew </a:t>
            </a:r>
            <a:r>
              <a:rPr lang="en-US" dirty="0" err="1" smtClean="0"/>
              <a:t>Beckingham</a:t>
            </a:r>
            <a:endParaRPr lang="en-US" dirty="0" smtClean="0"/>
          </a:p>
          <a:p>
            <a:pPr algn="ctr"/>
            <a:r>
              <a:rPr lang="en-US" dirty="0" err="1" smtClean="0">
                <a:solidFill>
                  <a:schemeClr val="dk1"/>
                </a:solidFill>
              </a:rPr>
              <a:t>Henrik</a:t>
            </a:r>
            <a:r>
              <a:rPr lang="en-US" dirty="0" smtClean="0">
                <a:solidFill>
                  <a:schemeClr val="dk1"/>
                </a:solidFill>
              </a:rPr>
              <a:t> </a:t>
            </a:r>
            <a:r>
              <a:rPr lang="en-US" dirty="0" err="1" smtClean="0">
                <a:solidFill>
                  <a:schemeClr val="dk1"/>
                </a:solidFill>
              </a:rPr>
              <a:t>Nilssen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4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 -&gt; </a:t>
            </a:r>
            <a:r>
              <a:rPr lang="en-US" dirty="0" err="1" smtClean="0"/>
              <a:t>τ</a:t>
            </a:r>
            <a:r>
              <a:rPr lang="en-US" dirty="0" smtClean="0"/>
              <a:t> </a:t>
            </a:r>
            <a:r>
              <a:rPr lang="en-US" dirty="0" err="1" smtClean="0"/>
              <a:t>τ</a:t>
            </a:r>
            <a:r>
              <a:rPr lang="en-US" dirty="0" smtClean="0"/>
              <a:t> -&gt; </a:t>
            </a:r>
            <a:r>
              <a:rPr lang="en-US" dirty="0" err="1" smtClean="0"/>
              <a:t>eν</a:t>
            </a:r>
            <a:r>
              <a:rPr lang="en-US" dirty="0" smtClean="0"/>
              <a:t> </a:t>
            </a:r>
            <a:r>
              <a:rPr lang="en-US" dirty="0" err="1" smtClean="0"/>
              <a:t>μν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89000"/>
            <a:ext cx="9143999" cy="3018322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Could live with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 thresholds for single-lepton triggers if the other remains low, but moving both to 20 costs ~35% of signal:</a:t>
            </a:r>
          </a:p>
          <a:p>
            <a:pPr lvl="1"/>
            <a:r>
              <a:rPr lang="en-US" sz="2560" dirty="0" smtClean="0">
                <a:solidFill>
                  <a:srgbClr val="0000FF"/>
                </a:solidFill>
              </a:rPr>
              <a:t>e10_medium||  mu10 → e10_medium mu20: keep ~99% of events</a:t>
            </a:r>
          </a:p>
          <a:p>
            <a:pPr lvl="1"/>
            <a:r>
              <a:rPr lang="en-US" sz="2560" dirty="0" smtClean="0">
                <a:solidFill>
                  <a:srgbClr val="0000FF"/>
                </a:solidFill>
              </a:rPr>
              <a:t>e10_medium || mu10 → e20_medium mu10: keep ~95% of events</a:t>
            </a:r>
          </a:p>
          <a:p>
            <a:pPr lvl="1"/>
            <a:r>
              <a:rPr lang="en-US" sz="2560" dirty="0" smtClean="0">
                <a:solidFill>
                  <a:srgbClr val="0000FF"/>
                </a:solidFill>
              </a:rPr>
              <a:t>e10_medium || mu10 → e15_medium mu15: keep ~88% of events</a:t>
            </a:r>
          </a:p>
          <a:p>
            <a:pPr lvl="1"/>
            <a:r>
              <a:rPr lang="en-US" sz="2560" dirty="0" smtClean="0">
                <a:solidFill>
                  <a:srgbClr val="0000FF"/>
                </a:solidFill>
              </a:rPr>
              <a:t>e10_medium || mu10 → e20_medium mu20: keep ~65-70% of events</a:t>
            </a:r>
            <a:endParaRPr lang="en-US" dirty="0" smtClean="0">
              <a:solidFill>
                <a:srgbClr val="0000FF"/>
              </a:solidFill>
            </a:endParaRPr>
          </a:p>
          <a:p>
            <a:r>
              <a:rPr lang="en-US" dirty="0" smtClean="0"/>
              <a:t>Solution: use </a:t>
            </a:r>
            <a:r>
              <a:rPr lang="en-US" dirty="0" err="1" smtClean="0"/>
              <a:t>di</a:t>
            </a:r>
            <a:r>
              <a:rPr lang="en-US" dirty="0" smtClean="0"/>
              <a:t>-electron, </a:t>
            </a:r>
            <a:r>
              <a:rPr lang="en-US" dirty="0" err="1" smtClean="0"/>
              <a:t>di-muon</a:t>
            </a:r>
            <a:r>
              <a:rPr lang="en-US" dirty="0" smtClean="0"/>
              <a:t> and </a:t>
            </a:r>
            <a:r>
              <a:rPr lang="en-US" dirty="0" err="1" smtClean="0"/>
              <a:t>e+mu</a:t>
            </a:r>
            <a:r>
              <a:rPr lang="en-US" dirty="0" smtClean="0"/>
              <a:t> trigger </a:t>
            </a:r>
          </a:p>
          <a:p>
            <a:pPr lvl="1"/>
            <a:r>
              <a:rPr lang="en-US" dirty="0" smtClean="0"/>
              <a:t>Including </a:t>
            </a:r>
            <a:r>
              <a:rPr lang="en-US" dirty="0" smtClean="0">
                <a:solidFill>
                  <a:srgbClr val="FF0000"/>
                </a:solidFill>
              </a:rPr>
              <a:t>e10_loose_mu6</a:t>
            </a:r>
            <a:r>
              <a:rPr lang="en-US" dirty="0" smtClean="0"/>
              <a:t> we gain 50% more events </a:t>
            </a:r>
            <a:r>
              <a:rPr lang="en-US" dirty="0" err="1" smtClean="0"/>
              <a:t>wrt</a:t>
            </a:r>
            <a:r>
              <a:rPr lang="en-US" dirty="0" smtClean="0"/>
              <a:t> to e10_medium || mu10</a:t>
            </a:r>
          </a:p>
          <a:p>
            <a:pPr lvl="1"/>
            <a:r>
              <a:rPr lang="en-US" dirty="0" smtClean="0"/>
              <a:t>Including  </a:t>
            </a:r>
            <a:r>
              <a:rPr lang="en-US" dirty="0" smtClean="0">
                <a:solidFill>
                  <a:srgbClr val="FF0000"/>
                </a:solidFill>
              </a:rPr>
              <a:t>e5_medium_mu4</a:t>
            </a:r>
            <a:r>
              <a:rPr lang="en-US" dirty="0" smtClean="0"/>
              <a:t> we gain 56% more events </a:t>
            </a:r>
            <a:r>
              <a:rPr lang="en-US" dirty="0" err="1" smtClean="0"/>
              <a:t>wrt</a:t>
            </a:r>
            <a:r>
              <a:rPr lang="en-US" dirty="0" smtClean="0"/>
              <a:t> to e10_medium || mu10</a:t>
            </a:r>
          </a:p>
          <a:p>
            <a:pPr lvl="1">
              <a:buNone/>
            </a:pPr>
            <a:r>
              <a:rPr lang="en-US" dirty="0" smtClean="0"/>
              <a:t>…and lowering electron and </a:t>
            </a:r>
            <a:r>
              <a:rPr lang="en-US" dirty="0" err="1" smtClean="0"/>
              <a:t>muon</a:t>
            </a:r>
            <a:r>
              <a:rPr lang="en-US" dirty="0" smtClean="0"/>
              <a:t> </a:t>
            </a:r>
            <a:r>
              <a:rPr lang="en-US" dirty="0" err="1" smtClean="0"/>
              <a:t>preselection</a:t>
            </a:r>
            <a:r>
              <a:rPr lang="en-US" dirty="0" smtClean="0"/>
              <a:t> cuts to </a:t>
            </a:r>
            <a:r>
              <a:rPr lang="en-US" dirty="0" err="1" smtClean="0"/>
              <a:t>p</a:t>
            </a:r>
            <a:r>
              <a:rPr lang="en-US" baseline="-25000" dirty="0" err="1" smtClean="0"/>
              <a:t>T</a:t>
            </a:r>
            <a:r>
              <a:rPr lang="en-US" dirty="0" smtClean="0"/>
              <a:t>&gt;5 </a:t>
            </a:r>
            <a:r>
              <a:rPr lang="en-US" dirty="0" err="1" smtClean="0"/>
              <a:t>GeV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9/7/2010</a:t>
            </a:r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0800" y="3608537"/>
            <a:ext cx="3437448" cy="324946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6256561" y="5756831"/>
            <a:ext cx="22333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dirty="0" smtClean="0"/>
              <a:t>Matthew </a:t>
            </a:r>
            <a:r>
              <a:rPr lang="en-US" dirty="0" err="1" smtClean="0"/>
              <a:t>Beckingham</a:t>
            </a:r>
            <a:endParaRPr lang="en-US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6720660" y="228712"/>
            <a:ext cx="223330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Matthew </a:t>
            </a:r>
            <a:r>
              <a:rPr lang="en-US" dirty="0" err="1" smtClean="0"/>
              <a:t>Beckingham</a:t>
            </a:r>
            <a:endParaRPr lang="en-US" dirty="0" smtClean="0"/>
          </a:p>
          <a:p>
            <a:pPr algn="ctr"/>
            <a:r>
              <a:rPr lang="en-US" dirty="0" err="1" smtClean="0">
                <a:solidFill>
                  <a:schemeClr val="dk1"/>
                </a:solidFill>
              </a:rPr>
              <a:t>Henrik</a:t>
            </a:r>
            <a:r>
              <a:rPr lang="en-US" dirty="0" smtClean="0">
                <a:solidFill>
                  <a:schemeClr val="dk1"/>
                </a:solidFill>
              </a:rPr>
              <a:t> </a:t>
            </a:r>
            <a:r>
              <a:rPr lang="en-US" dirty="0" err="1" smtClean="0">
                <a:solidFill>
                  <a:schemeClr val="dk1"/>
                </a:solidFill>
              </a:rPr>
              <a:t>Nilssen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650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dk1"/>
                </a:solidFill>
              </a:rPr>
              <a:t>HSG4: H-&gt;</a:t>
            </a:r>
            <a:r>
              <a:rPr lang="en-US" dirty="0" err="1" smtClean="0">
                <a:solidFill>
                  <a:schemeClr val="dk1"/>
                </a:solidFill>
              </a:rPr>
              <a:t>ττ</a:t>
            </a:r>
            <a:r>
              <a:rPr lang="en-US" dirty="0" smtClean="0">
                <a:solidFill>
                  <a:schemeClr val="dk1"/>
                </a:solidFill>
              </a:rPr>
              <a:t> </a:t>
            </a:r>
            <a:r>
              <a:rPr lang="en-US" dirty="0" err="1" smtClean="0">
                <a:solidFill>
                  <a:schemeClr val="dk1"/>
                </a:solidFill>
              </a:rPr>
              <a:t>Hadronic</a:t>
            </a:r>
            <a:endParaRPr lang="en-US" dirty="0"/>
          </a:p>
        </p:txBody>
      </p:sp>
      <p:sp useBgFill="1"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1146"/>
            <a:ext cx="9144000" cy="5435204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From: </a:t>
            </a:r>
            <a:r>
              <a:rPr lang="en-US" dirty="0" smtClean="0">
                <a:hlinkClick r:id="rId2"/>
              </a:rPr>
              <a:t>https://twiki.cern.ch/twiki/bin/view/AtlasProtected/Higgsττ#Trigger</a:t>
            </a:r>
            <a:endParaRPr lang="en-US" dirty="0" smtClean="0"/>
          </a:p>
          <a:p>
            <a:endParaRPr lang="en-US" dirty="0" smtClean="0">
              <a:latin typeface="Brush Script MT Italic"/>
              <a:cs typeface="Brush Script MT Italic"/>
            </a:endParaRPr>
          </a:p>
          <a:p>
            <a:r>
              <a:rPr lang="en-US" dirty="0" smtClean="0">
                <a:latin typeface="Brush Script MT Italic"/>
                <a:cs typeface="Brush Script MT Italic"/>
              </a:rPr>
              <a:t>L</a:t>
            </a:r>
            <a:r>
              <a:rPr lang="en-US" dirty="0" smtClean="0"/>
              <a:t> = 10</a:t>
            </a:r>
            <a:r>
              <a:rPr lang="en-US" baseline="30000" dirty="0" smtClean="0"/>
              <a:t>30</a:t>
            </a:r>
            <a:r>
              <a:rPr lang="en-US" dirty="0" smtClean="0"/>
              <a:t> to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double tau:</a:t>
            </a:r>
          </a:p>
          <a:p>
            <a:pPr lvl="1"/>
            <a:r>
              <a:rPr lang="en-US" dirty="0" smtClean="0"/>
              <a:t>primary trigger = 2tau20_loose – version with isolation (2tau20i_loose) not available in menu</a:t>
            </a:r>
          </a:p>
          <a:p>
            <a:pPr lvl="1"/>
            <a:r>
              <a:rPr lang="en-US" dirty="0" smtClean="0"/>
              <a:t>support trigger = e10_medium || mu10 || xe30 – not clear which </a:t>
            </a:r>
            <a:r>
              <a:rPr lang="en-US" dirty="0" err="1" smtClean="0"/>
              <a:t>xeYY</a:t>
            </a:r>
            <a:r>
              <a:rPr lang="en-US" dirty="0" smtClean="0"/>
              <a:t> will be </a:t>
            </a:r>
            <a:r>
              <a:rPr lang="en-US" dirty="0" err="1" smtClean="0"/>
              <a:t>unprescaled</a:t>
            </a:r>
            <a:r>
              <a:rPr lang="en-US" dirty="0" smtClean="0"/>
              <a:t> for 1e31</a:t>
            </a:r>
          </a:p>
          <a:p>
            <a:pPr lvl="1"/>
            <a:r>
              <a:rPr lang="en-US" dirty="0" smtClean="0"/>
              <a:t>backup  trigger = 2tau29_loose – version with isolation (2tau29i_loose) not available in menu</a:t>
            </a:r>
          </a:p>
          <a:p>
            <a:pPr lvl="1"/>
            <a:r>
              <a:rPr lang="en-US" dirty="0" err="1" smtClean="0"/>
              <a:t>tau+MET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primary trigger = tau16_loose_xe25 – ok </a:t>
            </a:r>
          </a:p>
          <a:p>
            <a:pPr lvl="1"/>
            <a:r>
              <a:rPr lang="en-US" dirty="0" smtClean="0"/>
              <a:t>support trigger = tau16i_loose_4j23 – not available in menu</a:t>
            </a:r>
          </a:p>
          <a:p>
            <a:pPr lvl="1"/>
            <a:r>
              <a:rPr lang="en-US" dirty="0" smtClean="0"/>
              <a:t>backup  trigger = tau16_loose_xe20 and tau16i_loose_xe25 - ok</a:t>
            </a:r>
          </a:p>
          <a:p>
            <a:endParaRPr lang="en-US" dirty="0" smtClean="0">
              <a:latin typeface="Brush Script MT Italic"/>
              <a:cs typeface="Brush Script MT Italic"/>
            </a:endParaRPr>
          </a:p>
          <a:p>
            <a:r>
              <a:rPr lang="en-US" dirty="0" smtClean="0">
                <a:latin typeface="Brush Script MT Italic"/>
                <a:cs typeface="Brush Script MT Italic"/>
              </a:rPr>
              <a:t>L</a:t>
            </a:r>
            <a:r>
              <a:rPr lang="en-US" dirty="0" smtClean="0"/>
              <a:t> = 10</a:t>
            </a:r>
            <a:r>
              <a:rPr lang="en-US" baseline="30000" dirty="0" smtClean="0"/>
              <a:t>32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double tau:</a:t>
            </a:r>
          </a:p>
          <a:p>
            <a:pPr lvl="1"/>
            <a:r>
              <a:rPr lang="en-US" dirty="0" smtClean="0"/>
              <a:t>primary trigger = 2tau29i_loose – version with isolation (2tau29i_loose) not available in menu</a:t>
            </a:r>
          </a:p>
          <a:p>
            <a:pPr lvl="1"/>
            <a:r>
              <a:rPr lang="en-US" dirty="0" smtClean="0"/>
              <a:t>support trigger = e20_medium || mu20 || xe40 – not clear which </a:t>
            </a:r>
            <a:r>
              <a:rPr lang="en-US" dirty="0" err="1" smtClean="0"/>
              <a:t>xeYY</a:t>
            </a:r>
            <a:r>
              <a:rPr lang="en-US" dirty="0" smtClean="0"/>
              <a:t> will be </a:t>
            </a:r>
            <a:r>
              <a:rPr lang="en-US" dirty="0" err="1" smtClean="0"/>
              <a:t>unprescaled</a:t>
            </a:r>
            <a:r>
              <a:rPr lang="en-US" dirty="0" smtClean="0"/>
              <a:t> for 1e32</a:t>
            </a:r>
          </a:p>
          <a:p>
            <a:pPr lvl="1"/>
            <a:r>
              <a:rPr lang="en-US" dirty="0" smtClean="0"/>
              <a:t>backup  trigger = 2tau38_loose - ok</a:t>
            </a:r>
          </a:p>
          <a:p>
            <a:pPr lvl="1"/>
            <a:r>
              <a:rPr lang="en-US" dirty="0" err="1" smtClean="0"/>
              <a:t>tau+MET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primary trigger = tau29i_loose_xe30 – not in physics menu</a:t>
            </a:r>
          </a:p>
          <a:p>
            <a:pPr lvl="1"/>
            <a:r>
              <a:rPr lang="en-US" dirty="0" smtClean="0"/>
              <a:t>support trigger = ?</a:t>
            </a:r>
          </a:p>
          <a:p>
            <a:pPr lvl="1"/>
            <a:r>
              <a:rPr lang="en-US" dirty="0" smtClean="0"/>
              <a:t>backup  trigger = tau38_loose_xe40 – not in menu</a:t>
            </a:r>
          </a:p>
          <a:p>
            <a:endParaRPr lang="en-US" dirty="0" smtClean="0"/>
          </a:p>
          <a:p>
            <a:r>
              <a:rPr lang="en-US" dirty="0" smtClean="0"/>
              <a:t>Questions:</a:t>
            </a:r>
          </a:p>
          <a:p>
            <a:pPr lvl="1"/>
            <a:r>
              <a:rPr lang="en-US" dirty="0" smtClean="0"/>
              <a:t>List needs to be updated – some of the triggers not in Physics menu, but similar chains could be used (or request new if really needed)</a:t>
            </a:r>
          </a:p>
          <a:p>
            <a:pPr>
              <a:buNone/>
            </a:pPr>
            <a:endParaRPr lang="en-US" baseline="3000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9/7/2010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248110" y="733252"/>
            <a:ext cx="1438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Stefania</a:t>
            </a:r>
            <a:r>
              <a:rPr lang="en-US" dirty="0" smtClean="0"/>
              <a:t> </a:t>
            </a:r>
            <a:r>
              <a:rPr lang="en-US" dirty="0" err="1" smtClean="0"/>
              <a:t>Xella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32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HSG5: </a:t>
            </a:r>
            <a:r>
              <a:rPr lang="en-US" dirty="0" err="1" smtClean="0"/>
              <a:t>ttH</a:t>
            </a:r>
            <a:r>
              <a:rPr lang="en-US" dirty="0" smtClean="0"/>
              <a:t> (H-&gt;bb) </a:t>
            </a:r>
            <a:r>
              <a:rPr lang="en-US" dirty="0" err="1" smtClean="0"/>
              <a:t>semileptonic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8627"/>
            <a:ext cx="8229600" cy="4525963"/>
          </a:xfrm>
        </p:spPr>
        <p:txBody>
          <a:bodyPr>
            <a:normAutofit fontScale="47500" lnSpcReduction="20000"/>
          </a:bodyPr>
          <a:lstStyle/>
          <a:p>
            <a:r>
              <a:rPr lang="en-US" dirty="0" smtClean="0"/>
              <a:t>Also including Fat-Jet analysis </a:t>
            </a:r>
          </a:p>
          <a:p>
            <a:r>
              <a:rPr lang="en-US" dirty="0" smtClean="0"/>
              <a:t>Basically need lowest un-</a:t>
            </a:r>
            <a:r>
              <a:rPr lang="en-US" dirty="0" err="1" smtClean="0"/>
              <a:t>prescaled</a:t>
            </a:r>
            <a:r>
              <a:rPr lang="en-US" dirty="0" smtClean="0"/>
              <a:t> single-lepton trigger; my proposal:</a:t>
            </a:r>
          </a:p>
          <a:p>
            <a:r>
              <a:rPr lang="en-US" dirty="0" smtClean="0">
                <a:latin typeface="Brush Script MT Italic"/>
                <a:cs typeface="Brush Script MT Italic"/>
              </a:rPr>
              <a:t>L</a:t>
            </a:r>
            <a:r>
              <a:rPr lang="en-US" dirty="0" smtClean="0"/>
              <a:t> = 10</a:t>
            </a:r>
            <a:r>
              <a:rPr lang="en-US" baseline="30000" dirty="0" smtClean="0"/>
              <a:t>30</a:t>
            </a:r>
            <a:r>
              <a:rPr lang="en-US" dirty="0" smtClean="0"/>
              <a:t> to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e10_medium – primary trigger (34 Hz</a:t>
            </a:r>
            <a:r>
              <a:rPr lang="en-US" baseline="30000" dirty="0" smtClean="0"/>
              <a:t>(1)</a:t>
            </a:r>
            <a:r>
              <a:rPr lang="en-US" dirty="0" smtClean="0"/>
              <a:t> or 48 Hz</a:t>
            </a:r>
            <a:r>
              <a:rPr lang="en-US" baseline="30000" dirty="0" smtClean="0"/>
              <a:t>(2) </a:t>
            </a:r>
            <a:r>
              <a:rPr lang="en-US" dirty="0" smtClean="0"/>
              <a:t>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e12_medium – backup for e10_medium if rate  too high </a:t>
            </a:r>
          </a:p>
          <a:p>
            <a:pPr lvl="1"/>
            <a:r>
              <a:rPr lang="en-US" dirty="0" smtClean="0"/>
              <a:t>mu10 – primary trigger (15 Hz</a:t>
            </a:r>
            <a:r>
              <a:rPr lang="en-US" baseline="30000" dirty="0" smtClean="0"/>
              <a:t>(2)</a:t>
            </a:r>
            <a:r>
              <a:rPr lang="en-US" dirty="0" smtClean="0"/>
              <a:t>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mu15 – backup for mu10 (3 Hz</a:t>
            </a:r>
            <a:r>
              <a:rPr lang="en-US" baseline="30000" dirty="0" smtClean="0"/>
              <a:t>(2)</a:t>
            </a:r>
            <a:r>
              <a:rPr lang="en-US" dirty="0" smtClean="0"/>
              <a:t>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</a:t>
            </a:r>
          </a:p>
          <a:p>
            <a:endParaRPr lang="en-US" dirty="0" smtClean="0">
              <a:latin typeface="Brush Script MT Italic"/>
              <a:cs typeface="Brush Script MT Italic"/>
            </a:endParaRPr>
          </a:p>
          <a:p>
            <a:r>
              <a:rPr lang="en-US" dirty="0" smtClean="0">
                <a:latin typeface="Brush Script MT Italic"/>
                <a:cs typeface="Brush Script MT Italic"/>
              </a:rPr>
              <a:t>L</a:t>
            </a:r>
            <a:r>
              <a:rPr lang="en-US" dirty="0" smtClean="0"/>
              <a:t> = 10</a:t>
            </a:r>
            <a:r>
              <a:rPr lang="en-US" baseline="30000" dirty="0" smtClean="0"/>
              <a:t>32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e15_medium – primary trigger (10 Hz</a:t>
            </a:r>
            <a:r>
              <a:rPr lang="en-US" baseline="30000" dirty="0" smtClean="0"/>
              <a:t>(2)</a:t>
            </a:r>
            <a:r>
              <a:rPr lang="en-US" dirty="0" smtClean="0"/>
              <a:t>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e20_medium – (2 Hz</a:t>
            </a:r>
            <a:r>
              <a:rPr lang="en-US" baseline="30000" dirty="0" smtClean="0"/>
              <a:t>(2)</a:t>
            </a:r>
            <a:r>
              <a:rPr lang="en-US" dirty="0" smtClean="0"/>
              <a:t>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 backup for e15_medium if the rate too high</a:t>
            </a:r>
          </a:p>
          <a:p>
            <a:pPr lvl="1"/>
            <a:r>
              <a:rPr lang="en-US" dirty="0" smtClean="0"/>
              <a:t>mu13 – primary trigger (no rates found)</a:t>
            </a:r>
          </a:p>
          <a:p>
            <a:pPr lvl="1"/>
            <a:r>
              <a:rPr lang="en-US" dirty="0" smtClean="0"/>
              <a:t>mu15 – (3 Hz</a:t>
            </a:r>
            <a:r>
              <a:rPr lang="en-US" baseline="30000" dirty="0" smtClean="0"/>
              <a:t>(2)</a:t>
            </a:r>
            <a:r>
              <a:rPr lang="en-US" dirty="0" smtClean="0"/>
              <a:t> at 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r>
              <a:rPr lang="en-US" dirty="0" smtClean="0"/>
              <a:t>) backup for mu13</a:t>
            </a:r>
          </a:p>
          <a:p>
            <a:endParaRPr lang="en-US" dirty="0" smtClean="0"/>
          </a:p>
          <a:p>
            <a:r>
              <a:rPr lang="en-US" dirty="0" smtClean="0"/>
              <a:t>Absolute efficiencies from CSC studies were 82% mu20 || e22i || e55, so we should be in safe ground for this year</a:t>
            </a:r>
          </a:p>
          <a:p>
            <a:endParaRPr lang="en-US" dirty="0" smtClean="0"/>
          </a:p>
          <a:p>
            <a:r>
              <a:rPr lang="en-US" dirty="0" smtClean="0"/>
              <a:t>Obs.:</a:t>
            </a:r>
          </a:p>
          <a:p>
            <a:pPr lvl="1"/>
            <a:r>
              <a:rPr lang="en-US" dirty="0" smtClean="0"/>
              <a:t>Jet triggers will be studied, but numbers are not available for now, so better hold off on requests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9/7/2010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213904" y="917918"/>
            <a:ext cx="15071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err="1" smtClean="0"/>
              <a:t>Catrin</a:t>
            </a:r>
            <a:r>
              <a:rPr lang="en-US" dirty="0" smtClean="0"/>
              <a:t> </a:t>
            </a:r>
            <a:r>
              <a:rPr lang="en-US" dirty="0" err="1" smtClean="0"/>
              <a:t>Bernius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32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HSG5: </a:t>
            </a:r>
            <a:r>
              <a:rPr lang="en-US" dirty="0" err="1" smtClean="0"/>
              <a:t>ttH</a:t>
            </a:r>
            <a:r>
              <a:rPr lang="en-US" dirty="0" smtClean="0"/>
              <a:t> (H-&gt;bb) </a:t>
            </a:r>
            <a:r>
              <a:rPr lang="en-US" dirty="0" err="1" smtClean="0"/>
              <a:t>hadronic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88627"/>
            <a:ext cx="8229600" cy="4525963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Not clear what triggers are needed and possible at present</a:t>
            </a:r>
          </a:p>
          <a:p>
            <a:r>
              <a:rPr lang="en-US" dirty="0" smtClean="0"/>
              <a:t>Only jet triggers and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sum</a:t>
            </a:r>
            <a:r>
              <a:rPr lang="en-US" dirty="0" smtClean="0"/>
              <a:t> could be useful</a:t>
            </a:r>
          </a:p>
          <a:p>
            <a:r>
              <a:rPr lang="en-US" dirty="0" smtClean="0"/>
              <a:t>Menu currently has some multi-jet triggers: EF_3j80, EF_4j40, EF_5j20</a:t>
            </a:r>
          </a:p>
          <a:p>
            <a:pPr lvl="1"/>
            <a:r>
              <a:rPr lang="en-US" dirty="0" smtClean="0"/>
              <a:t>But not clear which will be </a:t>
            </a:r>
            <a:r>
              <a:rPr lang="en-US" dirty="0" err="1" smtClean="0"/>
              <a:t>prescaled</a:t>
            </a:r>
            <a:r>
              <a:rPr lang="en-US" dirty="0" smtClean="0"/>
              <a:t> and when</a:t>
            </a:r>
          </a:p>
          <a:p>
            <a:r>
              <a:rPr lang="en-US" dirty="0" smtClean="0"/>
              <a:t>Available numbers:</a:t>
            </a:r>
          </a:p>
          <a:p>
            <a:r>
              <a:rPr lang="en-US" dirty="0" smtClean="0"/>
              <a:t>For the MC@NLO fully </a:t>
            </a:r>
            <a:r>
              <a:rPr lang="en-US" dirty="0" err="1" smtClean="0"/>
              <a:t>hadronic</a:t>
            </a:r>
            <a:r>
              <a:rPr lang="en-US" dirty="0" smtClean="0"/>
              <a:t> </a:t>
            </a:r>
            <a:r>
              <a:rPr lang="en-US" dirty="0" err="1" smtClean="0"/>
              <a:t>ttbar</a:t>
            </a:r>
            <a:r>
              <a:rPr lang="en-US" dirty="0" smtClean="0"/>
              <a:t> dataset, the 'useful' chains I can see are: </a:t>
            </a:r>
          </a:p>
          <a:p>
            <a:pPr lvl="1"/>
            <a:r>
              <a:rPr lang="en-US" dirty="0" smtClean="0"/>
              <a:t>EF_2j10 (100%)  not in new menu </a:t>
            </a:r>
          </a:p>
          <a:p>
            <a:pPr lvl="1"/>
            <a:r>
              <a:rPr lang="en-US" dirty="0" smtClean="0"/>
              <a:t>EF_2j20 (99%)   not in new menu </a:t>
            </a:r>
          </a:p>
          <a:p>
            <a:pPr lvl="1"/>
            <a:r>
              <a:rPr lang="en-US" dirty="0" smtClean="0"/>
              <a:t>EF_2j40 (96%) – looks very useful!</a:t>
            </a:r>
          </a:p>
          <a:p>
            <a:pPr lvl="1"/>
            <a:r>
              <a:rPr lang="en-US" dirty="0" smtClean="0"/>
              <a:t>EF_3j20 (93%)   percale 10 000 000!</a:t>
            </a:r>
          </a:p>
          <a:p>
            <a:endParaRPr lang="en-US" dirty="0" smtClean="0"/>
          </a:p>
          <a:p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9/7/2010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7239660" y="917918"/>
            <a:ext cx="14555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Michael Nash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328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HSG5: Heavy charged Higgs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4810"/>
            <a:ext cx="8229600" cy="393978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Looking at new menu:</a:t>
            </a:r>
          </a:p>
          <a:p>
            <a:pPr lvl="1"/>
            <a:r>
              <a:rPr lang="en-US" dirty="0" smtClean="0"/>
              <a:t>The combinations of ”</a:t>
            </a:r>
            <a:r>
              <a:rPr lang="en-US" dirty="0" err="1" smtClean="0"/>
              <a:t>e</a:t>
            </a:r>
            <a:r>
              <a:rPr lang="en-US" dirty="0" smtClean="0"/>
              <a:t> + MET" and "tau + MET" currently in the menu are ok</a:t>
            </a:r>
          </a:p>
          <a:p>
            <a:pPr lvl="1"/>
            <a:r>
              <a:rPr lang="en-US" dirty="0" smtClean="0"/>
              <a:t>A new combination ”</a:t>
            </a:r>
            <a:r>
              <a:rPr lang="en-US" dirty="0" err="1" smtClean="0"/>
              <a:t>e</a:t>
            </a:r>
            <a:r>
              <a:rPr lang="en-US" dirty="0" smtClean="0"/>
              <a:t> + MET + jet” exists but still to </a:t>
            </a:r>
            <a:r>
              <a:rPr lang="en-US" smtClean="0"/>
              <a:t>be checked</a:t>
            </a:r>
            <a:endParaRPr lang="en-US" dirty="0" smtClean="0"/>
          </a:p>
          <a:p>
            <a:pPr lvl="1"/>
            <a:r>
              <a:rPr lang="en-US" dirty="0" smtClean="0"/>
              <a:t>Missing combined triggers:</a:t>
            </a:r>
          </a:p>
          <a:p>
            <a:pPr lvl="2"/>
            <a:r>
              <a:rPr lang="en-US" dirty="0" smtClean="0"/>
              <a:t>combination "mu + MET" is MISSING</a:t>
            </a:r>
          </a:p>
          <a:p>
            <a:pPr lvl="2"/>
            <a:r>
              <a:rPr lang="en-US" dirty="0" smtClean="0"/>
              <a:t>combination "tau + MET + jet" is MISSING</a:t>
            </a:r>
          </a:p>
          <a:p>
            <a:pPr lvl="2"/>
            <a:r>
              <a:rPr lang="en-US" dirty="0" smtClean="0"/>
              <a:t>combination "mu + MET + jet" is MISSING</a:t>
            </a:r>
          </a:p>
          <a:p>
            <a:pPr lvl="1"/>
            <a:r>
              <a:rPr lang="en-US" dirty="0" smtClean="0"/>
              <a:t>And more details that I won’t mention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9/7/2010</a:t>
            </a:r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6986628" y="917918"/>
            <a:ext cx="1961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Martin </a:t>
            </a:r>
            <a:r>
              <a:rPr lang="en-US" dirty="0" err="1" smtClean="0"/>
              <a:t>zur</a:t>
            </a:r>
            <a:r>
              <a:rPr lang="en-US" dirty="0" smtClean="0"/>
              <a:t> </a:t>
            </a:r>
            <a:r>
              <a:rPr lang="en-US" dirty="0" err="1" smtClean="0"/>
              <a:t>Nedden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7" descr="MenuSign.gif"/>
          <p:cNvPicPr>
            <a:picLocks noChangeAspect="1"/>
          </p:cNvPicPr>
          <p:nvPr/>
        </p:nvPicPr>
        <p:blipFill>
          <a:blip r:embed="rId2">
            <a:alphaModFix amt="43000"/>
          </a:blip>
          <a:srcRect l="-40915" r="-40915"/>
          <a:stretch>
            <a:fillRect/>
          </a:stretch>
        </p:blipFill>
        <p:spPr>
          <a:xfrm>
            <a:off x="0" y="1180806"/>
            <a:ext cx="9144000" cy="5028847"/>
          </a:xfrm>
          <a:prstGeom prst="rect">
            <a:avLst/>
          </a:prstGeom>
        </p:spPr>
      </p:pic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237400"/>
            <a:ext cx="8229600" cy="1032706"/>
          </a:xfrm>
        </p:spPr>
        <p:txBody>
          <a:bodyPr>
            <a:normAutofit/>
          </a:bodyPr>
          <a:lstStyle/>
          <a:p>
            <a:r>
              <a:rPr lang="en-US" dirty="0" smtClean="0"/>
              <a:t>Starters</a:t>
            </a:r>
            <a:endParaRPr lang="en-US" dirty="0" smtClean="0"/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23735" y="1376936"/>
            <a:ext cx="9175157" cy="5436545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Physics menu will be activated around July 19</a:t>
            </a:r>
            <a:r>
              <a:rPr lang="en-US" baseline="30000" dirty="0" smtClean="0"/>
              <a:t>th </a:t>
            </a:r>
            <a:r>
              <a:rPr lang="en-US" dirty="0" smtClean="0"/>
              <a:t>technical stop</a:t>
            </a:r>
          </a:p>
          <a:p>
            <a:endParaRPr lang="en-US" dirty="0" smtClean="0"/>
          </a:p>
          <a:p>
            <a:r>
              <a:rPr lang="en-US" dirty="0" smtClean="0"/>
              <a:t>Higgs Group requests made after last Higgs WG meeting (and many many emails):</a:t>
            </a:r>
          </a:p>
          <a:p>
            <a:pPr lvl="1"/>
            <a:r>
              <a:rPr lang="en-US" dirty="0" smtClean="0"/>
              <a:t>Higgs WG talk: </a:t>
            </a:r>
          </a:p>
          <a:p>
            <a:pPr lvl="1"/>
            <a:r>
              <a:rPr lang="en-US" sz="2560" dirty="0" smtClean="0">
                <a:hlinkClick r:id="rId3"/>
              </a:rPr>
              <a:t>http://indico.cern.ch/getFile.py/access?contribId=2&amp;resId=1&amp;materialId=slides&amp;confId=86986</a:t>
            </a:r>
            <a:r>
              <a:rPr lang="en-US" sz="2560" dirty="0" smtClean="0"/>
              <a:t> </a:t>
            </a:r>
          </a:p>
          <a:p>
            <a:pPr lvl="1"/>
            <a:r>
              <a:rPr lang="en-US" dirty="0" smtClean="0"/>
              <a:t>Menu request: </a:t>
            </a:r>
          </a:p>
          <a:p>
            <a:pPr lvl="1"/>
            <a:r>
              <a:rPr lang="en-US" dirty="0" smtClean="0">
                <a:hlinkClick r:id="rId4"/>
              </a:rPr>
              <a:t>https://savannah.cern.ch/bugs/?68310</a:t>
            </a:r>
            <a:r>
              <a:rPr lang="en-US" dirty="0" smtClean="0"/>
              <a:t> </a:t>
            </a:r>
          </a:p>
          <a:p>
            <a:endParaRPr lang="en-US" dirty="0" smtClean="0"/>
          </a:p>
          <a:p>
            <a:r>
              <a:rPr lang="en-US" dirty="0" smtClean="0"/>
              <a:t>Several changes since, as more data was taken and rate estimates became better </a:t>
            </a:r>
          </a:p>
          <a:p>
            <a:endParaRPr lang="en-US" dirty="0" smtClean="0"/>
          </a:p>
          <a:p>
            <a:r>
              <a:rPr lang="en-US" dirty="0" smtClean="0"/>
              <a:t>Current status of menu design is almost the final one; some changes still coming in</a:t>
            </a:r>
          </a:p>
          <a:p>
            <a:pPr lvl="1"/>
            <a:r>
              <a:rPr lang="en-US" dirty="0" smtClean="0"/>
              <a:t>Can be seen in CAFHLT nightly releases through atlas-</a:t>
            </a:r>
            <a:r>
              <a:rPr lang="en-US" dirty="0" err="1" smtClean="0"/>
              <a:t>trigconf</a:t>
            </a:r>
            <a:r>
              <a:rPr lang="en-US" dirty="0" smtClean="0"/>
              <a:t>:</a:t>
            </a:r>
          </a:p>
          <a:p>
            <a:pPr lvl="2"/>
            <a:r>
              <a:rPr lang="en-US" dirty="0" smtClean="0">
                <a:hlinkClick r:id="rId5"/>
              </a:rPr>
              <a:t>http://atlas-trigconf.cern.ch/nightlies/display/release/15.6.X.Y.Z/project/CAFHLT/nightly/rel_4/name/Physics_pp_v1_15.6.9.11.1/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Further changes will be possible as needed, but at a low rate for stability</a:t>
            </a:r>
          </a:p>
          <a:p>
            <a:endParaRPr lang="en-US" dirty="0" smtClean="0"/>
          </a:p>
          <a:p>
            <a:r>
              <a:rPr lang="en-US" dirty="0" smtClean="0"/>
              <a:t>This talk gives a (very) short account of the menu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9/7/2010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elicious-men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9144000" cy="6849687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9/7/2010</a:t>
            </a:r>
            <a:endParaRPr lang="en-US"/>
          </a:p>
        </p:txBody>
      </p:sp>
      <p:sp useBgFill="1"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63889"/>
            <a:ext cx="8229600" cy="4332111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Assorted Salads…</a:t>
            </a:r>
          </a:p>
          <a:p>
            <a:endParaRPr lang="en-US" dirty="0" smtClean="0"/>
          </a:p>
          <a:p>
            <a:r>
              <a:rPr lang="en-US" dirty="0" smtClean="0"/>
              <a:t>Primary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T</a:t>
            </a:r>
            <a:r>
              <a:rPr lang="en-US" baseline="30000" dirty="0" err="1" smtClean="0"/>
              <a:t>miss</a:t>
            </a:r>
            <a:r>
              <a:rPr lang="en-US" dirty="0" smtClean="0"/>
              <a:t> triggers will have </a:t>
            </a:r>
            <a:r>
              <a:rPr lang="en-US" u="sng" dirty="0" smtClean="0"/>
              <a:t>no </a:t>
            </a:r>
            <a:r>
              <a:rPr lang="en-US" u="sng" dirty="0" err="1" smtClean="0"/>
              <a:t>muon</a:t>
            </a:r>
            <a:r>
              <a:rPr lang="en-US" u="sng" dirty="0" smtClean="0"/>
              <a:t> correction</a:t>
            </a:r>
            <a:r>
              <a:rPr lang="en-US" dirty="0" smtClean="0"/>
              <a:t> until a better understanding of these is achieved</a:t>
            </a:r>
          </a:p>
          <a:p>
            <a:pPr lvl="1"/>
            <a:r>
              <a:rPr lang="en-US" dirty="0" smtClean="0"/>
              <a:t>Will also </a:t>
            </a:r>
            <a:r>
              <a:rPr lang="en-US" u="sng" dirty="0" smtClean="0"/>
              <a:t>not</a:t>
            </a:r>
            <a:r>
              <a:rPr lang="en-US" dirty="0" smtClean="0"/>
              <a:t> be cutting on forward jets (bad for VBF) or number of vertices – experimental </a:t>
            </a:r>
          </a:p>
          <a:p>
            <a:endParaRPr lang="en-US" dirty="0" smtClean="0"/>
          </a:p>
          <a:p>
            <a:r>
              <a:rPr lang="en-US" dirty="0" smtClean="0"/>
              <a:t>Jet triggers will have </a:t>
            </a:r>
            <a:r>
              <a:rPr lang="en-US" u="sng" dirty="0" smtClean="0"/>
              <a:t>no High Level Trigger</a:t>
            </a:r>
            <a:r>
              <a:rPr lang="en-US" dirty="0" smtClean="0"/>
              <a:t> active rejection until this is understood and commissioned</a:t>
            </a:r>
          </a:p>
          <a:p>
            <a:pPr lvl="1"/>
            <a:r>
              <a:rPr lang="en-US" dirty="0" smtClean="0"/>
              <a:t>4j30_j50 replaced with 4j20_j50 (at least for now) but not yet clear until when this can survive – affects </a:t>
            </a:r>
            <a:r>
              <a:rPr lang="en-US" dirty="0" err="1" smtClean="0"/>
              <a:t>ttH</a:t>
            </a:r>
            <a:r>
              <a:rPr lang="en-US" dirty="0" smtClean="0"/>
              <a:t> </a:t>
            </a:r>
            <a:r>
              <a:rPr lang="en-US" dirty="0" err="1" smtClean="0"/>
              <a:t>hadronic</a:t>
            </a:r>
            <a:r>
              <a:rPr lang="en-US" dirty="0" smtClean="0"/>
              <a:t> channel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5671" y="397933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Lucida Calligraphy"/>
                <a:cs typeface="Lucida Calligraphy"/>
              </a:rPr>
              <a:t>L</a:t>
            </a:r>
            <a:r>
              <a:rPr lang="en-US" dirty="0" smtClean="0"/>
              <a:t> = 1x10</a:t>
            </a:r>
            <a:r>
              <a:rPr lang="en-US" baseline="30000" dirty="0" smtClean="0"/>
              <a:t>30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endParaRPr lang="en-US" baseline="30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9/7/2010</a:t>
            </a:r>
            <a:endParaRPr lang="en-US"/>
          </a:p>
        </p:txBody>
      </p:sp>
      <p:pic>
        <p:nvPicPr>
          <p:cNvPr id="13" name="Picture 12" descr="menu-board-from-friend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3921" y="1865299"/>
            <a:ext cx="5473700" cy="41002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9/7/2010</a:t>
            </a:r>
            <a:endParaRPr lang="en-US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4294967295"/>
          </p:nvPr>
        </p:nvGraphicFramePr>
        <p:xfrm>
          <a:off x="0" y="0"/>
          <a:ext cx="9115779" cy="679983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26445"/>
                <a:gridCol w="931333"/>
                <a:gridCol w="6858001"/>
              </a:tblGrid>
              <a:tr h="2903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latin typeface="Verdana"/>
                        </a:rPr>
                        <a:t>Trigger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Classification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smtClean="0">
                          <a:latin typeface="Verdana"/>
                        </a:rPr>
                        <a:t>Obs.</a:t>
                      </a:r>
                      <a:endParaRPr lang="en-US" sz="105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2903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latin typeface="Verdana"/>
                        </a:rPr>
                        <a:t>e/gamma: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50" b="1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2903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g10_loose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smtClean="0">
                          <a:latin typeface="Verdana"/>
                        </a:rPr>
                        <a:t>for H-&gt;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γγ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 event selection until rates too high: don't 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prescale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 while possible</a:t>
                      </a:r>
                      <a:endParaRPr lang="en-US" sz="105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2903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2g10_loose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backup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smtClean="0">
                          <a:latin typeface="Verdana"/>
                        </a:rPr>
                        <a:t>for H-&gt;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γγ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: backup for event selection at higher 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lumi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 if needed</a:t>
                      </a:r>
                      <a:endParaRPr lang="en-US" sz="105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4249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em105_passHLT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smtClean="0">
                          <a:latin typeface="Verdana"/>
                        </a:rPr>
                        <a:t>for H-&gt;WW (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gg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, VBF, WH, 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ttH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, inv.), H-&gt;4l, ZH-&gt;inv, H-&gt;2l2τ, H-&gt;2l2ν, H-&gt;2l2b, 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ttH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 (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semileptonic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), 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tbH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+, H-&gt;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γγ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 event selection: avoid efficiency drop at high 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pT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 common in other 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e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/gamma chains</a:t>
                      </a:r>
                      <a:endParaRPr lang="en-US" sz="105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5024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smtClean="0">
                          <a:latin typeface="Verdana"/>
                        </a:rPr>
                        <a:t>e10_loose</a:t>
                      </a:r>
                      <a:endParaRPr lang="en-US" sz="105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latin typeface="Verdana"/>
                        </a:rPr>
                        <a:t>for H-&gt;WW (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gg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, VBF, WH, 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, inv.), H-&gt;4l, ZH-&gt;inv, H-&gt;2l2τ, H-&gt;2l2ν and H-&gt;2l2b, H-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-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&gt;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lh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 and 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ll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, 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 (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semileptonic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), 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tbH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+ : primary trigger for signal selection</a:t>
                      </a:r>
                    </a:p>
                  </a:txBody>
                  <a:tcPr marL="12700" marR="12700" marT="12700" marB="0" anchor="b"/>
                </a:tc>
              </a:tr>
              <a:tr h="74359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e15_medium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backup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latin typeface="Verdana"/>
                        </a:rPr>
                        <a:t>for H-&gt;WW (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gg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, VBF, WH, 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, inv.), H-&gt;4l, ZH-&gt;inv, H-&gt;2l2τ, H-&gt;2l2ν and H-&gt;2l2b, H-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-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&gt;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lh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 and 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ll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, 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 (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semileptonic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), 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tbH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+: backup trigger if e10_medium rate too high (since e15_loose seems to have same rate as e10_medium)</a:t>
                      </a:r>
                    </a:p>
                  </a:txBody>
                  <a:tcPr marL="12700" marR="12700" marT="12700" marB="0" anchor="b"/>
                </a:tc>
              </a:tr>
              <a:tr h="5024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2e5_medium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- 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leptonic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, H-&gt;WW (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gg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, VBF, WH, 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, inv.): primary to increase efficiency in 2-e final state; ZH-&gt;inv.</a:t>
                      </a:r>
                    </a:p>
                  </a:txBody>
                  <a:tcPr marL="12700" marR="12700" marT="12700" marB="0" anchor="b"/>
                </a:tc>
              </a:tr>
              <a:tr h="29034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latin typeface="Verdana"/>
                        </a:rPr>
                        <a:t>muon: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</a:tr>
              <a:tr h="642169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mu10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latin typeface="Verdana"/>
                        </a:rPr>
                        <a:t>for H-&gt;WW (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gg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, VBF, WH, 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, inv.), H-&gt;4l, ZH-&gt;inv, H-&gt;2l2τ, H-&gt;2l2ν and H-&gt;2l2b, H-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-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&gt;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lh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 and 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ll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, 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 (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semileptonic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), 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tbH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+, light H+-&gt;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tau(lep)nu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 or 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csbar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 or a1W: primary trigger for signal selection</a:t>
                      </a:r>
                    </a:p>
                  </a:txBody>
                  <a:tcPr marL="12700" marR="12700" marT="12700" marB="0" anchor="b"/>
                </a:tc>
              </a:tr>
              <a:tr h="403031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2mu6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leptonic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 (primary to increase efficiency in 2-mu final state) and  light H+-&gt;a1W-&gt;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uuW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, ZH-&gt;inv.</a:t>
                      </a:r>
                    </a:p>
                  </a:txBody>
                  <a:tcPr marL="12700" marR="12700" marT="12700" marB="0" anchor="b"/>
                </a:tc>
              </a:tr>
              <a:tr h="5024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mu13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backup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smtClean="0">
                          <a:latin typeface="Verdana"/>
                        </a:rPr>
                        <a:t>for H-&gt;WW (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gg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, VBF, WH, 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ttH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, inv.), H-&gt;4l, ZH-&gt;inv, H-&gt;2l2τ, H-&gt;2l2ν and H-&gt;2l2b, H-&gt;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-&gt;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lh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 and 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ll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, 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ttH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 (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semileptonic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), 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tbH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+: backup trigger if mu10 rate too high</a:t>
                      </a:r>
                      <a:endParaRPr lang="en-US" sz="105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5024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mu6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support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smtClean="0">
                          <a:latin typeface="Verdana"/>
                        </a:rPr>
                        <a:t>for H-&gt;WW (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gg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, VBF, WH, 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ttH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, inv.), H-&gt;4l, ZH-&gt;inv, H-&gt;2l2τ, H-&gt;2l2ν and H-&gt;2l2b, H-&gt;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-&gt;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lh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 and 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ll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, 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ttH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 (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semileptonic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), 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tbH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+: support trigger for rate and bias studies</a:t>
                      </a:r>
                      <a:endParaRPr lang="en-US" sz="105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312163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latin typeface="Verdana"/>
                        </a:rPr>
                        <a:t>tau: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1" i="0" u="none" strike="noStrike" dirty="0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</a:tr>
              <a:tr h="310040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tau20_loose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latin typeface="Verdana"/>
                        </a:rPr>
                        <a:t>for light H+ 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hadronic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 final state event selection</a:t>
                      </a:r>
                    </a:p>
                  </a:txBody>
                  <a:tcPr marL="12700" marR="12700" marT="12700" marB="0" anchor="b"/>
                </a:tc>
              </a:tr>
              <a:tr h="502425"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2tau12_loose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05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05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050" b="0" i="0" u="none" strike="noStrike" dirty="0" err="1">
                          <a:latin typeface="Verdana"/>
                        </a:rPr>
                        <a:t>hadronic</a:t>
                      </a:r>
                      <a:r>
                        <a:rPr lang="en-US" sz="1050" b="0" i="0" u="none" strike="noStrike" dirty="0">
                          <a:latin typeface="Verdana"/>
                        </a:rPr>
                        <a:t> final state event selection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9/7/2010</a:t>
            </a:r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" y="0"/>
          <a:ext cx="9144000" cy="685800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4279"/>
                <a:gridCol w="1104074"/>
                <a:gridCol w="6185647"/>
              </a:tblGrid>
              <a:tr h="305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>
                          <a:latin typeface="Verdana"/>
                        </a:rPr>
                        <a:t>Trigger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>
                          <a:latin typeface="Verdana"/>
                        </a:rPr>
                        <a:t>Classification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b="0" i="0" u="none" strike="noStrike" dirty="0" smtClean="0">
                          <a:latin typeface="Verdana"/>
                        </a:rPr>
                        <a:t>Obs.</a:t>
                      </a:r>
                      <a:endParaRPr lang="en-US" sz="12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305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err="1" smtClean="0">
                          <a:latin typeface="Verdana"/>
                        </a:rPr>
                        <a:t>ETmiss</a:t>
                      </a:r>
                      <a:r>
                        <a:rPr lang="en-US" sz="1100" b="1" i="0" u="none" strike="noStrike" dirty="0" smtClean="0">
                          <a:latin typeface="Verdana"/>
                        </a:rPr>
                        <a:t>:</a:t>
                      </a:r>
                      <a:endParaRPr lang="en-US" sz="1100" b="1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</a:tr>
              <a:tr h="305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xe30_noMu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light H+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hadronic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 channel</a:t>
                      </a:r>
                    </a:p>
                  </a:txBody>
                  <a:tcPr marL="12700" marR="12700" marT="12700" marB="0" anchor="b"/>
                </a:tc>
              </a:tr>
              <a:tr h="305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Verdana"/>
                        </a:rPr>
                        <a:t>jet: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</a:tr>
              <a:tr h="52836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4j35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hadronic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: primary trigger for event selection (90% eff. at 10TeV) - keep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unprescaled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 whenever possible</a:t>
                      </a:r>
                    </a:p>
                  </a:txBody>
                  <a:tcPr marL="12700" marR="12700" marT="12700" marB="0" anchor="b"/>
                </a:tc>
              </a:tr>
              <a:tr h="52836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4j30_j50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hadronic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: primary trigger for event selection at 10^30 if rates allow - otherwise go to 4j20_3j40_2j60</a:t>
                      </a:r>
                    </a:p>
                  </a:txBody>
                  <a:tcPr marL="12700" marR="12700" marT="12700" marB="0" anchor="b"/>
                </a:tc>
              </a:tr>
              <a:tr h="305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Verdana"/>
                        </a:rPr>
                        <a:t>b-jet: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</a:tr>
              <a:tr h="305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3b10_4L1J5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hadronic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: primary trigger for event selection if rates allow, otherwise go to…</a:t>
                      </a:r>
                    </a:p>
                  </a:txBody>
                  <a:tcPr marL="12700" marR="12700" marT="12700" marB="0" anchor="b"/>
                </a:tc>
              </a:tr>
              <a:tr h="305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3b10_4L1J10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backup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for ttH hadronic: backup for 3b10_4L1J5</a:t>
                      </a:r>
                    </a:p>
                  </a:txBody>
                  <a:tcPr marL="12700" marR="12700" marT="12700" marB="0" anchor="b"/>
                </a:tc>
              </a:tr>
              <a:tr h="305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3b15_4L1J10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test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hadronic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: test for higher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lumi</a:t>
                      </a:r>
                      <a:endParaRPr lang="en-US" sz="11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305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EF_mu4_l1j5_matched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support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hadronic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: to produce a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b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-enriched sample for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b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-tagging studies; go to lower</a:t>
                      </a:r>
                    </a:p>
                  </a:txBody>
                  <a:tcPr marL="12700" marR="12700" marT="12700" marB="0" anchor="b"/>
                </a:tc>
              </a:tr>
              <a:tr h="305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EF_mu4_l1j10_matched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support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... or higher thresholds  depending on rate to get more stats</a:t>
                      </a:r>
                    </a:p>
                  </a:txBody>
                  <a:tcPr marL="12700" marR="12700" marT="12700" marB="0" anchor="b"/>
                </a:tc>
              </a:tr>
              <a:tr h="305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Verdana"/>
                        </a:rPr>
                        <a:t>combined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 smtClean="0">
                          <a:latin typeface="Verdana"/>
                        </a:rPr>
                        <a:t> </a:t>
                      </a:r>
                      <a:endParaRPr lang="en-US" sz="1100" b="1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305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e10_loose_mu6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latin typeface="Verdana"/>
                        </a:rPr>
                        <a:t>for H-&gt;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 - 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leptonic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: primary to increase efficiency in 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e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-mu final state</a:t>
                      </a:r>
                      <a:endParaRPr lang="en-US" sz="11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305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e5_medium_mu4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support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-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leptonic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: support trigger for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e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-mu final state for fake studies</a:t>
                      </a:r>
                    </a:p>
                  </a:txBody>
                  <a:tcPr marL="12700" marR="12700" marT="12700" marB="0" anchor="b"/>
                </a:tc>
              </a:tr>
              <a:tr h="305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tau12_loose_e10_loose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-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lep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-had: primary for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e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-tau final state</a:t>
                      </a:r>
                    </a:p>
                  </a:txBody>
                  <a:tcPr marL="12700" marR="12700" marT="12700" marB="0" anchor="b"/>
                </a:tc>
              </a:tr>
              <a:tr h="305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tau12_loose_mu10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-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lep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-had: primary for mu-tau final state</a:t>
                      </a:r>
                    </a:p>
                  </a:txBody>
                  <a:tcPr marL="12700" marR="12700" marT="12700" marB="0" anchor="b"/>
                </a:tc>
              </a:tr>
              <a:tr h="305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tau12_loose_2b15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tbH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+ -&gt; 2b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W(had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)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tau(had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) nu: primary trigger for event selection</a:t>
                      </a:r>
                    </a:p>
                  </a:txBody>
                  <a:tcPr marL="12700" marR="12700" marT="12700" marB="0" anchor="b"/>
                </a:tc>
              </a:tr>
              <a:tr h="305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tau12_loose_xe15_noMu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tbH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+ -&gt; 2b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W(had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)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tau(had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) nu, H-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hadronic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 final state event selection</a:t>
                      </a:r>
                    </a:p>
                  </a:txBody>
                  <a:tcPr marL="12700" marR="12700" marT="12700" marB="0" anchor="b"/>
                </a:tc>
              </a:tr>
              <a:tr h="305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j35_xe30_mu15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test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heavy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tbH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+: test trigger to allow studies for higher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lumi</a:t>
                      </a:r>
                      <a:endParaRPr lang="en-US" sz="11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30533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j35_xe30_e15_medium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test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heavy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tbH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+: test trigger to allow studies for higher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lumi</a:t>
                      </a:r>
                      <a:endParaRPr lang="en-US" sz="11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465671" y="397933"/>
            <a:ext cx="8229600" cy="1143000"/>
          </a:xfrm>
        </p:spPr>
        <p:txBody>
          <a:bodyPr/>
          <a:lstStyle/>
          <a:p>
            <a:r>
              <a:rPr lang="en-US" dirty="0" smtClean="0">
                <a:latin typeface="Lucida Calligraphy"/>
                <a:cs typeface="Lucida Calligraphy"/>
              </a:rPr>
              <a:t>L</a:t>
            </a:r>
            <a:r>
              <a:rPr lang="en-US" dirty="0" smtClean="0"/>
              <a:t> = 1x10</a:t>
            </a:r>
            <a:r>
              <a:rPr lang="en-US" baseline="30000" dirty="0" smtClean="0"/>
              <a:t>31</a:t>
            </a:r>
            <a:r>
              <a:rPr lang="en-US" dirty="0" smtClean="0"/>
              <a:t> cm</a:t>
            </a:r>
            <a:r>
              <a:rPr lang="en-US" baseline="30000" dirty="0" smtClean="0"/>
              <a:t>-2</a:t>
            </a:r>
            <a:r>
              <a:rPr lang="en-US" dirty="0" smtClean="0"/>
              <a:t>s</a:t>
            </a:r>
            <a:r>
              <a:rPr lang="en-US" baseline="30000" dirty="0" smtClean="0"/>
              <a:t>-1</a:t>
            </a:r>
            <a:endParaRPr lang="en-US" baseline="30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9/7/2010</a:t>
            </a:r>
            <a:endParaRPr lang="en-US"/>
          </a:p>
        </p:txBody>
      </p:sp>
      <p:pic>
        <p:nvPicPr>
          <p:cNvPr id="9" name="Picture 8" descr="special-offer-menu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59970" y="2126467"/>
            <a:ext cx="2871536" cy="376594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1" y="3"/>
          <a:ext cx="9143999" cy="68579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90132"/>
                <a:gridCol w="1100667"/>
                <a:gridCol w="6553200"/>
              </a:tblGrid>
              <a:tr h="322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Trigger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Classification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latin typeface="Verdana"/>
                        </a:rPr>
                        <a:t>Obs.</a:t>
                      </a:r>
                      <a:endParaRPr lang="en-US" sz="11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408826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Verdana"/>
                        </a:rPr>
                        <a:t>e/gamma: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 marL="12700" marR="12700" marT="12700" marB="0" anchor="b"/>
                </a:tc>
              </a:tr>
              <a:tr h="322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g20_loose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latin typeface="Verdana"/>
                        </a:rPr>
                        <a:t>for H-&gt;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γγ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 event selection until rates too high: don't 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prescale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 while possible</a:t>
                      </a:r>
                      <a:endParaRPr lang="en-US" sz="11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322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2g10_loose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latin typeface="Verdana"/>
                        </a:rPr>
                        <a:t>for H-&gt;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γγ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: backup for event selection at higher 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lumi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 if needed</a:t>
                      </a:r>
                      <a:endParaRPr lang="en-US" sz="11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322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g10_loose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support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latin typeface="Verdana"/>
                        </a:rPr>
                        <a:t>for H-&gt;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γγ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: support trigger for efficiency estimation</a:t>
                      </a:r>
                      <a:endParaRPr lang="en-US" sz="11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322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chemeClr val="tx1"/>
                          </a:solidFill>
                          <a:latin typeface="Verdana"/>
                        </a:rPr>
                        <a:t>g30_tight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latin typeface="Verdana"/>
                        </a:rPr>
                        <a:t>for H-&gt;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γγ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: test trigger to be used for selection at higher 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lumi</a:t>
                      </a:r>
                      <a:endParaRPr lang="en-US" sz="11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5569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em105_passHLT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latin typeface="Verdana"/>
                        </a:rPr>
                        <a:t>for H-&gt;WW (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gg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, VBF, WH, 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ttH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, inv.), H-&gt;4l, ZH-&gt;inv, H-&gt;2l2τ, H-&gt;2l2ν, H-&gt;2l2b, 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ttH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 (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semileptonic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), 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tbH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+, H-&gt;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γγ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 event selection: avoid efficiency drop at high 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pT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 common in other 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e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/gamma chains</a:t>
                      </a:r>
                      <a:endParaRPr lang="en-US" sz="11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37590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e10_medium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H-&gt;WW (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gg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, VBF, WH,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, inv.), H-&gt;4l, ZH-&gt;inv, H-&gt;2l2τ, H-&gt;2l2ν and H-&gt;2l2b, H-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-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&gt;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lh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 and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ll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,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 (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semileptonic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),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tbH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+ : primary trigger for signal selection</a:t>
                      </a:r>
                    </a:p>
                  </a:txBody>
                  <a:tcPr marL="12700" marR="12700" marT="12700" marB="0" anchor="b"/>
                </a:tc>
              </a:tr>
              <a:tr h="5569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e15_medium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backup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H-&gt;WW (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gg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, VBF, WH,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, inv.), H-&gt;4l, ZH-&gt;inv, H-&gt;2l2τ, H-&gt;2l2ν and H-&gt;2l2b, H-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-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&gt;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lh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 and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ll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,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 (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semileptonic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),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tbH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+: backup trigger if e10_medium rate too high (since e15_loose seems to have same rate as e10_medium)</a:t>
                      </a:r>
                    </a:p>
                  </a:txBody>
                  <a:tcPr marL="12700" marR="12700" marT="12700" marB="0" anchor="b"/>
                </a:tc>
              </a:tr>
              <a:tr h="37590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2e5_medium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-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leptonic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, H-&gt;WW (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gg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, VBF, WH,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, inv.): primary to increase efficiency in 2-e final state; ZH-&gt;inv.</a:t>
                      </a:r>
                    </a:p>
                  </a:txBody>
                  <a:tcPr marL="12700" marR="12700" marT="12700" marB="0" anchor="b"/>
                </a:tc>
              </a:tr>
              <a:tr h="322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Verdana"/>
                        </a:rPr>
                        <a:t>muon: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</a:tr>
              <a:tr h="55699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mu10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H-&gt;WW (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gg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, VBF, WH,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, inv.), H-&gt;4l, ZH-&gt;inv, H-&gt;2l2τ, H-&gt;2l2ν and H-&gt;2l2b, H-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-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&gt;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lh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 and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ll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,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 (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semileptonic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),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tbH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+, light H+-&gt;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tau(lep)nu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 or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csbar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 or a1W: primary trigger for signal selection</a:t>
                      </a:r>
                    </a:p>
                  </a:txBody>
                  <a:tcPr marL="12700" marR="12700" marT="12700" marB="0" anchor="b"/>
                </a:tc>
              </a:tr>
              <a:tr h="37590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2mu6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leptonic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 (primary to increase efficiency in 2-mu final state) and  light H+-&gt;a1W-&gt;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uuW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, ZH-&gt;inv.</a:t>
                      </a:r>
                    </a:p>
                  </a:txBody>
                  <a:tcPr marL="12700" marR="12700" marT="12700" marB="0" anchor="b"/>
                </a:tc>
              </a:tr>
              <a:tr h="37590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mu13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backup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 smtClean="0">
                          <a:latin typeface="Verdana"/>
                        </a:rPr>
                        <a:t>for H-&gt;WW (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gg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, VBF, WH, 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ttH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, inv.), H-&gt;4l, ZH-&gt;inv, H-&gt;2l2τ, H-&gt;2l2ν and H-&gt;2l2b, H-&gt;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-&gt;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lh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 and 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ll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, 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ttH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 (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semileptonic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), 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tbH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+: backup trigger if mu10 rate too high</a:t>
                      </a:r>
                      <a:endParaRPr lang="en-US" sz="1100" b="0" i="0" u="none" strike="noStrike" dirty="0">
                        <a:latin typeface="Verdana"/>
                      </a:endParaRPr>
                    </a:p>
                  </a:txBody>
                  <a:tcPr marL="12700" marR="12700" marT="12700" marB="0" anchor="b"/>
                </a:tc>
              </a:tr>
              <a:tr h="375901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mu6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support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H-&gt;WW (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gg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, VBF, WH,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, inv.), H-&gt;4l, ZH-&gt;inv, H-&gt;2l2τ, H-&gt;2l2ν and H-&gt;2l2b, H-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-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&gt;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lh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 and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ll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,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ttH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 (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semileptonic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),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tbH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+: support trigger for rate and bias studies</a:t>
                      </a:r>
                    </a:p>
                  </a:txBody>
                  <a:tcPr marL="12700" marR="12700" marT="12700" marB="0" anchor="b"/>
                </a:tc>
              </a:tr>
              <a:tr h="322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Verdana"/>
                        </a:rPr>
                        <a:t>tau: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latin typeface="Verdana"/>
                        </a:rPr>
                        <a:t> </a:t>
                      </a:r>
                    </a:p>
                  </a:txBody>
                  <a:tcPr marL="12700" marR="12700" marT="12700" marB="0" anchor="b"/>
                </a:tc>
              </a:tr>
              <a:tr h="322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tau38_loose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for light H+ hadronic final state event selection</a:t>
                      </a:r>
                    </a:p>
                  </a:txBody>
                  <a:tcPr marL="12700" marR="12700" marT="12700" marB="0" anchor="b"/>
                </a:tc>
              </a:tr>
              <a:tr h="322077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2tau16_loose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latin typeface="Verdana"/>
                        </a:rPr>
                        <a:t>primary</a:t>
                      </a:r>
                    </a:p>
                  </a:txBody>
                  <a:tcPr marL="12700" marR="12700" marT="1270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latin typeface="Verdana"/>
                        </a:rPr>
                        <a:t>for H-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&gt;</a:t>
                      </a:r>
                      <a:r>
                        <a:rPr lang="en-US" sz="1100" b="0" i="0" u="none" strike="noStrike" dirty="0" err="1" smtClean="0">
                          <a:latin typeface="Verdana"/>
                        </a:rPr>
                        <a:t>ττ</a:t>
                      </a:r>
                      <a:r>
                        <a:rPr lang="en-US" sz="1100" b="0" i="0" u="none" strike="noStrike" dirty="0" smtClean="0">
                          <a:latin typeface="Verdana"/>
                        </a:rPr>
                        <a:t> </a:t>
                      </a:r>
                      <a:r>
                        <a:rPr lang="en-US" sz="1100" b="0" i="0" u="none" strike="noStrike" dirty="0" err="1">
                          <a:latin typeface="Verdana"/>
                        </a:rPr>
                        <a:t>hadronic</a:t>
                      </a:r>
                      <a:r>
                        <a:rPr lang="en-US" sz="1100" b="0" i="0" u="none" strike="noStrike" dirty="0">
                          <a:latin typeface="Verdana"/>
                        </a:rPr>
                        <a:t> final state event selection</a:t>
                      </a:r>
                    </a:p>
                  </a:txBody>
                  <a:tcPr marL="12700" marR="12700" marT="12700" marB="0" anchor="b"/>
                </a:tc>
              </a:tr>
            </a:tbl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Ricardo Goncalo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Higgs WG Meeting 9/7/2010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13628</TotalTime>
  <Words>5760</Words>
  <Application>Microsoft Macintosh PowerPoint</Application>
  <PresentationFormat>On-screen Show (4:3)</PresentationFormat>
  <Paragraphs>622</Paragraphs>
  <Slides>25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Higgs Trigger Menu</vt:lpstr>
      <vt:lpstr>Higgs Trigger Crew</vt:lpstr>
      <vt:lpstr>Starters</vt:lpstr>
      <vt:lpstr>Slide 4</vt:lpstr>
      <vt:lpstr>L = 1x1030 cm-2s-1</vt:lpstr>
      <vt:lpstr>Slide 6</vt:lpstr>
      <vt:lpstr>Slide 7</vt:lpstr>
      <vt:lpstr>L = 1x1031 cm-2s-1</vt:lpstr>
      <vt:lpstr>Slide 9</vt:lpstr>
      <vt:lpstr>Slide 10</vt:lpstr>
      <vt:lpstr>L = 1x1032 cm-2s-1</vt:lpstr>
      <vt:lpstr>Slide 12</vt:lpstr>
      <vt:lpstr>Slide 13</vt:lpstr>
      <vt:lpstr>Slide 14</vt:lpstr>
      <vt:lpstr>Backup Slides</vt:lpstr>
      <vt:lpstr>HSG1: H -&gt; γγ</vt:lpstr>
      <vt:lpstr>HSG2:  H-&gt;ZZ*-&gt;llll</vt:lpstr>
      <vt:lpstr>ZH-&gt;inv, H-&gt;2l2τ, H-&gt;2l2ν and H-&gt;2l2b</vt:lpstr>
      <vt:lpstr>HSG3: H-&gt;WW (gg, VBF, WH, ttH, inv.) </vt:lpstr>
      <vt:lpstr>HSG4: H-&gt;ττ leptonic and lep-had</vt:lpstr>
      <vt:lpstr>H -&gt; τ τ -&gt; eν μν</vt:lpstr>
      <vt:lpstr>HSG4: H-&gt;ττ Hadronic</vt:lpstr>
      <vt:lpstr>HSG5: ttH (H-&gt;bb) semileptonic </vt:lpstr>
      <vt:lpstr>HSG5: ttH (H-&gt;bb) hadronic</vt:lpstr>
      <vt:lpstr>HSG5: Heavy charged Higgs</vt:lpstr>
    </vt:vector>
  </TitlesOfParts>
  <Company>Royal Holloway University of London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Ricardo Goncalo</dc:creator>
  <cp:lastModifiedBy>Ricardo Goncalo</cp:lastModifiedBy>
  <cp:revision>105</cp:revision>
  <dcterms:created xsi:type="dcterms:W3CDTF">2010-07-09T07:09:44Z</dcterms:created>
  <dcterms:modified xsi:type="dcterms:W3CDTF">2010-07-09T07:45:01Z</dcterms:modified>
</cp:coreProperties>
</file>