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087223DC-4705-6E4E-9DB1-EF3502B29049}" type="datetime1">
              <a:rPr lang="en-US"/>
              <a:pPr>
                <a:defRPr/>
              </a:pPr>
              <a:t>2/3/11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82BC0FC9-83A6-0F4E-B146-9E28A425E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3DD3897F-B52D-454B-8AC2-97529396BF7A}" type="datetime1">
              <a:rPr lang="en-US"/>
              <a:pPr>
                <a:defRPr/>
              </a:pPr>
              <a:t>2/3/11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AD2422CF-7256-7D40-BFDC-B6E563424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2422CF-7256-7D40-BFDC-B6E563424DD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2422CF-7256-7D40-BFDC-B6E563424D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13E8-37B5-C34A-A04A-E7DA76176FF5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750A-99EE-D64F-946D-16803DF4E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E9E9D-B935-8E46-B667-69D8FDF24EBB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86E55-9E2F-EA4C-8C0A-375FC3032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A4996-5FA4-B045-B491-F0535FD48663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219A8-9D46-024F-979C-06483CB7F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6FE53-4796-EA4D-8B20-4501D4FED819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0DEA-9D8A-FB4B-B5DC-B46E31A24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77184-C3D5-F64C-8C2E-667EB46FE809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34D1-1B52-404C-93DA-6ABDFDC4A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5BCE0-F958-7F42-967B-76E3758B13CA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7D394-8D1A-4742-97B3-1F902B92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4A8B-8A89-ED4C-BCC9-2EE93FE0D561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B5D97-F629-B142-8A25-149F92EE7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3F3B-B20B-DA45-A562-FC3E912C586E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ED238-EFDD-7144-81B6-22F25C043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D426-795F-4544-AEB2-327306613D1B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C9E14-9F69-7E48-A8CF-2B552A288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E723-8A39-AE4C-948A-BC88CCDBB7AB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4BE0-260F-7C47-8221-972425516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3B40-FB92-E14B-987A-A297606BBDAE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A4A16-2EA8-6F40-8BB9-ED1891867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2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231842-C295-6F43-B261-24FCB78D56BE}" type="datetime1">
              <a:rPr lang="en-US" smtClean="0"/>
              <a:pPr>
                <a:defRPr/>
              </a:pPr>
              <a:t>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Higgs Meeting - 3 February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77C94C-63F5-6746-B12C-29C8D1823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60" y="807176"/>
            <a:ext cx="8544365" cy="3074378"/>
          </a:xfrm>
          <a:noFill/>
          <a:effectLst/>
        </p:spPr>
        <p:txBody>
          <a:bodyPr/>
          <a:lstStyle/>
          <a:p>
            <a:r>
              <a:rPr lang="en-US" sz="1800" b="1" dirty="0" smtClean="0"/>
              <a:t>No notes for Winter conferences – aiming to have WH, ZH, possibly </a:t>
            </a:r>
            <a:r>
              <a:rPr lang="en-US" sz="1800" b="1" dirty="0" err="1" smtClean="0"/>
              <a:t>ttH</a:t>
            </a:r>
            <a:r>
              <a:rPr lang="en-US" sz="1800" b="1" dirty="0" smtClean="0"/>
              <a:t> for Summer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WH and ZH </a:t>
            </a:r>
            <a:r>
              <a:rPr lang="en-US" sz="1800" dirty="0" smtClean="0"/>
              <a:t>analyses progressing in parallel – concentrating on </a:t>
            </a:r>
            <a:r>
              <a:rPr lang="en-US" sz="1800" b="1" dirty="0" smtClean="0"/>
              <a:t>non-boosted</a:t>
            </a:r>
            <a:r>
              <a:rPr lang="en-US" sz="1800" dirty="0" smtClean="0"/>
              <a:t> for now</a:t>
            </a:r>
          </a:p>
          <a:p>
            <a:pPr lvl="1"/>
            <a:r>
              <a:rPr lang="en-US" sz="1600" dirty="0" smtClean="0"/>
              <a:t>Most activity from Birmingham/Liverpool, Wisconsin, LMU Munich, Lisbon at the moment – also from Carleton, Argonne, Glasgow and Royal Holloway</a:t>
            </a:r>
          </a:p>
          <a:p>
            <a:pPr lvl="1"/>
            <a:r>
              <a:rPr lang="en-US" sz="1600" dirty="0" smtClean="0"/>
              <a:t>Several groups showed cut flows agree to reasonable level; description of backgrounds reasonably under control; currently moving to rel.16, then reproduce results </a:t>
            </a:r>
          </a:p>
          <a:p>
            <a:r>
              <a:rPr lang="en-US" sz="1800" dirty="0" smtClean="0"/>
              <a:t>First impression of sensitivity, definitely NOT to be quoted:</a:t>
            </a:r>
          </a:p>
          <a:p>
            <a:pPr lvl="1"/>
            <a:r>
              <a:rPr lang="en-US" sz="1600" dirty="0" smtClean="0"/>
              <a:t>Exclude 56 </a:t>
            </a:r>
            <a:r>
              <a:rPr lang="en-US" sz="1600" dirty="0" err="1" smtClean="0"/>
              <a:t>x</a:t>
            </a:r>
            <a:r>
              <a:rPr lang="en-US" sz="1600" dirty="0" smtClean="0"/>
              <a:t> SM in WH and 139 </a:t>
            </a:r>
            <a:r>
              <a:rPr lang="en-US" sz="1600" dirty="0" err="1" smtClean="0"/>
              <a:t>x</a:t>
            </a:r>
            <a:r>
              <a:rPr lang="en-US" sz="1600" dirty="0" smtClean="0"/>
              <a:t> SM in ZH with 35pb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  (</a:t>
            </a:r>
            <a:r>
              <a:rPr lang="en-US" sz="1600" dirty="0" err="1" smtClean="0"/>
              <a:t>e</a:t>
            </a:r>
            <a:r>
              <a:rPr lang="en-US" sz="1600" dirty="0" smtClean="0"/>
              <a:t> &amp; </a:t>
            </a:r>
            <a:r>
              <a:rPr lang="en-US" sz="1600" dirty="0" err="1" smtClean="0"/>
              <a:t>μ</a:t>
            </a:r>
            <a:r>
              <a:rPr lang="en-US" sz="1600" dirty="0" smtClean="0"/>
              <a:t> channels combined)</a:t>
            </a:r>
            <a:r>
              <a:rPr lang="en-US" sz="1600" baseline="30000" dirty="0" smtClean="0"/>
              <a:t> </a:t>
            </a:r>
          </a:p>
          <a:p>
            <a:pPr lvl="1"/>
            <a:r>
              <a:rPr lang="en-US" sz="1600" dirty="0" smtClean="0"/>
              <a:t>IP3D+SV1, </a:t>
            </a:r>
            <a:r>
              <a:rPr lang="en-US" sz="1600" dirty="0" err="1" smtClean="0"/>
              <a:t>m</a:t>
            </a:r>
            <a:r>
              <a:rPr lang="en-US" sz="1600" baseline="-25000" dirty="0" err="1" smtClean="0"/>
              <a:t>bb</a:t>
            </a:r>
            <a:r>
              <a:rPr lang="en-US" sz="1600" dirty="0" smtClean="0"/>
              <a:t>∈ [70, 130] </a:t>
            </a:r>
            <a:r>
              <a:rPr lang="en-US" sz="1600" dirty="0" err="1" smtClean="0"/>
              <a:t>GeV</a:t>
            </a:r>
            <a:r>
              <a:rPr lang="en-US" sz="1600" dirty="0" smtClean="0"/>
              <a:t>, assuming 10% uncertainty in S &amp; B ⊕ 11% </a:t>
            </a:r>
            <a:r>
              <a:rPr lang="en-US" sz="1600" dirty="0" err="1" smtClean="0"/>
              <a:t>Lumi</a:t>
            </a:r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7176"/>
          </a:xfrm>
        </p:spPr>
        <p:txBody>
          <a:bodyPr/>
          <a:lstStyle/>
          <a:p>
            <a:r>
              <a:rPr lang="en-US" dirty="0" smtClean="0"/>
              <a:t>H-&gt;bb activity - I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80940" y="3704347"/>
            <a:ext cx="3893457" cy="3037915"/>
            <a:chOff x="279150" y="3704347"/>
            <a:chExt cx="3893457" cy="303791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9150" y="3965048"/>
              <a:ext cx="3893457" cy="277721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362241" y="3704347"/>
              <a:ext cx="3519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First look at rel</a:t>
              </a:r>
              <a:r>
                <a:rPr lang="en-US" sz="1400" smtClean="0"/>
                <a:t>.</a:t>
              </a:r>
              <a:r>
                <a:rPr lang="en-US" sz="1400" smtClean="0"/>
                <a:t>16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09431" y="3704347"/>
            <a:ext cx="3641759" cy="3073860"/>
            <a:chOff x="5232690" y="3727665"/>
            <a:chExt cx="3454110" cy="293609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2690" y="3976296"/>
              <a:ext cx="3454110" cy="268746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232690" y="3727665"/>
              <a:ext cx="3311671" cy="29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/>
                <a:t>m</a:t>
              </a:r>
              <a:r>
                <a:rPr lang="en-US" sz="1400" baseline="-25000" dirty="0" err="1" smtClean="0"/>
                <a:t>bb</a:t>
              </a:r>
              <a:r>
                <a:rPr lang="en-US" sz="1400" dirty="0" smtClean="0"/>
                <a:t> in WH </a:t>
              </a:r>
              <a:r>
                <a:rPr lang="en-US" sz="1400" b="1" dirty="0" err="1" smtClean="0">
                  <a:latin typeface="Wingdings"/>
                  <a:ea typeface="Wingdings"/>
                  <a:cs typeface="Wingdings"/>
                </a:rPr>
                <a:t>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μνbb</a:t>
              </a:r>
              <a:r>
                <a:rPr lang="en-US" sz="1400" dirty="0" smtClean="0"/>
                <a:t> channel – rel.15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592" y="3733190"/>
            <a:ext cx="3303636" cy="3050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43"/>
            <a:ext cx="8229600" cy="785424"/>
          </a:xfrm>
        </p:spPr>
        <p:txBody>
          <a:bodyPr/>
          <a:lstStyle/>
          <a:p>
            <a:r>
              <a:rPr lang="en-US" dirty="0" smtClean="0"/>
              <a:t>H-&gt;bb activity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30927"/>
            <a:ext cx="9144000" cy="2790393"/>
          </a:xfrm>
          <a:noFill/>
          <a:effectLst/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Boosted WH/ZH</a:t>
            </a:r>
            <a:r>
              <a:rPr lang="en-US" sz="2000" dirty="0" smtClean="0"/>
              <a:t> to follow – more relevant for higher </a:t>
            </a:r>
            <a:r>
              <a:rPr lang="en-US" sz="2000" dirty="0" err="1" smtClean="0"/>
              <a:t>lumi</a:t>
            </a:r>
            <a:endParaRPr lang="en-US" sz="2000" dirty="0" smtClean="0"/>
          </a:p>
          <a:p>
            <a:pPr lvl="1"/>
            <a:r>
              <a:rPr lang="en-US" sz="1800" dirty="0" smtClean="0"/>
              <a:t>Activity in UCL London at the moment – commission jet substructure observables</a:t>
            </a:r>
          </a:p>
          <a:p>
            <a:pPr lvl="1"/>
            <a:r>
              <a:rPr lang="en-US" sz="1800" dirty="0" smtClean="0"/>
              <a:t>Much interest from rest of group currently involved in non-boosted analyses</a:t>
            </a:r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ttH</a:t>
            </a:r>
            <a:r>
              <a:rPr lang="en-US" sz="2000" dirty="0" smtClean="0"/>
              <a:t> analysis progressing – developing multivariate analysis</a:t>
            </a:r>
          </a:p>
          <a:p>
            <a:pPr lvl="1"/>
            <a:r>
              <a:rPr lang="en-US" sz="1800" dirty="0" smtClean="0"/>
              <a:t>Glasgow  involved, Edinburgh just joined… a Scottish Higgs channel!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VBF H-&gt;bb</a:t>
            </a:r>
            <a:r>
              <a:rPr lang="en-US" sz="2000" dirty="0" smtClean="0"/>
              <a:t> – recent activity from Victoria</a:t>
            </a:r>
          </a:p>
          <a:p>
            <a:pPr lvl="1"/>
            <a:r>
              <a:rPr lang="en-US" sz="1800" dirty="0" smtClean="0"/>
              <a:t>Rough estimate: sensitivity between </a:t>
            </a:r>
            <a:r>
              <a:rPr lang="en-US" sz="1800" dirty="0" err="1" smtClean="0"/>
              <a:t>hh</a:t>
            </a:r>
            <a:r>
              <a:rPr lang="en-US" sz="1800" dirty="0" smtClean="0"/>
              <a:t> and </a:t>
            </a:r>
            <a:r>
              <a:rPr lang="en-US" sz="1800" dirty="0" err="1" smtClean="0"/>
              <a:t>ll</a:t>
            </a:r>
            <a:r>
              <a:rPr lang="en-US" sz="1800" dirty="0" smtClean="0"/>
              <a:t> channels of  VBF H-&gt;</a:t>
            </a:r>
            <a:r>
              <a:rPr lang="en-US" sz="1800" dirty="0" err="1" smtClean="0"/>
              <a:t>ττ</a:t>
            </a:r>
            <a:r>
              <a:rPr lang="en-US" sz="1800" dirty="0" smtClean="0"/>
              <a:t> (no trigger, 30fb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Trigger is crucial in this analysis – currently working on this, in contact with jet trigger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759" y="3697580"/>
            <a:ext cx="5617833" cy="2427436"/>
          </a:xfrm>
          <a:noFill/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SUSY H-&gt;bb</a:t>
            </a:r>
            <a:r>
              <a:rPr lang="en-US" sz="2000" dirty="0" smtClean="0"/>
              <a:t> – activity in</a:t>
            </a:r>
            <a:r>
              <a:rPr lang="en-US" sz="2000" dirty="0" smtClean="0"/>
              <a:t> Freiburg within </a:t>
            </a:r>
            <a:r>
              <a:rPr lang="en-US" sz="2000" dirty="0" smtClean="0"/>
              <a:t>SUSY </a:t>
            </a:r>
          </a:p>
          <a:p>
            <a:pPr lvl="1"/>
            <a:r>
              <a:rPr lang="en-US" sz="1600" dirty="0" smtClean="0"/>
              <a:t>See ATL-COM-PHYS-2011-030 – </a:t>
            </a:r>
            <a:r>
              <a:rPr lang="en-US" sz="1600" dirty="0" err="1" smtClean="0"/>
              <a:t>Atlfast</a:t>
            </a:r>
            <a:r>
              <a:rPr lang="en-US" sz="1600" dirty="0" smtClean="0"/>
              <a:t> II study </a:t>
            </a:r>
          </a:p>
          <a:p>
            <a:pPr lvl="1"/>
            <a:r>
              <a:rPr lang="en-US" sz="1800" dirty="0" smtClean="0"/>
              <a:t>Challenging: no discovery at √</a:t>
            </a:r>
            <a:r>
              <a:rPr lang="en-US" sz="1800" i="1" dirty="0" err="1" smtClean="0"/>
              <a:t>s</a:t>
            </a:r>
            <a:r>
              <a:rPr lang="en-US" sz="1800" dirty="0" smtClean="0"/>
              <a:t> = 10 </a:t>
            </a:r>
            <a:r>
              <a:rPr lang="en-US" sz="1800" dirty="0" err="1" smtClean="0"/>
              <a:t>TeV</a:t>
            </a:r>
            <a:r>
              <a:rPr lang="en-US" sz="1800" dirty="0" smtClean="0"/>
              <a:t>, 10fb</a:t>
            </a:r>
            <a:r>
              <a:rPr lang="en-US" sz="1800" baseline="30000" dirty="0" smtClean="0"/>
              <a:t>-1</a:t>
            </a:r>
          </a:p>
          <a:p>
            <a:pPr lvl="1"/>
            <a:r>
              <a:rPr lang="en-US" sz="1800" dirty="0" smtClean="0"/>
              <a:t>Becomes quite interesting for √</a:t>
            </a:r>
            <a:r>
              <a:rPr lang="en-US" sz="1800" i="1" dirty="0" err="1" smtClean="0"/>
              <a:t>s</a:t>
            </a:r>
            <a:r>
              <a:rPr lang="en-US" sz="1800" dirty="0" smtClean="0"/>
              <a:t> = 14 </a:t>
            </a:r>
            <a:r>
              <a:rPr lang="en-US" sz="1800" dirty="0" err="1" smtClean="0"/>
              <a:t>TeV</a:t>
            </a:r>
            <a:r>
              <a:rPr lang="en-US" sz="1800" dirty="0" smtClean="0"/>
              <a:t>, 30pb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, at m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≈500GeV, m</a:t>
            </a:r>
            <a:r>
              <a:rPr lang="en-US" sz="1800" baseline="-25000" dirty="0" smtClean="0"/>
              <a:t>1/2</a:t>
            </a:r>
            <a:r>
              <a:rPr lang="en-US" sz="1800" dirty="0" smtClean="0"/>
              <a:t>≈350GeV  (</a:t>
            </a:r>
            <a:r>
              <a:rPr lang="en-US" sz="1800" dirty="0" err="1" smtClean="0"/>
              <a:t>mSUGRA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Trigger is crucial in this analysis – ongoing work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5717</TotalTime>
  <Words>358</Words>
  <Application>Microsoft Macintosh PowerPoint</Application>
  <PresentationFormat>On-screen Show 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H-&gt;bb activity - I</vt:lpstr>
      <vt:lpstr>H-&gt;bb activity - II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from H-&gt;bb</dc:title>
  <dc:creator>Ricardo Goncalo</dc:creator>
  <cp:lastModifiedBy>Ricardo Goncalo</cp:lastModifiedBy>
  <cp:revision>30</cp:revision>
  <dcterms:created xsi:type="dcterms:W3CDTF">2011-02-03T08:09:01Z</dcterms:created>
  <dcterms:modified xsi:type="dcterms:W3CDTF">2011-02-03T08:09:46Z</dcterms:modified>
</cp:coreProperties>
</file>