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7" r:id="rId2"/>
    <p:sldId id="281" r:id="rId3"/>
    <p:sldId id="286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getFile.py/access?contribId=6&amp;resId=0&amp;materialId=slides&amp;confId=16739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5592"/>
          </a:xfrm>
        </p:spPr>
        <p:txBody>
          <a:bodyPr/>
          <a:lstStyle/>
          <a:p>
            <a:r>
              <a:rPr lang="en-US" dirty="0" smtClean="0"/>
              <a:t>HSG5: work towards </a:t>
            </a:r>
            <a:r>
              <a:rPr lang="en-US" dirty="0" err="1" smtClean="0"/>
              <a:t>Moriond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230"/>
            <a:ext cx="8229600" cy="529612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H-&gt;bb paper for </a:t>
            </a:r>
            <a:r>
              <a:rPr lang="en-US" dirty="0" err="1" smtClean="0"/>
              <a:t>Moriond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llbb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Analysis seems ready. See status </a:t>
            </a:r>
            <a:r>
              <a:rPr lang="en-US" dirty="0" err="1" smtClean="0"/>
              <a:t>here:</a:t>
            </a:r>
            <a:r>
              <a:rPr lang="en-US" dirty="0" err="1" smtClean="0">
                <a:hlinkClick r:id="rId2"/>
              </a:rPr>
              <a:t>https</a:t>
            </a:r>
            <a:r>
              <a:rPr lang="en-US" dirty="0" err="1" smtClean="0">
                <a:hlinkClick r:id="rId2"/>
              </a:rPr>
              <a:t>://indico.cern.ch/getFile.py/access?contribId</a:t>
            </a:r>
            <a:r>
              <a:rPr lang="en-US" dirty="0" smtClean="0">
                <a:hlinkClick r:id="rId2"/>
              </a:rPr>
              <a:t>=6&amp;resId=0&amp;materialId=slides&amp;confId=</a:t>
            </a:r>
            <a:r>
              <a:rPr lang="en-US" dirty="0" smtClean="0">
                <a:hlinkClick r:id="rId2"/>
              </a:rPr>
              <a:t>167393</a:t>
            </a:r>
            <a:endParaRPr lang="en-US" dirty="0" smtClean="0"/>
          </a:p>
          <a:p>
            <a:pPr lvl="2"/>
            <a:r>
              <a:rPr lang="en-US" dirty="0" smtClean="0"/>
              <a:t>Possible pitfalls:</a:t>
            </a:r>
          </a:p>
          <a:p>
            <a:pPr lvl="3"/>
            <a:r>
              <a:rPr lang="en-US" dirty="0" smtClean="0"/>
              <a:t>Fit to </a:t>
            </a:r>
            <a:r>
              <a:rPr lang="en-US" dirty="0" err="1" smtClean="0"/>
              <a:t>W+bb</a:t>
            </a:r>
            <a:r>
              <a:rPr lang="en-US" dirty="0" smtClean="0"/>
              <a:t> and </a:t>
            </a:r>
            <a:r>
              <a:rPr lang="en-US" dirty="0" err="1" smtClean="0"/>
              <a:t>ttbar</a:t>
            </a:r>
            <a:r>
              <a:rPr lang="en-US" dirty="0" smtClean="0"/>
              <a:t> to be done inside </a:t>
            </a:r>
            <a:r>
              <a:rPr lang="en-US" dirty="0" err="1" smtClean="0"/>
              <a:t>Roostats</a:t>
            </a:r>
            <a:r>
              <a:rPr lang="en-US" dirty="0" smtClean="0"/>
              <a:t> – </a:t>
            </a:r>
            <a:r>
              <a:rPr lang="en-US" dirty="0" err="1" smtClean="0"/>
              <a:t>Lianliang</a:t>
            </a:r>
            <a:r>
              <a:rPr lang="en-US" dirty="0" smtClean="0"/>
              <a:t> promised to do this </a:t>
            </a:r>
          </a:p>
          <a:p>
            <a:pPr lvl="3"/>
            <a:r>
              <a:rPr lang="en-US" dirty="0" smtClean="0"/>
              <a:t>Use of </a:t>
            </a:r>
            <a:r>
              <a:rPr lang="en-US" dirty="0" err="1" smtClean="0"/>
              <a:t>b</a:t>
            </a:r>
            <a:r>
              <a:rPr lang="en-US" dirty="0" smtClean="0"/>
              <a:t>-tagging scale factors (MV1) – discussion to happen in editorial board on our proposed method: average </a:t>
            </a:r>
            <a:r>
              <a:rPr lang="en-US" dirty="0" err="1" smtClean="0"/>
              <a:t>pT</a:t>
            </a:r>
            <a:r>
              <a:rPr lang="en-US" dirty="0" smtClean="0"/>
              <a:t>-dependent </a:t>
            </a:r>
            <a:r>
              <a:rPr lang="en-US" dirty="0" err="1" smtClean="0"/>
              <a:t>SFs</a:t>
            </a:r>
            <a:r>
              <a:rPr lang="en-US" dirty="0" smtClean="0"/>
              <a:t> and propagate errors?</a:t>
            </a:r>
          </a:p>
          <a:p>
            <a:pPr lvl="3"/>
            <a:r>
              <a:rPr lang="en-US" dirty="0" smtClean="0"/>
              <a:t>Combination: last time we were kicked out… don’t want that to happen again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Now meeting twice a week (Tue and Fri)</a:t>
            </a:r>
          </a:p>
          <a:p>
            <a:pPr lvl="2"/>
            <a:r>
              <a:rPr lang="en-US" dirty="0" smtClean="0"/>
              <a:t>Cut-flow comparison progressing fast</a:t>
            </a:r>
          </a:p>
          <a:p>
            <a:pPr lvl="2"/>
            <a:r>
              <a:rPr lang="en-US" dirty="0" smtClean="0"/>
              <a:t>Possible pitfalls: Time! Time! Time!</a:t>
            </a:r>
          </a:p>
          <a:p>
            <a:endParaRPr lang="en-US" dirty="0" smtClean="0"/>
          </a:p>
          <a:p>
            <a:r>
              <a:rPr lang="en-US" dirty="0" smtClean="0"/>
              <a:t>Boosted VH:</a:t>
            </a:r>
          </a:p>
          <a:p>
            <a:pPr lvl="1"/>
            <a:r>
              <a:rPr lang="en-US" dirty="0" smtClean="0"/>
              <a:t>Would like to start a note independent of the more urgent issues</a:t>
            </a:r>
          </a:p>
          <a:p>
            <a:pPr lvl="2"/>
            <a:r>
              <a:rPr lang="en-US" dirty="0" smtClean="0"/>
              <a:t>Data/MC comparisons; comparison with inclusive analysis (expected limit)</a:t>
            </a:r>
          </a:p>
          <a:p>
            <a:pPr lvl="2"/>
            <a:r>
              <a:rPr lang="en-US" dirty="0" smtClean="0"/>
              <a:t>If possible would like to keep </a:t>
            </a:r>
            <a:r>
              <a:rPr lang="en-US" dirty="0" err="1" smtClean="0"/>
              <a:t>ed.board</a:t>
            </a:r>
            <a:r>
              <a:rPr lang="en-US" dirty="0" smtClean="0"/>
              <a:t> as much as possible</a:t>
            </a:r>
          </a:p>
          <a:p>
            <a:pPr lvl="2"/>
            <a:r>
              <a:rPr lang="en-US" dirty="0" smtClean="0"/>
              <a:t>If not done for </a:t>
            </a:r>
            <a:r>
              <a:rPr lang="en-US" dirty="0" err="1" smtClean="0"/>
              <a:t>Moriond</a:t>
            </a:r>
            <a:r>
              <a:rPr lang="en-US" dirty="0" smtClean="0"/>
              <a:t> then </a:t>
            </a:r>
            <a:r>
              <a:rPr lang="en-US" smtClean="0"/>
              <a:t>still ok - </a:t>
            </a:r>
          </a:p>
          <a:p>
            <a:pPr lvl="1"/>
            <a:r>
              <a:rPr lang="en-US" dirty="0" smtClean="0"/>
              <a:t>Plan is to converge with the inclusive analyses for ICHEP </a:t>
            </a:r>
          </a:p>
          <a:p>
            <a:pPr lvl="2"/>
            <a:r>
              <a:rPr lang="en-US" dirty="0" smtClean="0"/>
              <a:t>Main open question is what we gain from using jet substructure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ymc_ma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510" y="1000081"/>
            <a:ext cx="3538777" cy="25429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678"/>
            <a:ext cx="8229600" cy="841159"/>
          </a:xfrm>
        </p:spPr>
        <p:txBody>
          <a:bodyPr/>
          <a:lstStyle/>
          <a:p>
            <a:r>
              <a:rPr lang="en-US" dirty="0" smtClean="0"/>
              <a:t>Effect of MC11b scaling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177" y="1246369"/>
            <a:ext cx="5002791" cy="26470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reweighting causes a distortion in the flat invariant mass distribution (plus constant term)</a:t>
            </a:r>
          </a:p>
          <a:p>
            <a:r>
              <a:rPr lang="en-US" dirty="0" smtClean="0"/>
              <a:t>The distortion is small, but then so is our signal compared to the background</a:t>
            </a:r>
          </a:p>
          <a:p>
            <a:r>
              <a:rPr lang="en-US" dirty="0" smtClean="0"/>
              <a:t>May be more serious if width comparable to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resolution, as in our case (σ</a:t>
            </a:r>
            <a:r>
              <a:rPr lang="en-US" baseline="-25000" dirty="0" smtClean="0"/>
              <a:t>m(bb)</a:t>
            </a:r>
            <a:r>
              <a:rPr lang="en-US" dirty="0" smtClean="0"/>
              <a:t>≈20GeV)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7" descr="toymc_pt_co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881" y="3733728"/>
            <a:ext cx="3605837" cy="2591130"/>
          </a:xfrm>
          <a:prstGeom prst="rect">
            <a:avLst/>
          </a:prstGeom>
        </p:spPr>
      </p:pic>
      <p:pic>
        <p:nvPicPr>
          <p:cNvPr id="9" name="Picture 8" descr="toymc_m_rati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2510" y="3739110"/>
            <a:ext cx="3598349" cy="2585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3679"/>
          </a:xfrm>
        </p:spPr>
        <p:txBody>
          <a:bodyPr/>
          <a:lstStyle/>
          <a:p>
            <a:r>
              <a:rPr lang="en-US" dirty="0" smtClean="0"/>
              <a:t>Binning effect?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3201"/>
            <a:ext cx="8229600" cy="182800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To see whether this is an effect of the binning, fitted scaling factors (SF) with a parabola (and </a:t>
            </a:r>
            <a:r>
              <a:rPr lang="en-US" b="1" dirty="0" err="1" smtClean="0"/>
              <a:t>W</a:t>
            </a:r>
            <a:r>
              <a:rPr lang="en-US" b="1" baseline="-25000" dirty="0" err="1" smtClean="0"/>
              <a:t>b</a:t>
            </a:r>
            <a:r>
              <a:rPr lang="en-US" dirty="0" smtClean="0"/>
              <a:t>=1 for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b</a:t>
            </a:r>
            <a:r>
              <a:rPr lang="en-US" dirty="0" smtClean="0"/>
              <a:t>&gt;200GeV)</a:t>
            </a:r>
          </a:p>
          <a:p>
            <a:r>
              <a:rPr lang="en-US" dirty="0" smtClean="0"/>
              <a:t>Still get similar distortion =&gt; not (only) binning effect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 descr="toymc_mc11b_s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89" y="3584797"/>
            <a:ext cx="3908422" cy="2808565"/>
          </a:xfrm>
          <a:prstGeom prst="rect">
            <a:avLst/>
          </a:prstGeom>
        </p:spPr>
      </p:pic>
      <p:pic>
        <p:nvPicPr>
          <p:cNvPr id="8" name="Picture 7" descr="toymc_m_rat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378" y="3584797"/>
            <a:ext cx="3908422" cy="2808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0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using background kinematics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0187"/>
            <a:ext cx="4740399" cy="269085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Basically same conclusion:</a:t>
            </a:r>
          </a:p>
          <a:p>
            <a:r>
              <a:rPr lang="en-US" dirty="0" smtClean="0"/>
              <a:t>MC11b scaling factors distort mass distribution (top right)</a:t>
            </a:r>
          </a:p>
          <a:p>
            <a:r>
              <a:rPr lang="en-US" dirty="0" smtClean="0"/>
              <a:t>Even if a </a:t>
            </a:r>
            <a:r>
              <a:rPr lang="en-US" dirty="0" err="1" smtClean="0"/>
              <a:t>parametrization</a:t>
            </a:r>
            <a:r>
              <a:rPr lang="en-US" dirty="0" smtClean="0"/>
              <a:t> is used (bottom right)</a:t>
            </a:r>
          </a:p>
          <a:p>
            <a:r>
              <a:rPr lang="en-US" dirty="0" smtClean="0"/>
              <a:t>Our averaging procedure removes shape distortion (bottom left) – note zero distortion in this case only due to jet </a:t>
            </a:r>
            <a:r>
              <a:rPr lang="en-US" dirty="0" err="1" smtClean="0"/>
              <a:t>pT</a:t>
            </a:r>
            <a:r>
              <a:rPr lang="en-US" dirty="0" smtClean="0"/>
              <a:t> cutoff at 200 </a:t>
            </a:r>
            <a:r>
              <a:rPr lang="en-US" dirty="0" err="1" smtClean="0"/>
              <a:t>GeV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7" descr="toymc_m_rat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599" y="1080187"/>
            <a:ext cx="3744619" cy="2690857"/>
          </a:xfrm>
          <a:prstGeom prst="rect">
            <a:avLst/>
          </a:prstGeom>
        </p:spPr>
      </p:pic>
      <p:pic>
        <p:nvPicPr>
          <p:cNvPr id="9" name="Picture 8" descr="toymc_m_rat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599" y="3774718"/>
            <a:ext cx="3744619" cy="2690857"/>
          </a:xfrm>
          <a:prstGeom prst="rect">
            <a:avLst/>
          </a:prstGeom>
        </p:spPr>
      </p:pic>
      <p:pic>
        <p:nvPicPr>
          <p:cNvPr id="10" name="Picture 9" descr="toymc_m_rati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3774719"/>
            <a:ext cx="3744619" cy="269085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7042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 on final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70420" cy="145510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Well… the effect is small, but is there</a:t>
            </a:r>
          </a:p>
          <a:p>
            <a:r>
              <a:rPr lang="en-US" dirty="0" smtClean="0"/>
              <a:t>Tried applying distortion on 1fb</a:t>
            </a:r>
            <a:r>
              <a:rPr lang="en-US" baseline="30000" dirty="0" smtClean="0"/>
              <a:t>-1</a:t>
            </a:r>
            <a:r>
              <a:rPr lang="en-US" dirty="0" smtClean="0"/>
              <a:t> mass distribution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 descr="WH125GeV_distor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230" y="376744"/>
            <a:ext cx="4616380" cy="5979606"/>
          </a:xfrm>
          <a:prstGeom prst="rect">
            <a:avLst/>
          </a:prstGeom>
        </p:spPr>
      </p:pic>
      <p:pic>
        <p:nvPicPr>
          <p:cNvPr id="8" name="Picture 7" descr="WH125G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70" y="3381052"/>
            <a:ext cx="4140450" cy="297529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These are interesting times for Higgs and H-&gt;bb!</a:t>
            </a:r>
          </a:p>
          <a:p>
            <a:endParaRPr lang="en-US" smtClean="0"/>
          </a:p>
          <a:p>
            <a:r>
              <a:rPr lang="en-US" smtClean="0"/>
              <a:t>We </a:t>
            </a:r>
            <a:r>
              <a:rPr lang="en-US" dirty="0" smtClean="0"/>
              <a:t>depend critically on the </a:t>
            </a:r>
            <a:r>
              <a:rPr lang="en-US" dirty="0" err="1" smtClean="0"/>
              <a:t>b</a:t>
            </a:r>
            <a:r>
              <a:rPr lang="en-US" dirty="0" smtClean="0"/>
              <a:t>-tagging performance (BIG THANKS everyone!!!)</a:t>
            </a:r>
          </a:p>
          <a:p>
            <a:endParaRPr lang="en-US" dirty="0" smtClean="0"/>
          </a:p>
          <a:p>
            <a:r>
              <a:rPr lang="en-US" dirty="0" smtClean="0"/>
              <a:t>Looked at distorting effects from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dependence of the </a:t>
            </a:r>
            <a:r>
              <a:rPr lang="en-US" dirty="0" err="1" smtClean="0"/>
              <a:t>b</a:t>
            </a:r>
            <a:r>
              <a:rPr lang="en-US" dirty="0" smtClean="0"/>
              <a:t>-tagging scale factors</a:t>
            </a:r>
          </a:p>
          <a:p>
            <a:endParaRPr lang="en-US" dirty="0" smtClean="0"/>
          </a:p>
          <a:p>
            <a:r>
              <a:rPr lang="en-US" dirty="0" smtClean="0"/>
              <a:t>A method for removing the mass distortion in JFC scale factors exists and works</a:t>
            </a:r>
          </a:p>
          <a:p>
            <a:endParaRPr lang="en-US" dirty="0" smtClean="0"/>
          </a:p>
          <a:p>
            <a:r>
              <a:rPr lang="en-US" dirty="0" smtClean="0"/>
              <a:t>May need to think again depending on what you find for MV1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5015554" y="3719891"/>
            <a:ext cx="3671246" cy="2638132"/>
            <a:chOff x="5015554" y="3719891"/>
            <a:chExt cx="3671246" cy="2638132"/>
          </a:xfrm>
        </p:grpSpPr>
        <p:pic>
          <p:nvPicPr>
            <p:cNvPr id="9" name="Picture 8" descr="toymc_mc11b_sf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5554" y="3719891"/>
              <a:ext cx="3671246" cy="263813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6019800" y="3719891"/>
              <a:ext cx="158819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MC11a scaling factors</a:t>
              </a:r>
              <a:endParaRPr lang="en-US" sz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121"/>
          </a:xfrm>
        </p:spPr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b</a:t>
            </a:r>
            <a:r>
              <a:rPr lang="en-US" dirty="0" smtClean="0"/>
              <a:t>-tagging scale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7005" cy="386738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Fresh from the H.F. group:</a:t>
            </a:r>
          </a:p>
          <a:p>
            <a:pPr lvl="1"/>
            <a:r>
              <a:rPr lang="en-US" dirty="0" smtClean="0"/>
              <a:t>Preliminary!</a:t>
            </a:r>
          </a:p>
          <a:p>
            <a:pPr lvl="1"/>
            <a:r>
              <a:rPr lang="en-US" dirty="0" err="1" smtClean="0"/>
              <a:t>pTrel</a:t>
            </a:r>
            <a:r>
              <a:rPr lang="en-US" dirty="0" smtClean="0"/>
              <a:t> method only for now</a:t>
            </a:r>
          </a:p>
          <a:p>
            <a:pPr lvl="1"/>
            <a:r>
              <a:rPr lang="en-US" dirty="0" smtClean="0"/>
              <a:t>May still get updated factors in early February</a:t>
            </a:r>
          </a:p>
          <a:p>
            <a:endParaRPr lang="en-US" dirty="0" smtClean="0"/>
          </a:p>
          <a:p>
            <a:r>
              <a:rPr lang="en-US" dirty="0" smtClean="0"/>
              <a:t>We moved to MV1</a:t>
            </a:r>
          </a:p>
          <a:p>
            <a:pPr lvl="1"/>
            <a:r>
              <a:rPr lang="en-US" dirty="0" smtClean="0"/>
              <a:t>Larger </a:t>
            </a:r>
            <a:r>
              <a:rPr lang="en-US" dirty="0" err="1" smtClean="0"/>
              <a:t>pT</a:t>
            </a:r>
            <a:r>
              <a:rPr lang="en-US" dirty="0" smtClean="0"/>
              <a:t> dependence now</a:t>
            </a:r>
          </a:p>
          <a:p>
            <a:pPr lvl="1"/>
            <a:r>
              <a:rPr lang="en-US" dirty="0" smtClean="0"/>
              <a:t>What do we do with our recipe to apply </a:t>
            </a:r>
            <a:r>
              <a:rPr lang="en-US" dirty="0" err="1" smtClean="0"/>
              <a:t>SFs</a:t>
            </a:r>
            <a:r>
              <a:rPr lang="en-US" dirty="0" smtClean="0"/>
              <a:t> and estimate uncertainties?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 descr="toymc_mc11b_sf_n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554" y="1081760"/>
            <a:ext cx="3671246" cy="2638131"/>
          </a:xfrm>
          <a:prstGeom prst="rect">
            <a:avLst/>
          </a:prstGeom>
        </p:spPr>
      </p:pic>
      <p:pic>
        <p:nvPicPr>
          <p:cNvPr id="8" name="Picture 7" descr="toymc_mc11b_s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5554" y="3718218"/>
            <a:ext cx="3671246" cy="26381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37542" y="1034728"/>
            <a:ext cx="134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MV1 factors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07996" y="3518566"/>
            <a:ext cx="10788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 smtClean="0"/>
              <a:t> [</a:t>
            </a:r>
            <a:r>
              <a:rPr lang="en-US" dirty="0" err="1" smtClean="0"/>
              <a:t>MeV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07996" y="6189029"/>
            <a:ext cx="10788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 smtClean="0"/>
              <a:t> [</a:t>
            </a:r>
            <a:r>
              <a:rPr lang="en-US" dirty="0" err="1" smtClean="0"/>
              <a:t>MeV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84364" y="274638"/>
            <a:ext cx="8229600" cy="8698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 of new </a:t>
            </a:r>
            <a:r>
              <a:rPr lang="en-US" dirty="0" err="1" smtClean="0"/>
              <a:t>b</a:t>
            </a:r>
            <a:r>
              <a:rPr lang="en-US" dirty="0" smtClean="0"/>
              <a:t>-tagging scale factors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 descr="toymc_central.root_m_rat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460053"/>
            <a:ext cx="3124202" cy="22450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8859" y="2582568"/>
            <a:ext cx="1775597" cy="37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Nominal</a:t>
            </a:r>
            <a:endParaRPr lang="en-US" dirty="0"/>
          </a:p>
        </p:txBody>
      </p:sp>
      <p:pic>
        <p:nvPicPr>
          <p:cNvPr id="10" name="Picture 9" descr="toymc_var0.root_m_rat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815" y="1460053"/>
            <a:ext cx="3124202" cy="2245029"/>
          </a:xfrm>
          <a:prstGeom prst="rect">
            <a:avLst/>
          </a:prstGeom>
        </p:spPr>
      </p:pic>
      <p:pic>
        <p:nvPicPr>
          <p:cNvPr id="11" name="Picture 10" descr="toymc_var1.root_m_rati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460053"/>
            <a:ext cx="3124200" cy="2245029"/>
          </a:xfrm>
          <a:prstGeom prst="rect">
            <a:avLst/>
          </a:prstGeom>
        </p:spPr>
      </p:pic>
      <p:pic>
        <p:nvPicPr>
          <p:cNvPr id="12" name="Picture 11" descr="toymc_var2.root_m_rati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705081"/>
            <a:ext cx="3124200" cy="2245029"/>
          </a:xfrm>
          <a:prstGeom prst="rect">
            <a:avLst/>
          </a:prstGeom>
        </p:spPr>
      </p:pic>
      <p:pic>
        <p:nvPicPr>
          <p:cNvPr id="13" name="Picture 12" descr="toymc_var3.root_m_rati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5601" y="3705082"/>
            <a:ext cx="3124200" cy="2245028"/>
          </a:xfrm>
          <a:prstGeom prst="rect">
            <a:avLst/>
          </a:prstGeom>
        </p:spPr>
      </p:pic>
      <p:pic>
        <p:nvPicPr>
          <p:cNvPr id="14" name="Picture 13" descr="toymc_var4.root_m_ratio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9800" y="3705081"/>
            <a:ext cx="3124200" cy="224502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687680" y="2734968"/>
            <a:ext cx="1775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Variation </a:t>
            </a:r>
            <a:r>
              <a:rPr lang="en-US" dirty="0" err="1" smtClean="0"/>
              <a:t>eigenvalue</a:t>
            </a:r>
            <a:r>
              <a:rPr lang="en-US" dirty="0" smtClean="0"/>
              <a:t> 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2734968"/>
            <a:ext cx="1775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Variation </a:t>
            </a:r>
            <a:r>
              <a:rPr lang="en-US" dirty="0" err="1" smtClean="0"/>
              <a:t>eigenvalue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8859" y="4876187"/>
            <a:ext cx="1775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Variation </a:t>
            </a:r>
            <a:r>
              <a:rPr lang="en-US" dirty="0" err="1" smtClean="0"/>
              <a:t>eigenvalue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87680" y="4876187"/>
            <a:ext cx="1775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Variation </a:t>
            </a:r>
            <a:r>
              <a:rPr lang="en-US" dirty="0" err="1" smtClean="0"/>
              <a:t>eigenvalue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53200" y="4876187"/>
            <a:ext cx="1775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Variation </a:t>
            </a:r>
            <a:r>
              <a:rPr lang="en-US" dirty="0" err="1" smtClean="0"/>
              <a:t>eigenvalue</a:t>
            </a:r>
            <a:r>
              <a:rPr lang="en-US" smtClean="0"/>
              <a:t>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1886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34662" cy="1143000"/>
          </a:xfrm>
        </p:spPr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73469" y="1566864"/>
            <a:ext cx="4518393" cy="162923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Expect exclusion of around 3.5-4 </a:t>
            </a:r>
            <a:r>
              <a:rPr lang="en-US" dirty="0" err="1" smtClean="0"/>
              <a:t>x</a:t>
            </a:r>
            <a:r>
              <a:rPr lang="en-US" dirty="0" smtClean="0"/>
              <a:t> SM for </a:t>
            </a:r>
            <a:r>
              <a:rPr lang="en-US" dirty="0" err="1" smtClean="0"/>
              <a:t>m(H</a:t>
            </a:r>
            <a:r>
              <a:rPr lang="en-US" dirty="0" smtClean="0"/>
              <a:t>)=120GeV</a:t>
            </a:r>
          </a:p>
          <a:p>
            <a:r>
              <a:rPr lang="en-US" dirty="0" smtClean="0"/>
              <a:t>ZH/WH analyses just  moved to MV1 and all looks ok so far</a:t>
            </a:r>
          </a:p>
          <a:p>
            <a:r>
              <a:rPr lang="en-US" dirty="0" smtClean="0"/>
              <a:t>But lots still to do before </a:t>
            </a:r>
            <a:r>
              <a:rPr lang="en-US" dirty="0" err="1" smtClean="0"/>
              <a:t>Moriond</a:t>
            </a:r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862" y="3568983"/>
            <a:ext cx="3986558" cy="2815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61" y="274638"/>
            <a:ext cx="3905447" cy="29214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568983"/>
            <a:ext cx="3794938" cy="27873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3034"/>
          </a:xfrm>
        </p:spPr>
        <p:txBody>
          <a:bodyPr>
            <a:noAutofit/>
          </a:bodyPr>
          <a:lstStyle/>
          <a:p>
            <a:r>
              <a:rPr lang="en-US" sz="3200" dirty="0" smtClean="0"/>
              <a:t>Effect of </a:t>
            </a:r>
            <a:r>
              <a:rPr lang="en-US" sz="3200" i="1" dirty="0" err="1" smtClean="0"/>
              <a:t>b</a:t>
            </a:r>
            <a:r>
              <a:rPr lang="en-US" sz="3200" dirty="0" smtClean="0"/>
              <a:t>-tagging Scale Factors on </a:t>
            </a:r>
            <a:r>
              <a:rPr lang="en-US" sz="3200" dirty="0" err="1" smtClean="0"/>
              <a:t>M</a:t>
            </a:r>
            <a:r>
              <a:rPr lang="en-US" sz="3200" baseline="-25000" dirty="0" err="1" smtClean="0"/>
              <a:t>bb</a:t>
            </a:r>
            <a:r>
              <a:rPr lang="en-US" sz="3200" dirty="0" smtClean="0"/>
              <a:t> distribution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14" y="1281980"/>
            <a:ext cx="4759686" cy="487864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B-tagging scale factors enter the analysis as a weight for each </a:t>
            </a:r>
            <a:r>
              <a:rPr lang="en-US" dirty="0" err="1" smtClean="0"/>
              <a:t>b</a:t>
            </a:r>
            <a:r>
              <a:rPr lang="en-US" dirty="0" smtClean="0"/>
              <a:t>-jet, and depends on jet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endParaRPr lang="en-US" baseline="-25000" dirty="0" smtClean="0"/>
          </a:p>
          <a:p>
            <a:r>
              <a:rPr lang="en-US" dirty="0" smtClean="0"/>
              <a:t>This introduces a distortion in the jet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…which potentially introduces a distortion on the shape of the invariant mass</a:t>
            </a:r>
          </a:p>
          <a:p>
            <a:r>
              <a:rPr lang="en-US" dirty="0" smtClean="0"/>
              <a:t>May be important since we are looking for a small excess in the form of a wide peak in </a:t>
            </a:r>
            <a:r>
              <a:rPr lang="en-US" dirty="0" err="1" smtClean="0"/>
              <a:t>m(bb</a:t>
            </a:r>
            <a:r>
              <a:rPr lang="en-US" dirty="0" smtClean="0"/>
              <a:t>) </a:t>
            </a:r>
          </a:p>
          <a:p>
            <a:r>
              <a:rPr lang="en-US" dirty="0" smtClean="0"/>
              <a:t>We propose to average scaling factors propagate SF uncertainties into systematic uncertainties</a:t>
            </a:r>
          </a:p>
          <a:p>
            <a:r>
              <a:rPr lang="en-US" dirty="0" smtClean="0"/>
              <a:t>The MC11b scaling factors at present show little evidence of a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dependence</a:t>
            </a:r>
          </a:p>
          <a:p>
            <a:r>
              <a:rPr lang="en-US" dirty="0" smtClean="0"/>
              <a:t>But such a dependence would clearly be possible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toymc_mc11b_s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600" y="2014628"/>
            <a:ext cx="4150778" cy="29827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30" y="56062"/>
            <a:ext cx="8973052" cy="67321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54481" y="425394"/>
            <a:ext cx="140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Giacinto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3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12647" y="100924"/>
            <a:ext cx="1231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Giacinto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92" y="274638"/>
            <a:ext cx="8871232" cy="7224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Toy Monte Carlo study of mass distortion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096"/>
            <a:ext cx="4805691" cy="276632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Toy MC to study the effect of  </a:t>
            </a:r>
            <a:r>
              <a:rPr lang="en-US" dirty="0" err="1" smtClean="0"/>
              <a:t>b</a:t>
            </a:r>
            <a:r>
              <a:rPr lang="en-US" dirty="0" smtClean="0"/>
              <a:t>-tag scale factors</a:t>
            </a:r>
          </a:p>
          <a:p>
            <a:r>
              <a:rPr lang="en-US" dirty="0" smtClean="0"/>
              <a:t>Caveat: first study done with </a:t>
            </a:r>
            <a:r>
              <a:rPr lang="en-US" dirty="0" err="1" smtClean="0"/>
              <a:t>di</a:t>
            </a:r>
            <a:r>
              <a:rPr lang="en-US" dirty="0" smtClean="0"/>
              <a:t>-photon MC kinematics – a look at bb background later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Sample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and </a:t>
            </a:r>
            <a:r>
              <a:rPr lang="en-US" dirty="0" err="1" smtClean="0"/>
              <a:t>η</a:t>
            </a:r>
            <a:r>
              <a:rPr lang="en-US" dirty="0" smtClean="0"/>
              <a:t> of leading and </a:t>
            </a:r>
            <a:r>
              <a:rPr lang="en-US" dirty="0" err="1" smtClean="0"/>
              <a:t>subleading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-jets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Generate flat </a:t>
            </a:r>
            <a:r>
              <a:rPr lang="en-US" dirty="0" err="1" smtClean="0"/>
              <a:t>φ</a:t>
            </a:r>
            <a:r>
              <a:rPr lang="en-US" baseline="-25000" dirty="0" err="1" smtClean="0"/>
              <a:t>lead</a:t>
            </a:r>
            <a:r>
              <a:rPr lang="en-US" baseline="-25000" dirty="0" smtClean="0"/>
              <a:t> </a:t>
            </a:r>
            <a:r>
              <a:rPr lang="en-US" baseline="-25000" dirty="0" err="1" smtClean="0"/>
              <a:t>b</a:t>
            </a:r>
            <a:r>
              <a:rPr lang="en-US" baseline="-25000" dirty="0" smtClean="0"/>
              <a:t>-jet</a:t>
            </a:r>
            <a:r>
              <a:rPr lang="en-US" dirty="0" smtClean="0"/>
              <a:t> and flat mass distribution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</a:t>
            </a:r>
            <a:r>
              <a:rPr lang="en-US" dirty="0" err="1" smtClean="0"/>
              <a:t>φ</a:t>
            </a:r>
            <a:r>
              <a:rPr lang="en-US" baseline="-25000" dirty="0" err="1" smtClean="0"/>
              <a:t>sublead</a:t>
            </a:r>
            <a:r>
              <a:rPr lang="en-US" baseline="-25000" dirty="0" smtClean="0"/>
              <a:t> </a:t>
            </a:r>
            <a:r>
              <a:rPr lang="en-US" baseline="-25000" dirty="0" err="1" smtClean="0"/>
              <a:t>b</a:t>
            </a:r>
            <a:r>
              <a:rPr lang="en-US" baseline="-25000" dirty="0" smtClean="0"/>
              <a:t>-jet</a:t>
            </a:r>
            <a:r>
              <a:rPr lang="en-US" dirty="0" smtClean="0"/>
              <a:t> to be consistent with generated mass (and reject unphysical solutions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toymc_e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891" y="997096"/>
            <a:ext cx="3423909" cy="2460397"/>
          </a:xfrm>
          <a:prstGeom prst="rect">
            <a:avLst/>
          </a:prstGeom>
        </p:spPr>
      </p:pic>
      <p:pic>
        <p:nvPicPr>
          <p:cNvPr id="8" name="Picture 7" descr="toymc_p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891" y="3763422"/>
            <a:ext cx="3608341" cy="2592928"/>
          </a:xfrm>
          <a:prstGeom prst="rect">
            <a:avLst/>
          </a:prstGeom>
        </p:spPr>
      </p:pic>
      <p:pic>
        <p:nvPicPr>
          <p:cNvPr id="9" name="Picture 8" descr="toymc_ph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968" y="3763422"/>
            <a:ext cx="3608340" cy="25929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173261</TotalTime>
  <Words>971</Words>
  <Application>Microsoft Macintosh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HSG5: work towards Moriond</vt:lpstr>
      <vt:lpstr>New b-tagging scale factors</vt:lpstr>
      <vt:lpstr>Effect of new b-tagging scale factors</vt:lpstr>
      <vt:lpstr>Backup</vt:lpstr>
      <vt:lpstr>Current status</vt:lpstr>
      <vt:lpstr>Effect of b-tagging Scale Factors on Mbb distribution</vt:lpstr>
      <vt:lpstr>Slide 7</vt:lpstr>
      <vt:lpstr>Slide 8</vt:lpstr>
      <vt:lpstr>Toy Monte Carlo study of mass distortion</vt:lpstr>
      <vt:lpstr>Effect of MC11b scaling factors</vt:lpstr>
      <vt:lpstr>Binning effect?</vt:lpstr>
      <vt:lpstr>Results using background kinematics</vt:lpstr>
      <vt:lpstr>Effect on final distribution</vt:lpstr>
      <vt:lpstr>Conclusions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322</cp:revision>
  <cp:lastPrinted>2011-04-11T11:26:17Z</cp:lastPrinted>
  <dcterms:created xsi:type="dcterms:W3CDTF">2012-01-23T13:48:25Z</dcterms:created>
  <dcterms:modified xsi:type="dcterms:W3CDTF">2012-01-23T14:30:59Z</dcterms:modified>
</cp:coreProperties>
</file>