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30" r:id="rId2"/>
    <p:sldId id="331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1618" autoAdjust="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0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4/15/12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4/15/12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- 16/4/2012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- 16/4/2012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- 16/4/2012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- 16/4/2012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- 16/4/2012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- 16/4/2012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- 16/4/2012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- 16/4/2012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- 16/4/2012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- 16/4/2012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- 16/4/2012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Higgs subconveners meeting - 16/4/2012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indico.cern.ch/conferenceDisplay.py?confId=187283" TargetMode="External"/><Relationship Id="rId3" Type="http://schemas.openxmlformats.org/officeDocument/2006/relationships/hyperlink" Target="https://cdsweb.cern.ch/record/1440874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cdsweb.cern.ch/record/1440874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8"/>
            <a:ext cx="8229600" cy="817420"/>
          </a:xfrm>
        </p:spPr>
        <p:txBody>
          <a:bodyPr>
            <a:normAutofit/>
          </a:bodyPr>
          <a:lstStyle/>
          <a:p>
            <a:r>
              <a:rPr lang="en-US" dirty="0" smtClean="0"/>
              <a:t>HSG5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95802" y="700341"/>
            <a:ext cx="4648198" cy="6009685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Paper/note circulation:</a:t>
            </a:r>
            <a:endParaRPr lang="en-US" dirty="0" smtClean="0"/>
          </a:p>
          <a:p>
            <a:r>
              <a:rPr lang="en-US" dirty="0" smtClean="0"/>
              <a:t>Reading of draft 1on 24</a:t>
            </a:r>
            <a:r>
              <a:rPr lang="en-US" baseline="30000" dirty="0" smtClean="0"/>
              <a:t>th</a:t>
            </a:r>
            <a:r>
              <a:rPr lang="en-US" dirty="0" smtClean="0"/>
              <a:t> April: </a:t>
            </a:r>
            <a:endParaRPr lang="en-US" dirty="0" smtClean="0"/>
          </a:p>
          <a:p>
            <a:pPr lvl="1"/>
            <a:r>
              <a:rPr lang="en-US" dirty="0" smtClean="0"/>
              <a:t>Talks by </a:t>
            </a:r>
            <a:r>
              <a:rPr lang="en-US" dirty="0" err="1" smtClean="0"/>
              <a:t>Giacinto</a:t>
            </a:r>
            <a:r>
              <a:rPr lang="en-US" dirty="0" smtClean="0"/>
              <a:t> and </a:t>
            </a:r>
            <a:r>
              <a:rPr lang="en-US" dirty="0" err="1" smtClean="0"/>
              <a:t>Pippa</a:t>
            </a:r>
            <a:endParaRPr lang="en-US" dirty="0" smtClean="0"/>
          </a:p>
          <a:p>
            <a:r>
              <a:rPr lang="en-US" dirty="0" smtClean="0"/>
              <a:t>Inputs for combination: separated WH/ZH for </a:t>
            </a:r>
            <a:r>
              <a:rPr lang="en-US" dirty="0" err="1" smtClean="0"/>
              <a:t>vvbb</a:t>
            </a:r>
            <a:r>
              <a:rPr lang="en-US" dirty="0" smtClean="0"/>
              <a:t> nex</a:t>
            </a:r>
            <a:r>
              <a:rPr lang="en-US" dirty="0" smtClean="0"/>
              <a:t>t day or two</a:t>
            </a:r>
            <a:endParaRPr lang="en-US" dirty="0" smtClean="0"/>
          </a:p>
          <a:p>
            <a:r>
              <a:rPr lang="en-US" dirty="0" smtClean="0"/>
              <a:t>Need to complete description of statistical treatment in support material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Other channels:</a:t>
            </a:r>
            <a:endParaRPr lang="en-US" dirty="0" smtClean="0"/>
          </a:p>
          <a:p>
            <a:r>
              <a:rPr lang="en-US" dirty="0" smtClean="0"/>
              <a:t>Walking </a:t>
            </a:r>
            <a:r>
              <a:rPr lang="en-US" dirty="0" err="1" smtClean="0"/>
              <a:t>technicolor</a:t>
            </a:r>
            <a:r>
              <a:rPr lang="en-US" dirty="0" smtClean="0"/>
              <a:t> analysis could be done quickly from ZH analysis</a:t>
            </a:r>
            <a:r>
              <a:rPr lang="en-US" dirty="0" smtClean="0"/>
              <a:t> and H</a:t>
            </a:r>
            <a:r>
              <a:rPr lang="en-US" dirty="0" smtClean="0"/>
              <a:t>-&gt;ZZ-&gt;</a:t>
            </a:r>
            <a:r>
              <a:rPr lang="en-US" dirty="0" err="1" smtClean="0"/>
              <a:t>llqq</a:t>
            </a:r>
            <a:endParaRPr lang="en-US" dirty="0" smtClean="0"/>
          </a:p>
          <a:p>
            <a:pPr lvl="1"/>
            <a:r>
              <a:rPr lang="en-US" dirty="0" smtClean="0"/>
              <a:t>Nice results shown last week: </a:t>
            </a:r>
          </a:p>
          <a:p>
            <a:pPr lvl="1">
              <a:buNone/>
            </a:pPr>
            <a:r>
              <a:rPr lang="en-US" dirty="0" smtClean="0">
                <a:hlinkClick r:id="rId2"/>
              </a:rPr>
              <a:t>https://indico.cern.ch/conferenceDisplay.py?confId=</a:t>
            </a:r>
            <a:r>
              <a:rPr lang="en-US" dirty="0" smtClean="0">
                <a:hlinkClick r:id="rId2"/>
              </a:rPr>
              <a:t>187283</a:t>
            </a:r>
            <a:endParaRPr lang="en-US" dirty="0" smtClean="0"/>
          </a:p>
          <a:p>
            <a:r>
              <a:rPr lang="en-US" dirty="0" smtClean="0"/>
              <a:t>Boosted </a:t>
            </a:r>
            <a:r>
              <a:rPr lang="en-US" dirty="0" smtClean="0"/>
              <a:t>H-&gt;bb ? </a:t>
            </a:r>
          </a:p>
          <a:p>
            <a:pPr lvl="1"/>
            <a:r>
              <a:rPr lang="en-US" dirty="0" smtClean="0"/>
              <a:t>Pushing to get this going faster</a:t>
            </a:r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Starting weekly working meetings</a:t>
            </a:r>
          </a:p>
          <a:p>
            <a:pPr lvl="1"/>
            <a:r>
              <a:rPr lang="en-US" dirty="0" smtClean="0"/>
              <a:t>CMS will have analysis for ICHEP</a:t>
            </a:r>
          </a:p>
          <a:p>
            <a:pPr lvl="1"/>
            <a:r>
              <a:rPr lang="en-US" dirty="0" smtClean="0"/>
              <a:t>Boosted Z-&gt;bb too far away – MC description very difficult (</a:t>
            </a:r>
            <a:r>
              <a:rPr lang="en-US" dirty="0" err="1" smtClean="0"/>
              <a:t>Py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Hwg</a:t>
            </a:r>
            <a:r>
              <a:rPr lang="en-US" dirty="0" smtClean="0"/>
              <a:t>, LO </a:t>
            </a:r>
            <a:r>
              <a:rPr lang="en-US" dirty="0" err="1" smtClean="0"/>
              <a:t>vs</a:t>
            </a:r>
            <a:r>
              <a:rPr lang="en-US" dirty="0" smtClean="0"/>
              <a:t> NLO, etc) </a:t>
            </a:r>
          </a:p>
          <a:p>
            <a:pPr lvl="2"/>
            <a:r>
              <a:rPr lang="en-US" dirty="0" smtClean="0"/>
              <a:t>But trigger for 2012 ok for </a:t>
            </a:r>
            <a:r>
              <a:rPr lang="en-US" dirty="0" smtClean="0"/>
              <a:t>now</a:t>
            </a:r>
          </a:p>
          <a:p>
            <a:r>
              <a:rPr lang="en-US" dirty="0" err="1" smtClean="0"/>
              <a:t>ttH</a:t>
            </a:r>
            <a:r>
              <a:rPr lang="en-US" dirty="0" smtClean="0"/>
              <a:t> </a:t>
            </a:r>
            <a:r>
              <a:rPr lang="en-US" dirty="0" smtClean="0"/>
              <a:t>working for 2011 analysis in mid </a:t>
            </a:r>
            <a:r>
              <a:rPr lang="en-US" dirty="0" smtClean="0"/>
              <a:t>May</a:t>
            </a:r>
          </a:p>
          <a:p>
            <a:pPr lvl="1"/>
            <a:r>
              <a:rPr lang="en-US" dirty="0" smtClean="0"/>
              <a:t>Starting weekly working meetings</a:t>
            </a:r>
          </a:p>
          <a:p>
            <a:pPr lvl="1"/>
            <a:r>
              <a:rPr lang="en-US" dirty="0" smtClean="0"/>
              <a:t>In parallel to vector-like quarks</a:t>
            </a:r>
            <a:endParaRPr lang="en-US" dirty="0" smtClean="0"/>
          </a:p>
          <a:p>
            <a:pPr lvl="1"/>
            <a:r>
              <a:rPr lang="en-US" dirty="0" smtClean="0"/>
              <a:t>Should request </a:t>
            </a:r>
            <a:r>
              <a:rPr lang="en-US" dirty="0" err="1" smtClean="0"/>
              <a:t>E.Board</a:t>
            </a:r>
            <a:r>
              <a:rPr lang="en-US" dirty="0" smtClean="0"/>
              <a:t> soon: </a:t>
            </a:r>
          </a:p>
          <a:p>
            <a:pPr lvl="2"/>
            <a:r>
              <a:rPr lang="en-US" dirty="0" err="1" smtClean="0"/>
              <a:t>N.Wermes</a:t>
            </a:r>
            <a:r>
              <a:rPr lang="en-US" dirty="0" smtClean="0"/>
              <a:t>, </a:t>
            </a:r>
            <a:r>
              <a:rPr lang="en-US" dirty="0" err="1" smtClean="0"/>
              <a:t>V.Martin</a:t>
            </a:r>
            <a:r>
              <a:rPr lang="en-US" dirty="0" smtClean="0"/>
              <a:t>, </a:t>
            </a:r>
            <a:r>
              <a:rPr lang="en-US" dirty="0" err="1" smtClean="0"/>
              <a:t>T.Golling</a:t>
            </a:r>
            <a:r>
              <a:rPr lang="en-US" dirty="0" smtClean="0"/>
              <a:t>, </a:t>
            </a:r>
            <a:r>
              <a:rPr lang="en-US" dirty="0" err="1" smtClean="0"/>
              <a:t>M.Corradi</a:t>
            </a:r>
            <a:r>
              <a:rPr lang="en-US" dirty="0" smtClean="0"/>
              <a:t> for existing VLQ </a:t>
            </a:r>
            <a:r>
              <a:rPr lang="en-US" dirty="0" err="1" smtClean="0"/>
              <a:t>ed.board</a:t>
            </a:r>
            <a:endParaRPr lang="en-US" dirty="0" smtClean="0"/>
          </a:p>
          <a:p>
            <a:r>
              <a:rPr lang="en-US" dirty="0" smtClean="0"/>
              <a:t>WZ-&gt;</a:t>
            </a:r>
            <a:r>
              <a:rPr lang="en-US" dirty="0" err="1" smtClean="0"/>
              <a:t>lνbb</a:t>
            </a:r>
            <a:r>
              <a:rPr lang="en-US" dirty="0" smtClean="0"/>
              <a:t>: use as a calibration for H-&gt;bb mass peak</a:t>
            </a:r>
          </a:p>
          <a:p>
            <a:pPr lvl="1"/>
            <a:r>
              <a:rPr lang="en-US" dirty="0" smtClean="0"/>
              <a:t>Proposed by CERN group for ICHEP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16788" y="700341"/>
            <a:ext cx="4495801" cy="5780781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Internal Note</a:t>
            </a:r>
          </a:p>
          <a:p>
            <a:r>
              <a:rPr lang="en-US" dirty="0" smtClean="0"/>
              <a:t>Note started, but only skeleton: </a:t>
            </a:r>
            <a:r>
              <a:rPr lang="en-US" dirty="0" smtClean="0">
                <a:hlinkClick r:id="rId3"/>
              </a:rPr>
              <a:t>ATL-COM-2012-416</a:t>
            </a:r>
            <a:r>
              <a:rPr lang="en-US" dirty="0" smtClean="0"/>
              <a:t>  </a:t>
            </a:r>
          </a:p>
          <a:p>
            <a:r>
              <a:rPr lang="en-US" dirty="0" smtClean="0"/>
              <a:t>Serious resistance from the group last week</a:t>
            </a:r>
          </a:p>
          <a:p>
            <a:r>
              <a:rPr lang="en-US" dirty="0" smtClean="0"/>
              <a:t>Personally my main problem was the timescale</a:t>
            </a:r>
          </a:p>
          <a:p>
            <a:r>
              <a:rPr lang="en-US" dirty="0" smtClean="0"/>
              <a:t>Strongest point raised was that it prevents us from exploring the potential in the analyses</a:t>
            </a:r>
          </a:p>
          <a:p>
            <a:r>
              <a:rPr lang="en-US" dirty="0" smtClean="0"/>
              <a:t>To do for WH/ZH: </a:t>
            </a:r>
          </a:p>
          <a:p>
            <a:pPr lvl="1"/>
            <a:r>
              <a:rPr lang="en-US" dirty="0" smtClean="0"/>
              <a:t>Fits to the signal and backgrounds in the limit setting </a:t>
            </a:r>
          </a:p>
          <a:p>
            <a:pPr lvl="1"/>
            <a:r>
              <a:rPr lang="en-US" dirty="0" smtClean="0"/>
              <a:t>New jet calibration</a:t>
            </a:r>
          </a:p>
          <a:p>
            <a:pPr lvl="1"/>
            <a:r>
              <a:rPr lang="en-US" dirty="0" smtClean="0"/>
              <a:t>New </a:t>
            </a:r>
            <a:r>
              <a:rPr lang="en-US" dirty="0" err="1" smtClean="0"/>
              <a:t>b</a:t>
            </a:r>
            <a:r>
              <a:rPr lang="en-US" dirty="0" smtClean="0"/>
              <a:t>-tagging corrections </a:t>
            </a:r>
            <a:r>
              <a:rPr lang="en-US" dirty="0" smtClean="0"/>
              <a:t>(top </a:t>
            </a:r>
            <a:r>
              <a:rPr lang="en-US" dirty="0" err="1" smtClean="0"/>
              <a:t>SFs</a:t>
            </a:r>
            <a:r>
              <a:rPr lang="en-US" dirty="0" smtClean="0"/>
              <a:t> </a:t>
            </a:r>
            <a:r>
              <a:rPr lang="en-US" dirty="0" smtClean="0"/>
              <a:t>in ~1 month)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Further suppression of top background</a:t>
            </a:r>
          </a:p>
          <a:p>
            <a:pPr lvl="1"/>
            <a:r>
              <a:rPr lang="en-US" dirty="0" smtClean="0"/>
              <a:t>Improving the theory description of the data and </a:t>
            </a:r>
            <a:r>
              <a:rPr lang="en-US" dirty="0" err="1" smtClean="0"/>
              <a:t>systematics</a:t>
            </a:r>
            <a:endParaRPr lang="en-US" dirty="0" smtClean="0"/>
          </a:p>
          <a:p>
            <a:pPr lvl="1"/>
            <a:r>
              <a:rPr lang="en-US" dirty="0" smtClean="0"/>
              <a:t>etc </a:t>
            </a:r>
          </a:p>
          <a:p>
            <a:r>
              <a:rPr lang="en-US" dirty="0" smtClean="0"/>
              <a:t>But… we are dominated by </a:t>
            </a:r>
            <a:r>
              <a:rPr lang="en-US" dirty="0" err="1" smtClean="0"/>
              <a:t>systematics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Big effect from higher pileup expected:</a:t>
            </a:r>
          </a:p>
          <a:p>
            <a:pPr lvl="1"/>
            <a:r>
              <a:rPr lang="en-US" dirty="0" smtClean="0"/>
              <a:t>Forward jet veto and exclusive jet categories</a:t>
            </a:r>
          </a:p>
          <a:p>
            <a:pPr lvl="1"/>
            <a:r>
              <a:rPr lang="en-US" dirty="0" smtClean="0"/>
              <a:t>Likely to need changes to jet selection</a:t>
            </a:r>
          </a:p>
          <a:p>
            <a:pPr lvl="1"/>
            <a:r>
              <a:rPr lang="en-US" dirty="0" smtClean="0"/>
              <a:t>B-tagging working point may need to change</a:t>
            </a:r>
          </a:p>
          <a:p>
            <a:pPr lvl="1"/>
            <a:r>
              <a:rPr lang="en-US" dirty="0" smtClean="0"/>
              <a:t>We won't have until sometime in May</a:t>
            </a:r>
          </a:p>
          <a:p>
            <a:pPr lvl="1"/>
            <a:r>
              <a:rPr lang="en-US" dirty="0" smtClean="0"/>
              <a:t>Need to explore new discriminating variables</a:t>
            </a:r>
          </a:p>
          <a:p>
            <a:r>
              <a:rPr lang="en-US" dirty="0" smtClean="0"/>
              <a:t>Other analyses: hope to have </a:t>
            </a:r>
            <a:r>
              <a:rPr lang="en-US" dirty="0" err="1" smtClean="0"/>
              <a:t>ttH</a:t>
            </a:r>
            <a:r>
              <a:rPr lang="en-US" dirty="0" smtClean="0"/>
              <a:t> and boosted H-&gt;bb</a:t>
            </a:r>
          </a:p>
          <a:p>
            <a:pPr lvl="1"/>
            <a:r>
              <a:rPr lang="en-US" dirty="0" smtClean="0"/>
              <a:t>Not well defined yet; need to concentrate on 2011 data before going to the more complicated conditions in </a:t>
            </a:r>
            <a:r>
              <a:rPr lang="en-US" dirty="0" smtClean="0"/>
              <a:t>2012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- 16/4/2012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7158"/>
            <a:ext cx="8229600" cy="817420"/>
          </a:xfrm>
        </p:spPr>
        <p:txBody>
          <a:bodyPr>
            <a:normAutofit/>
          </a:bodyPr>
          <a:lstStyle/>
          <a:p>
            <a:r>
              <a:rPr lang="en-US" dirty="0" smtClean="0"/>
              <a:t>BACKUP: HSG5 Status Last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6739" y="997097"/>
            <a:ext cx="4199061" cy="5712929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Paper/note circulation:</a:t>
            </a:r>
            <a:endParaRPr lang="en-US" dirty="0" smtClean="0"/>
          </a:p>
          <a:p>
            <a:r>
              <a:rPr lang="en-US" dirty="0" smtClean="0"/>
              <a:t>Reading of draft 1on 24</a:t>
            </a:r>
            <a:r>
              <a:rPr lang="en-US" baseline="30000" dirty="0" smtClean="0"/>
              <a:t>th</a:t>
            </a:r>
            <a:r>
              <a:rPr lang="en-US" dirty="0" smtClean="0"/>
              <a:t> April</a:t>
            </a:r>
          </a:p>
          <a:p>
            <a:pPr lvl="1"/>
            <a:r>
              <a:rPr lang="en-US" dirty="0" smtClean="0"/>
              <a:t>Presentation by </a:t>
            </a:r>
            <a:r>
              <a:rPr lang="en-US" dirty="0" err="1" smtClean="0"/>
              <a:t>Giacinto</a:t>
            </a:r>
            <a:endParaRPr lang="en-US" dirty="0" smtClean="0"/>
          </a:p>
          <a:p>
            <a:r>
              <a:rPr lang="en-US" dirty="0" smtClean="0"/>
              <a:t>Inputs for combination ready</a:t>
            </a:r>
          </a:p>
          <a:p>
            <a:r>
              <a:rPr lang="en-US" dirty="0" smtClean="0"/>
              <a:t>Need to complete description of statistical treatment in support material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Internal Note</a:t>
            </a:r>
          </a:p>
          <a:p>
            <a:r>
              <a:rPr lang="en-US" dirty="0" smtClean="0"/>
              <a:t>Note s</a:t>
            </a:r>
            <a:r>
              <a:rPr lang="en-US" dirty="0" smtClean="0"/>
              <a:t>tarted, but only skeleton:</a:t>
            </a:r>
          </a:p>
          <a:p>
            <a:pPr lvl="1"/>
            <a:r>
              <a:rPr lang="en-US" dirty="0" smtClean="0">
                <a:hlinkClick r:id="rId2"/>
              </a:rPr>
              <a:t>ATL-COM-2012-416</a:t>
            </a:r>
            <a:r>
              <a:rPr lang="en-US" dirty="0" smtClean="0"/>
              <a:t>  </a:t>
            </a:r>
          </a:p>
          <a:p>
            <a:endParaRPr lang="en-US" dirty="0" smtClean="0"/>
          </a:p>
          <a:p>
            <a:r>
              <a:rPr lang="en-US" dirty="0" err="1" smtClean="0"/>
              <a:t>ttH</a:t>
            </a:r>
            <a:r>
              <a:rPr lang="en-US" dirty="0" smtClean="0"/>
              <a:t> </a:t>
            </a:r>
            <a:r>
              <a:rPr lang="en-US" dirty="0" smtClean="0"/>
              <a:t>working for 2011 analysis in mid May</a:t>
            </a:r>
          </a:p>
          <a:p>
            <a:pPr lvl="1"/>
            <a:r>
              <a:rPr lang="en-US" dirty="0" smtClean="0"/>
              <a:t>In parallel to vector-like </a:t>
            </a:r>
            <a:r>
              <a:rPr lang="en-US" dirty="0" smtClean="0"/>
              <a:t>quarks</a:t>
            </a:r>
          </a:p>
          <a:p>
            <a:pPr lvl="1"/>
            <a:r>
              <a:rPr lang="en-US" dirty="0" smtClean="0"/>
              <a:t>Request </a:t>
            </a:r>
            <a:r>
              <a:rPr lang="en-US" dirty="0" err="1" smtClean="0"/>
              <a:t>E.Board</a:t>
            </a:r>
            <a:r>
              <a:rPr lang="en-US" dirty="0" smtClean="0"/>
              <a:t>? </a:t>
            </a:r>
            <a:r>
              <a:rPr lang="en-US" dirty="0" err="1" smtClean="0"/>
              <a:t>N.Wermes</a:t>
            </a:r>
            <a:r>
              <a:rPr lang="en-US" dirty="0" smtClean="0"/>
              <a:t>, </a:t>
            </a:r>
            <a:r>
              <a:rPr lang="en-US" dirty="0" err="1" smtClean="0"/>
              <a:t>V.Martin</a:t>
            </a:r>
            <a:r>
              <a:rPr lang="en-US" dirty="0" smtClean="0"/>
              <a:t>, </a:t>
            </a:r>
            <a:r>
              <a:rPr lang="en-US" dirty="0" err="1" smtClean="0"/>
              <a:t>T.Golling</a:t>
            </a:r>
            <a:r>
              <a:rPr lang="en-US" dirty="0" smtClean="0"/>
              <a:t>, </a:t>
            </a:r>
            <a:r>
              <a:rPr lang="en-US" dirty="0" err="1" smtClean="0"/>
              <a:t>M.Corradi</a:t>
            </a:r>
            <a:r>
              <a:rPr lang="en-US" dirty="0" smtClean="0"/>
              <a:t> for existing VLQ </a:t>
            </a:r>
            <a:r>
              <a:rPr lang="en-US" dirty="0" err="1" smtClean="0"/>
              <a:t>ed.board</a:t>
            </a:r>
            <a:endParaRPr lang="en-US" dirty="0" smtClean="0"/>
          </a:p>
          <a:p>
            <a:r>
              <a:rPr lang="en-US" dirty="0" smtClean="0"/>
              <a:t>Boosted H-&gt;bb ?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Pushing to get this going faster…</a:t>
            </a:r>
          </a:p>
          <a:p>
            <a:pPr lvl="1"/>
            <a:r>
              <a:rPr lang="en-US" dirty="0" smtClean="0"/>
              <a:t>CMS </a:t>
            </a:r>
            <a:r>
              <a:rPr lang="en-US" dirty="0" smtClean="0"/>
              <a:t>will have analysis for </a:t>
            </a:r>
            <a:r>
              <a:rPr lang="en-US" dirty="0" smtClean="0"/>
              <a:t>ICHEP</a:t>
            </a:r>
          </a:p>
          <a:p>
            <a:pPr lvl="1"/>
            <a:r>
              <a:rPr lang="en-US" dirty="0" smtClean="0"/>
              <a:t>Boosted Z-&gt;bb too far away – MC description very difficult (</a:t>
            </a:r>
            <a:r>
              <a:rPr lang="en-US" dirty="0" err="1" smtClean="0"/>
              <a:t>Py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Hwg</a:t>
            </a:r>
            <a:r>
              <a:rPr lang="en-US" dirty="0" smtClean="0"/>
              <a:t>, LO </a:t>
            </a:r>
            <a:r>
              <a:rPr lang="en-US" dirty="0" err="1" smtClean="0"/>
              <a:t>vs</a:t>
            </a:r>
            <a:r>
              <a:rPr lang="en-US" dirty="0" smtClean="0"/>
              <a:t> NLO, etc) </a:t>
            </a:r>
          </a:p>
          <a:p>
            <a:pPr lvl="2"/>
            <a:r>
              <a:rPr lang="en-US" dirty="0" smtClean="0"/>
              <a:t>B</a:t>
            </a:r>
            <a:r>
              <a:rPr lang="en-US" dirty="0" smtClean="0"/>
              <a:t>ut trigger for 2012 ok for now</a:t>
            </a:r>
            <a:endParaRPr lang="en-US" dirty="0" smtClean="0"/>
          </a:p>
          <a:p>
            <a:r>
              <a:rPr lang="en-US" dirty="0" smtClean="0"/>
              <a:t>Walking </a:t>
            </a:r>
            <a:r>
              <a:rPr lang="en-US" dirty="0" err="1" smtClean="0"/>
              <a:t>technicolor</a:t>
            </a:r>
            <a:r>
              <a:rPr lang="en-US" dirty="0" smtClean="0"/>
              <a:t> analysis could be done quickly from ZH </a:t>
            </a:r>
            <a:r>
              <a:rPr lang="en-US" dirty="0" smtClean="0"/>
              <a:t>analysis </a:t>
            </a:r>
          </a:p>
          <a:p>
            <a:pPr lvl="1"/>
            <a:r>
              <a:rPr lang="en-US" dirty="0" smtClean="0"/>
              <a:t>B</a:t>
            </a:r>
            <a:r>
              <a:rPr lang="en-US" dirty="0" smtClean="0"/>
              <a:t>ut may be better in H-&gt;ZZ-&gt;</a:t>
            </a:r>
            <a:r>
              <a:rPr lang="en-US" dirty="0" err="1" smtClean="0"/>
              <a:t>llqq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648199" y="997098"/>
            <a:ext cx="4277697" cy="548402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2012 MC:</a:t>
            </a:r>
          </a:p>
          <a:p>
            <a:r>
              <a:rPr lang="en-US" dirty="0" smtClean="0"/>
              <a:t>… ongoing …</a:t>
            </a:r>
          </a:p>
          <a:p>
            <a:r>
              <a:rPr lang="en-US" dirty="0" smtClean="0"/>
              <a:t>Backgrounds need Z-&gt;</a:t>
            </a:r>
            <a:r>
              <a:rPr lang="en-US" dirty="0" err="1" smtClean="0"/>
              <a:t>νν</a:t>
            </a:r>
            <a:endParaRPr lang="en-US" dirty="0" smtClean="0"/>
          </a:p>
          <a:p>
            <a:r>
              <a:rPr lang="en-US" dirty="0" err="1" smtClean="0"/>
              <a:t>Dibosons</a:t>
            </a:r>
            <a:r>
              <a:rPr lang="en-US" dirty="0" smtClean="0"/>
              <a:t> seem to small (and need </a:t>
            </a:r>
            <a:r>
              <a:rPr lang="en-US" dirty="0" smtClean="0"/>
              <a:t>Z-&gt;</a:t>
            </a:r>
            <a:r>
              <a:rPr lang="en-US" dirty="0" err="1" smtClean="0"/>
              <a:t>νν</a:t>
            </a:r>
            <a:r>
              <a:rPr lang="en-US" dirty="0" smtClean="0"/>
              <a:t>)</a:t>
            </a:r>
          </a:p>
          <a:p>
            <a:r>
              <a:rPr lang="en-US" dirty="0" smtClean="0"/>
              <a:t>Will try to move as much as possible to AFII</a:t>
            </a:r>
          </a:p>
          <a:p>
            <a:r>
              <a:rPr lang="en-US" dirty="0" smtClean="0"/>
              <a:t>But boosted analysis may suffer from this </a:t>
            </a:r>
          </a:p>
          <a:p>
            <a:pPr>
              <a:buNone/>
            </a:pPr>
            <a:r>
              <a:rPr lang="en-US" dirty="0" smtClean="0"/>
              <a:t>CP involvement</a:t>
            </a:r>
          </a:p>
          <a:p>
            <a:r>
              <a:rPr lang="en-US" dirty="0" smtClean="0"/>
              <a:t>Trigger – several points of contact:</a:t>
            </a:r>
          </a:p>
          <a:p>
            <a:pPr lvl="1"/>
            <a:r>
              <a:rPr lang="en-US" dirty="0" err="1" smtClean="0"/>
              <a:t>ννbb</a:t>
            </a:r>
            <a:r>
              <a:rPr lang="en-US" dirty="0" smtClean="0"/>
              <a:t>: Yoshikazu Nagai (CPPM) and Kenji </a:t>
            </a:r>
            <a:r>
              <a:rPr lang="en-US" dirty="0" err="1" smtClean="0"/>
              <a:t>Kiuchi</a:t>
            </a:r>
            <a:r>
              <a:rPr lang="en-US" dirty="0" smtClean="0"/>
              <a:t> (Tsukuba)</a:t>
            </a:r>
          </a:p>
          <a:p>
            <a:pPr lvl="1"/>
            <a:r>
              <a:rPr lang="en-US" dirty="0" smtClean="0"/>
              <a:t>Boosted Z-&gt;bb: Luke </a:t>
            </a:r>
            <a:r>
              <a:rPr lang="en-US" dirty="0" err="1" smtClean="0"/>
              <a:t>Lambourne</a:t>
            </a:r>
            <a:r>
              <a:rPr lang="en-US" dirty="0" smtClean="0"/>
              <a:t> (UCL)</a:t>
            </a:r>
          </a:p>
          <a:p>
            <a:pPr lvl="1"/>
            <a:r>
              <a:rPr lang="en-US" dirty="0" smtClean="0"/>
              <a:t>VBF: Eric Ouellette</a:t>
            </a:r>
          </a:p>
          <a:p>
            <a:r>
              <a:rPr lang="en-US" dirty="0" smtClean="0"/>
              <a:t>Jets:</a:t>
            </a:r>
          </a:p>
          <a:p>
            <a:pPr lvl="1"/>
            <a:r>
              <a:rPr lang="en-US" dirty="0" smtClean="0"/>
              <a:t>Major systematic uncertainty</a:t>
            </a:r>
          </a:p>
          <a:p>
            <a:pPr lvl="1"/>
            <a:r>
              <a:rPr lang="en-US" dirty="0" smtClean="0"/>
              <a:t>Need to: </a:t>
            </a:r>
          </a:p>
          <a:p>
            <a:pPr lvl="2"/>
            <a:r>
              <a:rPr lang="en-US" dirty="0" smtClean="0"/>
              <a:t>Move to new JES</a:t>
            </a:r>
          </a:p>
          <a:p>
            <a:pPr lvl="2"/>
            <a:r>
              <a:rPr lang="en-US" dirty="0" smtClean="0"/>
              <a:t>U</a:t>
            </a:r>
            <a:r>
              <a:rPr lang="en-US" dirty="0" smtClean="0"/>
              <a:t>se </a:t>
            </a:r>
            <a:r>
              <a:rPr lang="en-US" dirty="0" err="1" smtClean="0"/>
              <a:t>b</a:t>
            </a:r>
            <a:r>
              <a:rPr lang="en-US" dirty="0" smtClean="0"/>
              <a:t>-jet </a:t>
            </a:r>
            <a:r>
              <a:rPr lang="en-US" dirty="0" err="1" smtClean="0"/>
              <a:t>semileptonic</a:t>
            </a:r>
            <a:r>
              <a:rPr lang="en-US" dirty="0" smtClean="0"/>
              <a:t> correction</a:t>
            </a:r>
          </a:p>
          <a:p>
            <a:pPr lvl="1"/>
            <a:r>
              <a:rPr lang="en-US" dirty="0" err="1" smtClean="0"/>
              <a:t>b</a:t>
            </a:r>
            <a:r>
              <a:rPr lang="en-US" dirty="0" smtClean="0"/>
              <a:t>-JES?... presentation by </a:t>
            </a:r>
            <a:r>
              <a:rPr lang="en-US" dirty="0" err="1" smtClean="0"/>
              <a:t>D.L.Mateos</a:t>
            </a:r>
            <a:r>
              <a:rPr lang="en-US" dirty="0" smtClean="0"/>
              <a:t> </a:t>
            </a:r>
            <a:r>
              <a:rPr lang="en-US" dirty="0" smtClean="0"/>
              <a:t>in HSG5</a:t>
            </a:r>
          </a:p>
          <a:p>
            <a:pPr lvl="1"/>
            <a:r>
              <a:rPr lang="en-US" dirty="0" smtClean="0"/>
              <a:t>Possible involvement in work on </a:t>
            </a:r>
            <a:r>
              <a:rPr lang="en-US" dirty="0" err="1" smtClean="0"/>
              <a:t>b</a:t>
            </a:r>
            <a:r>
              <a:rPr lang="en-US" dirty="0" smtClean="0"/>
              <a:t>-jet  resolution</a:t>
            </a:r>
          </a:p>
          <a:p>
            <a:r>
              <a:rPr lang="en-US" dirty="0" smtClean="0"/>
              <a:t>B-tagging:</a:t>
            </a:r>
          </a:p>
          <a:p>
            <a:pPr lvl="1"/>
            <a:r>
              <a:rPr lang="en-US" dirty="0" smtClean="0"/>
              <a:t>Major systematic uncertainty: </a:t>
            </a:r>
          </a:p>
          <a:p>
            <a:pPr lvl="1"/>
            <a:r>
              <a:rPr lang="en-US" dirty="0" smtClean="0"/>
              <a:t>Improvement expected from top </a:t>
            </a:r>
            <a:r>
              <a:rPr lang="en-US" dirty="0" err="1" smtClean="0"/>
              <a:t>b</a:t>
            </a:r>
            <a:r>
              <a:rPr lang="en-US" dirty="0" smtClean="0"/>
              <a:t>-tagging analysis – unknown timescale</a:t>
            </a:r>
          </a:p>
          <a:p>
            <a:pPr lvl="1"/>
            <a:r>
              <a:rPr lang="en-US" dirty="0" smtClean="0"/>
              <a:t>Possible involvement through new method using </a:t>
            </a:r>
            <a:r>
              <a:rPr lang="en-US" dirty="0" err="1" smtClean="0"/>
              <a:t>tt</a:t>
            </a:r>
            <a:r>
              <a:rPr lang="en-US" dirty="0" smtClean="0"/>
              <a:t> (</a:t>
            </a:r>
            <a:r>
              <a:rPr lang="en-US" dirty="0" err="1" smtClean="0"/>
              <a:t>C.Schiavi</a:t>
            </a:r>
            <a:r>
              <a:rPr lang="en-US" dirty="0" smtClean="0"/>
              <a:t>)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- 16/4/2012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214597</TotalTime>
  <Words>690</Words>
  <Application>Microsoft Macintosh PowerPoint</Application>
  <PresentationFormat>On-screen Show (4:3)</PresentationFormat>
  <Paragraphs>95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HSG5 Status</vt:lpstr>
      <vt:lpstr>BACKUP: HSG5 Status Last Week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372</cp:revision>
  <cp:lastPrinted>2011-04-11T11:26:17Z</cp:lastPrinted>
  <dcterms:created xsi:type="dcterms:W3CDTF">2012-04-15T16:42:07Z</dcterms:created>
  <dcterms:modified xsi:type="dcterms:W3CDTF">2012-04-23T11:19:28Z</dcterms:modified>
</cp:coreProperties>
</file>