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510" r:id="rId2"/>
    <p:sldId id="511" r:id="rId3"/>
    <p:sldId id="513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1618" autoAdjust="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0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11/20/11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11/20/11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21/11/11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21/11/11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21/11/11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21/11/11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21/11/11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21/11/11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21/11/11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21/11/11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21/11/11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21/11/11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21/11/11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21/11/11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Higgs subconveners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ndico.cern.ch/conferenceDisplay.py?confId=163296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10816"/>
            <a:ext cx="8229600" cy="62749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First ed. </a:t>
            </a:r>
            <a:r>
              <a:rPr lang="en-US" dirty="0" smtClean="0"/>
              <a:t>board for CERN Council note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13652" y="838311"/>
            <a:ext cx="8930348" cy="5678422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 smtClean="0"/>
              <a:t>Ed.board</a:t>
            </a:r>
            <a:r>
              <a:rPr lang="en-US" dirty="0" smtClean="0"/>
              <a:t> meeting on Friday: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 smtClean="0">
                <a:hlinkClick r:id="rId2"/>
              </a:rPr>
              <a:t>://indico.cern.ch/conferenceDisplay.py?confId=</a:t>
            </a:r>
            <a:r>
              <a:rPr lang="en-US" dirty="0" smtClean="0">
                <a:hlinkClick r:id="rId2"/>
              </a:rPr>
              <a:t>163296</a:t>
            </a:r>
            <a:endParaRPr lang="en-US" dirty="0" smtClean="0"/>
          </a:p>
          <a:p>
            <a:r>
              <a:rPr lang="en-US" dirty="0" smtClean="0"/>
              <a:t>Analysis is update of </a:t>
            </a:r>
            <a:r>
              <a:rPr lang="en-US" dirty="0" smtClean="0"/>
              <a:t>analysis shown at </a:t>
            </a:r>
            <a:r>
              <a:rPr lang="en-US" dirty="0" smtClean="0"/>
              <a:t>EPS: ZH</a:t>
            </a:r>
            <a:r>
              <a:rPr lang="en-US" dirty="0" smtClean="0"/>
              <a:t>-&gt;</a:t>
            </a:r>
            <a:r>
              <a:rPr lang="en-US" dirty="0" err="1" smtClean="0"/>
              <a:t>llbb</a:t>
            </a:r>
            <a:r>
              <a:rPr lang="en-US" dirty="0" smtClean="0"/>
              <a:t> and WH-&gt;</a:t>
            </a:r>
            <a:r>
              <a:rPr lang="en-US" dirty="0" err="1" smtClean="0"/>
              <a:t>lnubb</a:t>
            </a:r>
            <a:r>
              <a:rPr lang="en-US" dirty="0" smtClean="0"/>
              <a:t> (</a:t>
            </a:r>
            <a:r>
              <a:rPr lang="en-US" dirty="0" err="1" smtClean="0"/>
              <a:t>l</a:t>
            </a:r>
            <a:r>
              <a:rPr lang="en-US" dirty="0" smtClean="0"/>
              <a:t>=</a:t>
            </a:r>
            <a:r>
              <a:rPr lang="en-US" dirty="0" err="1" smtClean="0"/>
              <a:t>e</a:t>
            </a:r>
            <a:r>
              <a:rPr lang="en-US" dirty="0" err="1" smtClean="0"/>
              <a:t>/μ</a:t>
            </a:r>
            <a:r>
              <a:rPr lang="en-US" dirty="0" smtClean="0"/>
              <a:t>;</a:t>
            </a:r>
            <a:r>
              <a:rPr lang="en-US" dirty="0" smtClean="0"/>
              <a:t> </a:t>
            </a:r>
            <a:r>
              <a:rPr lang="en-US" dirty="0" err="1" smtClean="0"/>
              <a:t>τ</a:t>
            </a:r>
            <a:r>
              <a:rPr lang="en-US" dirty="0" smtClean="0"/>
              <a:t> also in MC) 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 smtClean="0"/>
              <a:t>few changes to keep up with reconstruction recommendations </a:t>
            </a:r>
            <a:r>
              <a:rPr lang="en-US" dirty="0" smtClean="0"/>
              <a:t>etc:</a:t>
            </a:r>
          </a:p>
          <a:p>
            <a:pPr lvl="1"/>
            <a:r>
              <a:rPr lang="en-US" dirty="0" smtClean="0"/>
              <a:t>Updated </a:t>
            </a:r>
            <a:r>
              <a:rPr lang="en-US" dirty="0" smtClean="0"/>
              <a:t>trigger - but still single-lepton triggers for WH and single- OR double-lepton triggers for </a:t>
            </a:r>
            <a:r>
              <a:rPr lang="en-US" dirty="0" smtClean="0"/>
              <a:t>ZH</a:t>
            </a:r>
          </a:p>
          <a:p>
            <a:pPr lvl="1"/>
            <a:r>
              <a:rPr lang="en-US" dirty="0" smtClean="0"/>
              <a:t>Updated </a:t>
            </a:r>
            <a:r>
              <a:rPr lang="en-US" dirty="0" smtClean="0"/>
              <a:t>lepton quality cuts (e.g. medium++ electrons instead of tight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(</a:t>
            </a:r>
            <a:r>
              <a:rPr lang="en-US" dirty="0" smtClean="0"/>
              <a:t>not yet done) move to </a:t>
            </a:r>
            <a:r>
              <a:rPr lang="en-US" dirty="0" err="1" smtClean="0"/>
              <a:t>METRefFinal</a:t>
            </a:r>
            <a:r>
              <a:rPr lang="en-US" dirty="0" smtClean="0"/>
              <a:t> instead of </a:t>
            </a:r>
            <a:r>
              <a:rPr lang="en-US" dirty="0" err="1" smtClean="0"/>
              <a:t>METLocHadTopo</a:t>
            </a:r>
            <a:r>
              <a:rPr lang="en-US" dirty="0" smtClean="0"/>
              <a:t>  (+ analysis </a:t>
            </a:r>
            <a:r>
              <a:rPr lang="en-US" dirty="0" err="1" smtClean="0"/>
              <a:t>muon</a:t>
            </a:r>
            <a:r>
              <a:rPr lang="en-US" dirty="0" smtClean="0"/>
              <a:t> in </a:t>
            </a:r>
            <a:r>
              <a:rPr lang="en-US" dirty="0" err="1" smtClean="0"/>
              <a:t>muon</a:t>
            </a:r>
            <a:r>
              <a:rPr lang="en-US" dirty="0" smtClean="0"/>
              <a:t> channel</a:t>
            </a:r>
            <a:r>
              <a:rPr lang="en-US" smtClean="0"/>
              <a:t>)</a:t>
            </a:r>
            <a:r>
              <a:rPr lang="en-US" smtClean="0"/>
              <a:t> </a:t>
            </a:r>
          </a:p>
          <a:p>
            <a:r>
              <a:rPr lang="en-US" dirty="0" smtClean="0"/>
              <a:t>A </a:t>
            </a:r>
            <a:r>
              <a:rPr lang="en-US" dirty="0" smtClean="0"/>
              <a:t>few changes in analysis to improve background rejection (mostly top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Tighter </a:t>
            </a:r>
            <a:r>
              <a:rPr lang="en-US" dirty="0" smtClean="0"/>
              <a:t>lepton and jet </a:t>
            </a:r>
            <a:r>
              <a:rPr lang="en-US" dirty="0" smtClean="0"/>
              <a:t>veto</a:t>
            </a:r>
          </a:p>
          <a:p>
            <a:pPr lvl="1"/>
            <a:r>
              <a:rPr lang="en-US" dirty="0" smtClean="0"/>
              <a:t>Angular </a:t>
            </a:r>
            <a:r>
              <a:rPr lang="en-US" dirty="0" smtClean="0"/>
              <a:t>cuts between reconstructed Z-&gt;</a:t>
            </a:r>
            <a:r>
              <a:rPr lang="en-US" dirty="0" err="1" smtClean="0"/>
              <a:t>ll</a:t>
            </a:r>
            <a:r>
              <a:rPr lang="en-US" dirty="0" smtClean="0"/>
              <a:t> and H-&gt;bb in ZH </a:t>
            </a:r>
            <a:r>
              <a:rPr lang="en-US" dirty="0" smtClean="0"/>
              <a:t>channel </a:t>
            </a:r>
          </a:p>
          <a:p>
            <a:pPr lvl="1"/>
            <a:r>
              <a:rPr lang="en-US" dirty="0" smtClean="0"/>
              <a:t>S</a:t>
            </a:r>
            <a:r>
              <a:rPr lang="en-US" dirty="0" smtClean="0"/>
              <a:t>eparate </a:t>
            </a:r>
            <a:r>
              <a:rPr lang="en-US" dirty="0" smtClean="0"/>
              <a:t>categories defined by bins in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err="1" smtClean="0"/>
              <a:t>(W</a:t>
            </a:r>
            <a:r>
              <a:rPr lang="en-US" dirty="0" smtClean="0"/>
              <a:t>) and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err="1" smtClean="0"/>
              <a:t>(Z</a:t>
            </a:r>
            <a:r>
              <a:rPr lang="en-US" dirty="0" smtClean="0"/>
              <a:t>) for WH and ZH resp.</a:t>
            </a:r>
            <a:r>
              <a:rPr lang="en-US" dirty="0" smtClean="0"/>
              <a:t> </a:t>
            </a:r>
          </a:p>
          <a:p>
            <a:endParaRPr lang="en-US" b="1" dirty="0" smtClean="0"/>
          </a:p>
          <a:p>
            <a:r>
              <a:rPr lang="en-US" b="1" dirty="0" smtClean="0"/>
              <a:t>Not </a:t>
            </a:r>
            <a:r>
              <a:rPr lang="en-US" b="1" dirty="0" smtClean="0"/>
              <a:t>yet </a:t>
            </a:r>
            <a:r>
              <a:rPr lang="en-US" b="1" dirty="0" smtClean="0"/>
              <a:t>done:</a:t>
            </a:r>
          </a:p>
          <a:p>
            <a:pPr lvl="1"/>
            <a:r>
              <a:rPr lang="en-US" dirty="0" smtClean="0"/>
              <a:t>Run </a:t>
            </a:r>
            <a:r>
              <a:rPr lang="en-US" dirty="0" smtClean="0"/>
              <a:t>on all 2011 data (missed part of period M and some other data files</a:t>
            </a:r>
            <a:r>
              <a:rPr lang="en-US" dirty="0" smtClean="0"/>
              <a:t>) &amp; </a:t>
            </a:r>
            <a:r>
              <a:rPr lang="en-US" dirty="0" smtClean="0"/>
              <a:t>on MC11b </a:t>
            </a:r>
            <a:r>
              <a:rPr lang="en-US" dirty="0" smtClean="0"/>
              <a:t>datasets</a:t>
            </a:r>
            <a:endParaRPr lang="en-US" dirty="0" smtClean="0"/>
          </a:p>
          <a:p>
            <a:pPr lvl="1"/>
            <a:r>
              <a:rPr lang="en-US" dirty="0" smtClean="0"/>
              <a:t>Move </a:t>
            </a:r>
            <a:r>
              <a:rPr lang="en-US" dirty="0" smtClean="0"/>
              <a:t>to </a:t>
            </a:r>
            <a:r>
              <a:rPr lang="en-US" dirty="0" err="1" smtClean="0"/>
              <a:t>METRefFinal</a:t>
            </a:r>
            <a:r>
              <a:rPr lang="en-US" dirty="0" smtClean="0"/>
              <a:t> done in analysis software but </a:t>
            </a:r>
            <a:r>
              <a:rPr lang="en-US" dirty="0" smtClean="0"/>
              <a:t>unchecked</a:t>
            </a:r>
          </a:p>
          <a:p>
            <a:pPr lvl="1"/>
            <a:r>
              <a:rPr lang="en-US" dirty="0" smtClean="0"/>
              <a:t>Apply </a:t>
            </a:r>
            <a:r>
              <a:rPr lang="en-US" dirty="0" smtClean="0"/>
              <a:t>recommended electron fudge factors </a:t>
            </a:r>
            <a:r>
              <a:rPr lang="en-US" dirty="0" smtClean="0"/>
              <a:t>(made available on day of </a:t>
            </a:r>
            <a:r>
              <a:rPr lang="en-US" dirty="0" err="1" smtClean="0"/>
              <a:t>ed.board</a:t>
            </a:r>
            <a:r>
              <a:rPr lang="en-US" dirty="0" smtClean="0"/>
              <a:t>) </a:t>
            </a:r>
          </a:p>
          <a:p>
            <a:pPr lvl="1"/>
            <a:r>
              <a:rPr lang="en-US" dirty="0" smtClean="0"/>
              <a:t>Treatment of inefficiency due to bad </a:t>
            </a:r>
            <a:r>
              <a:rPr lang="en-US" dirty="0" err="1" smtClean="0"/>
              <a:t>muon</a:t>
            </a:r>
            <a:r>
              <a:rPr lang="en-US" dirty="0" smtClean="0"/>
              <a:t> trigger region in period L</a:t>
            </a:r>
            <a:r>
              <a:rPr lang="en-US" dirty="0" smtClean="0"/>
              <a:t> (</a:t>
            </a:r>
            <a:r>
              <a:rPr lang="en-US" dirty="0" err="1" smtClean="0"/>
              <a:t>μ</a:t>
            </a:r>
            <a:r>
              <a:rPr lang="en-US" dirty="0" smtClean="0"/>
              <a:t> trigger scale factors now exist)</a:t>
            </a:r>
          </a:p>
          <a:p>
            <a:r>
              <a:rPr lang="en-US" b="1" dirty="0" smtClean="0"/>
              <a:t>Points </a:t>
            </a:r>
            <a:r>
              <a:rPr lang="en-US" b="1" dirty="0" smtClean="0"/>
              <a:t>of concern/to follow </a:t>
            </a:r>
            <a:r>
              <a:rPr lang="en-US" b="1" dirty="0" smtClean="0"/>
              <a:t>up</a:t>
            </a:r>
          </a:p>
          <a:p>
            <a:pPr lvl="1"/>
            <a:r>
              <a:rPr lang="en-US" dirty="0" smtClean="0"/>
              <a:t>Availability </a:t>
            </a:r>
            <a:r>
              <a:rPr lang="en-US" dirty="0" smtClean="0"/>
              <a:t>of MC11b </a:t>
            </a:r>
            <a:r>
              <a:rPr lang="en-US" dirty="0" smtClean="0"/>
              <a:t>datasets</a:t>
            </a:r>
          </a:p>
          <a:p>
            <a:pPr lvl="1"/>
            <a:r>
              <a:rPr lang="en-US" dirty="0" smtClean="0"/>
              <a:t>Vertex </a:t>
            </a:r>
            <a:r>
              <a:rPr lang="en-US" dirty="0" smtClean="0"/>
              <a:t>multiplicity/MET/pile-up due to </a:t>
            </a:r>
            <a:r>
              <a:rPr lang="en-US" dirty="0" err="1" smtClean="0"/>
              <a:t>pythia</a:t>
            </a:r>
            <a:r>
              <a:rPr lang="en-US" dirty="0" smtClean="0"/>
              <a:t> 8 </a:t>
            </a:r>
            <a:r>
              <a:rPr lang="en-US" dirty="0" err="1" smtClean="0"/>
              <a:t>minbias</a:t>
            </a:r>
            <a:r>
              <a:rPr lang="en-US" dirty="0" smtClean="0"/>
              <a:t> events in mc11 (ongoing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Data</a:t>
            </a:r>
            <a:r>
              <a:rPr lang="en-US" dirty="0" smtClean="0"/>
              <a:t>/MC agreement </a:t>
            </a:r>
            <a:r>
              <a:rPr lang="en-US" b="1" dirty="0" smtClean="0"/>
              <a:t>in 0-jet bin of WH </a:t>
            </a:r>
            <a:r>
              <a:rPr lang="en-US" dirty="0" smtClean="0"/>
              <a:t>analysis (note analysis cut on </a:t>
            </a:r>
            <a:r>
              <a:rPr lang="en-US" dirty="0" err="1" smtClean="0"/>
              <a:t>Njet</a:t>
            </a:r>
            <a:r>
              <a:rPr lang="en-US" dirty="0" smtClean="0"/>
              <a:t>&gt;2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 err="1" smtClean="0"/>
              <a:t>b</a:t>
            </a:r>
            <a:r>
              <a:rPr lang="en-US" dirty="0" smtClean="0"/>
              <a:t>-tagging scale factors</a:t>
            </a:r>
            <a:r>
              <a:rPr lang="en-US" dirty="0" smtClean="0"/>
              <a:t> –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-dependence </a:t>
            </a:r>
            <a:r>
              <a:rPr lang="en-US" b="1" dirty="0" smtClean="0"/>
              <a:t>may sculpt signal</a:t>
            </a:r>
            <a:r>
              <a:rPr lang="en-US" dirty="0" smtClean="0"/>
              <a:t>, especially due to bin </a:t>
            </a:r>
            <a:r>
              <a:rPr lang="en-US" dirty="0" smtClean="0"/>
              <a:t>edges (ongoing)</a:t>
            </a:r>
          </a:p>
          <a:p>
            <a:pPr lvl="1"/>
            <a:r>
              <a:rPr lang="en-US" b="1" dirty="0" smtClean="0"/>
              <a:t>Jet/MET </a:t>
            </a:r>
            <a:r>
              <a:rPr lang="en-US" b="1" dirty="0" err="1" smtClean="0"/>
              <a:t>systematics</a:t>
            </a:r>
            <a:r>
              <a:rPr lang="en-US" b="1" dirty="0" smtClean="0"/>
              <a:t> </a:t>
            </a:r>
            <a:r>
              <a:rPr lang="en-US" dirty="0" smtClean="0"/>
              <a:t>– </a:t>
            </a:r>
            <a:r>
              <a:rPr lang="en-US" dirty="0" smtClean="0"/>
              <a:t>recommendations</a:t>
            </a:r>
            <a:r>
              <a:rPr lang="en-US" dirty="0" smtClean="0"/>
              <a:t>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21/11/11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951" y="69704"/>
            <a:ext cx="8626254" cy="74619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MC11 </a:t>
            </a:r>
            <a:r>
              <a:rPr lang="en-US" dirty="0" err="1" smtClean="0"/>
              <a:t>vs</a:t>
            </a:r>
            <a:r>
              <a:rPr lang="en-US" dirty="0" smtClean="0"/>
              <a:t> release 17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75252"/>
            <a:ext cx="4949607" cy="2798153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First look at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miss</a:t>
            </a:r>
            <a:r>
              <a:rPr lang="en-US" dirty="0" smtClean="0"/>
              <a:t> in release 17</a:t>
            </a:r>
            <a:r>
              <a:rPr lang="en-US" dirty="0" smtClean="0"/>
              <a:t> – </a:t>
            </a:r>
            <a:r>
              <a:rPr lang="en-US" b="1" dirty="0" smtClean="0"/>
              <a:t>MC11a</a:t>
            </a:r>
            <a:r>
              <a:rPr lang="en-US" dirty="0" smtClean="0"/>
              <a:t> </a:t>
            </a:r>
          </a:p>
          <a:p>
            <a:r>
              <a:rPr lang="en-US" dirty="0" smtClean="0"/>
              <a:t>In ZH analysis (fake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miss</a:t>
            </a:r>
            <a:r>
              <a:rPr lang="en-US" dirty="0" smtClean="0"/>
              <a:t>) effect only visible before cut on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jets</a:t>
            </a:r>
            <a:r>
              <a:rPr lang="en-US" dirty="0" smtClean="0"/>
              <a:t> ≥ 2 –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jet</a:t>
            </a:r>
            <a:r>
              <a:rPr lang="en-US" dirty="0" smtClean="0"/>
              <a:t> &gt; 25 </a:t>
            </a:r>
            <a:r>
              <a:rPr lang="en-US" dirty="0" err="1" smtClean="0"/>
              <a:t>GeV</a:t>
            </a:r>
            <a:endParaRPr lang="en-US" dirty="0" smtClean="0"/>
          </a:p>
          <a:p>
            <a:pPr lvl="1"/>
            <a:r>
              <a:rPr lang="en-US" dirty="0" smtClean="0"/>
              <a:t>Seems to confirm soft activity as source of mismatch</a:t>
            </a:r>
          </a:p>
          <a:p>
            <a:pPr lvl="1"/>
            <a:r>
              <a:rPr lang="en-US" dirty="0" smtClean="0"/>
              <a:t>M</a:t>
            </a:r>
            <a:r>
              <a:rPr lang="en-US" dirty="0" smtClean="0"/>
              <a:t>eans we’re dominated by jet energy deposition and not sensitive to soft activity</a:t>
            </a:r>
          </a:p>
          <a:p>
            <a:pPr lvl="1"/>
            <a:r>
              <a:rPr lang="en-US" dirty="0" smtClean="0"/>
              <a:t>Suggests use of cut on MET significance (</a:t>
            </a:r>
            <a:r>
              <a:rPr lang="en-US" dirty="0" err="1" smtClean="0"/>
              <a:t>E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miss</a:t>
            </a:r>
            <a:r>
              <a:rPr lang="en-US" dirty="0" smtClean="0"/>
              <a:t>/√ΣE</a:t>
            </a:r>
            <a:r>
              <a:rPr lang="en-US" baseline="-25000" dirty="0" smtClean="0"/>
              <a:t>T</a:t>
            </a:r>
            <a:r>
              <a:rPr lang="en-US" dirty="0" smtClean="0"/>
              <a:t>) to avoid problem</a:t>
            </a:r>
          </a:p>
          <a:p>
            <a:r>
              <a:rPr lang="en-US" dirty="0" smtClean="0"/>
              <a:t>Disagreement (≈x2) in WH for </a:t>
            </a:r>
            <a:r>
              <a:rPr lang="en-US" dirty="0" err="1" smtClean="0"/>
              <a:t>Njets</a:t>
            </a:r>
            <a:r>
              <a:rPr lang="en-US" dirty="0" smtClean="0"/>
              <a:t> = 0</a:t>
            </a:r>
          </a:p>
          <a:p>
            <a:pPr lvl="1"/>
            <a:r>
              <a:rPr lang="en-US" dirty="0" smtClean="0"/>
              <a:t>But no vertex reweighting applied yet etc etc</a:t>
            </a:r>
          </a:p>
          <a:p>
            <a:pPr lvl="1"/>
            <a:r>
              <a:rPr lang="en-US" dirty="0" smtClean="0"/>
              <a:t>Not there in ZH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21/11/11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9608" y="3614055"/>
            <a:ext cx="3953597" cy="2887915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4949608" y="858253"/>
            <a:ext cx="3953597" cy="2714667"/>
            <a:chOff x="4596101" y="274638"/>
            <a:chExt cx="4296431" cy="3198927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101" y="274638"/>
              <a:ext cx="4296431" cy="3198927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7062378" y="1911100"/>
              <a:ext cx="1624421" cy="761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Z </a:t>
              </a:r>
              <a:r>
                <a:rPr lang="en-US" dirty="0" err="1" smtClean="0">
                  <a:latin typeface="Wingdings"/>
                  <a:ea typeface="Wingdings"/>
                  <a:cs typeface="Wingdings"/>
                </a:rPr>
                <a:t></a:t>
              </a:r>
              <a:r>
                <a:rPr lang="en-US" dirty="0" smtClean="0"/>
                <a:t> </a:t>
              </a:r>
              <a:r>
                <a:rPr lang="en-US" dirty="0" err="1" smtClean="0"/>
                <a:t>ll</a:t>
              </a:r>
              <a:endParaRPr lang="en-US" dirty="0" smtClean="0"/>
            </a:p>
            <a:p>
              <a:r>
                <a:rPr lang="en-US" dirty="0" smtClean="0"/>
                <a:t>No </a:t>
              </a:r>
              <a:r>
                <a:rPr lang="en-US" dirty="0" err="1" smtClean="0"/>
                <a:t>Njets</a:t>
              </a:r>
              <a:r>
                <a:rPr lang="en-US" dirty="0" smtClean="0"/>
                <a:t> cut</a:t>
              </a:r>
              <a:endParaRPr lang="en-US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7062378" y="4926127"/>
            <a:ext cx="16244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</a:t>
            </a:r>
            <a:r>
              <a:rPr lang="en-US" dirty="0" smtClean="0"/>
              <a:t> </a:t>
            </a:r>
            <a:r>
              <a:rPr lang="en-US" dirty="0" err="1" smtClean="0"/>
              <a:t>ll</a:t>
            </a:r>
            <a:endParaRPr lang="en-US" dirty="0" smtClean="0"/>
          </a:p>
          <a:p>
            <a:r>
              <a:rPr lang="en-US" dirty="0" err="1" smtClean="0"/>
              <a:t>Njets</a:t>
            </a:r>
            <a:r>
              <a:rPr lang="en-US" dirty="0" smtClean="0"/>
              <a:t> ≥ 2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3614055"/>
            <a:ext cx="4175769" cy="288791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806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HSG5 preparations for </a:t>
            </a:r>
            <a:r>
              <a:rPr lang="en-US" dirty="0" err="1" smtClean="0"/>
              <a:t>Moriond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653" y="1032706"/>
            <a:ext cx="8759722" cy="5323644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Inclusive analyses:</a:t>
            </a:r>
          </a:p>
          <a:p>
            <a:pPr lvl="1"/>
            <a:r>
              <a:rPr lang="en-US" dirty="0" smtClean="0"/>
              <a:t>WH-&gt;</a:t>
            </a:r>
            <a:r>
              <a:rPr lang="en-US" dirty="0" err="1" smtClean="0"/>
              <a:t>lνbb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Liverpool/Birmingham have mature analysis – involved in Council analysis</a:t>
            </a:r>
          </a:p>
          <a:p>
            <a:pPr lvl="1"/>
            <a:r>
              <a:rPr lang="en-US" dirty="0" smtClean="0"/>
              <a:t>LMU and Bonn ramping up analysis – Bonn looking into BDT for enhanced significance</a:t>
            </a:r>
          </a:p>
          <a:p>
            <a:pPr lvl="1"/>
            <a:r>
              <a:rPr lang="en-US" dirty="0" smtClean="0"/>
              <a:t>ZH</a:t>
            </a:r>
            <a:r>
              <a:rPr lang="en-US" dirty="0" smtClean="0"/>
              <a:t>-&gt;</a:t>
            </a:r>
            <a:r>
              <a:rPr lang="en-US" dirty="0" err="1" smtClean="0"/>
              <a:t>ννbb</a:t>
            </a:r>
            <a:r>
              <a:rPr lang="en-US" dirty="0" smtClean="0"/>
              <a:t>:</a:t>
            </a:r>
            <a:r>
              <a:rPr lang="en-US" dirty="0" smtClean="0"/>
              <a:t> </a:t>
            </a:r>
          </a:p>
          <a:p>
            <a:pPr lvl="2"/>
            <a:r>
              <a:rPr lang="en-US" dirty="0" err="1" smtClean="0"/>
              <a:t>Ac.Sinica</a:t>
            </a:r>
            <a:r>
              <a:rPr lang="en-US" dirty="0" smtClean="0"/>
              <a:t>, Liverpool/Birmingham, IFAE last Friday</a:t>
            </a:r>
            <a:endParaRPr lang="en-US" dirty="0" smtClean="0"/>
          </a:p>
          <a:p>
            <a:pPr lvl="2"/>
            <a:r>
              <a:rPr lang="en-US" dirty="0" smtClean="0"/>
              <a:t>Need to keep track of MC for Z-&gt;</a:t>
            </a:r>
            <a:r>
              <a:rPr lang="en-US" dirty="0" err="1" smtClean="0"/>
              <a:t>vv+bb</a:t>
            </a:r>
            <a:r>
              <a:rPr lang="en-US" dirty="0" smtClean="0"/>
              <a:t>/+jets, ZZ, WZ samples</a:t>
            </a:r>
          </a:p>
          <a:p>
            <a:pPr lvl="2"/>
            <a:r>
              <a:rPr lang="en-US" dirty="0" smtClean="0"/>
              <a:t>Will </a:t>
            </a:r>
            <a:r>
              <a:rPr lang="en-US" dirty="0" smtClean="0"/>
              <a:t>divide into 3 MET bins [120GeV~160GeV], [160GeV~200GeV], [200GeV~]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ZH-&gt;</a:t>
            </a:r>
            <a:r>
              <a:rPr lang="en-US" dirty="0" err="1" smtClean="0"/>
              <a:t>llbb</a:t>
            </a:r>
            <a:r>
              <a:rPr lang="en-US" dirty="0" smtClean="0"/>
              <a:t>: Liverpool/Birmingham have mature analysis</a:t>
            </a:r>
          </a:p>
          <a:p>
            <a:pPr lvl="1"/>
            <a:r>
              <a:rPr lang="en-US" dirty="0" err="1" smtClean="0"/>
              <a:t>ttH</a:t>
            </a:r>
            <a:r>
              <a:rPr lang="en-US" dirty="0" smtClean="0"/>
              <a:t>: hoping to rally troops at Glasgow, but not clear what will happen</a:t>
            </a:r>
          </a:p>
          <a:p>
            <a:endParaRPr lang="en-US" dirty="0" smtClean="0"/>
          </a:p>
          <a:p>
            <a:r>
              <a:rPr lang="en-US" dirty="0" smtClean="0"/>
              <a:t>Boost/Jet substructure analyses:</a:t>
            </a:r>
          </a:p>
          <a:p>
            <a:pPr lvl="1"/>
            <a:r>
              <a:rPr lang="en-US" dirty="0" smtClean="0"/>
              <a:t>Edinburgh and UCL - UCL &amp; Argonne involved in Z-&gt;bb reconstruction</a:t>
            </a:r>
          </a:p>
          <a:p>
            <a:pPr lvl="1"/>
            <a:r>
              <a:rPr lang="en-US" dirty="0" smtClean="0"/>
              <a:t>So far only WH-&gt;</a:t>
            </a:r>
            <a:r>
              <a:rPr lang="en-US" dirty="0" err="1" smtClean="0"/>
              <a:t>lνbb</a:t>
            </a:r>
            <a:r>
              <a:rPr lang="en-US" dirty="0" smtClean="0"/>
              <a:t>, but possible interest in ZH-&gt;</a:t>
            </a:r>
            <a:r>
              <a:rPr lang="en-US" dirty="0" err="1" smtClean="0"/>
              <a:t>llbb</a:t>
            </a:r>
            <a:r>
              <a:rPr lang="en-US" dirty="0" smtClean="0"/>
              <a:t> from Edinburgh</a:t>
            </a:r>
          </a:p>
          <a:p>
            <a:pPr lvl="1"/>
            <a:r>
              <a:rPr lang="en-US" dirty="0" smtClean="0"/>
              <a:t>CPPM ramping up on ZH-&gt;</a:t>
            </a:r>
            <a:r>
              <a:rPr lang="en-US" dirty="0" err="1" smtClean="0"/>
              <a:t>ννbb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Other:</a:t>
            </a:r>
          </a:p>
          <a:p>
            <a:pPr lvl="1"/>
            <a:r>
              <a:rPr lang="en-US" dirty="0" smtClean="0"/>
              <a:t>NN </a:t>
            </a:r>
            <a:r>
              <a:rPr lang="en-US" dirty="0" smtClean="0"/>
              <a:t>energy correction tool for </a:t>
            </a:r>
            <a:r>
              <a:rPr lang="en-US" dirty="0" err="1" smtClean="0"/>
              <a:t>b</a:t>
            </a:r>
            <a:r>
              <a:rPr lang="en-US" dirty="0" smtClean="0"/>
              <a:t>-jet energy </a:t>
            </a:r>
            <a:r>
              <a:rPr lang="en-US" dirty="0" smtClean="0"/>
              <a:t>scale (</a:t>
            </a:r>
            <a:r>
              <a:rPr lang="en-US" dirty="0" smtClean="0"/>
              <a:t>Lei </a:t>
            </a:r>
            <a:r>
              <a:rPr lang="en-US" dirty="0" smtClean="0"/>
              <a:t>Zhang)</a:t>
            </a:r>
          </a:p>
          <a:p>
            <a:pPr lvl="1"/>
            <a:r>
              <a:rPr lang="en-US" dirty="0" smtClean="0"/>
              <a:t>Looking into cutting on d0 significance instead of d0 (</a:t>
            </a:r>
            <a:r>
              <a:rPr lang="en-US" dirty="0" smtClean="0"/>
              <a:t>Philipp </a:t>
            </a:r>
            <a:r>
              <a:rPr lang="en-US" dirty="0" smtClean="0"/>
              <a:t>Fleischmann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T</a:t>
            </a:r>
            <a:r>
              <a:rPr lang="en-US" dirty="0" smtClean="0"/>
              <a:t>ruth-level study of </a:t>
            </a:r>
            <a:r>
              <a:rPr lang="en-US" dirty="0" err="1" smtClean="0"/>
              <a:t>di</a:t>
            </a:r>
            <a:r>
              <a:rPr lang="en-US" dirty="0" smtClean="0"/>
              <a:t>-jet mass (</a:t>
            </a:r>
            <a:r>
              <a:rPr lang="en-US" dirty="0" err="1" smtClean="0"/>
              <a:t>Maaike</a:t>
            </a:r>
            <a:r>
              <a:rPr lang="en-US" dirty="0" smtClean="0"/>
              <a:t> </a:t>
            </a:r>
            <a:r>
              <a:rPr lang="en-US" dirty="0" smtClean="0"/>
              <a:t>Limper)</a:t>
            </a:r>
          </a:p>
          <a:p>
            <a:pPr lvl="1"/>
            <a:r>
              <a:rPr lang="en-US" dirty="0" smtClean="0"/>
              <a:t>MC generator studies of WH and ZH (</a:t>
            </a:r>
            <a:r>
              <a:rPr lang="en-US" dirty="0" err="1" smtClean="0"/>
              <a:t>Michiel</a:t>
            </a:r>
            <a:r>
              <a:rPr lang="en-US" dirty="0" smtClean="0"/>
              <a:t> </a:t>
            </a:r>
            <a:r>
              <a:rPr lang="en-US" dirty="0" smtClean="0"/>
              <a:t>Sanders)</a:t>
            </a:r>
          </a:p>
          <a:p>
            <a:pPr lvl="1"/>
            <a:r>
              <a:rPr lang="en-US" dirty="0" err="1" smtClean="0"/>
              <a:t>Atlfast</a:t>
            </a:r>
            <a:r>
              <a:rPr lang="en-US" dirty="0" smtClean="0"/>
              <a:t> II validation for </a:t>
            </a:r>
            <a:r>
              <a:rPr lang="en-US" dirty="0" err="1" smtClean="0"/>
              <a:t>Jx_muFIXED</a:t>
            </a:r>
            <a:r>
              <a:rPr lang="en-US" dirty="0" smtClean="0"/>
              <a:t> samples needed by </a:t>
            </a:r>
            <a:r>
              <a:rPr lang="en-US" dirty="0" err="1" smtClean="0"/>
              <a:t>b</a:t>
            </a:r>
            <a:r>
              <a:rPr lang="en-US" dirty="0" smtClean="0"/>
              <a:t>-tagging group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21/11/11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151312</TotalTime>
  <Words>695</Words>
  <Application>Microsoft Macintosh PowerPoint</Application>
  <PresentationFormat>On-screen Show (4:3)</PresentationFormat>
  <Paragraphs>69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First ed. board for CERN Council note</vt:lpstr>
      <vt:lpstr>MC11 vs release 17 data</vt:lpstr>
      <vt:lpstr>HSG5 preparations for Moriond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280</cp:revision>
  <cp:lastPrinted>2011-04-11T11:26:17Z</cp:lastPrinted>
  <dcterms:created xsi:type="dcterms:W3CDTF">2011-11-20T18:36:26Z</dcterms:created>
  <dcterms:modified xsi:type="dcterms:W3CDTF">2011-11-20T22:38:15Z</dcterms:modified>
</cp:coreProperties>
</file>