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Default Extension="gif" ContentType="image/gi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90" r:id="rId3"/>
    <p:sldId id="491" r:id="rId4"/>
    <p:sldId id="492" r:id="rId5"/>
    <p:sldId id="493" r:id="rId6"/>
    <p:sldId id="494" r:id="rId7"/>
    <p:sldId id="495" r:id="rId8"/>
    <p:sldId id="498" r:id="rId9"/>
    <p:sldId id="465" r:id="rId10"/>
    <p:sldId id="474" r:id="rId11"/>
    <p:sldId id="475" r:id="rId12"/>
    <p:sldId id="476" r:id="rId13"/>
    <p:sldId id="459" r:id="rId14"/>
    <p:sldId id="481" r:id="rId15"/>
    <p:sldId id="482" r:id="rId16"/>
    <p:sldId id="483" r:id="rId17"/>
    <p:sldId id="484" r:id="rId18"/>
    <p:sldId id="485" r:id="rId19"/>
    <p:sldId id="486" r:id="rId20"/>
    <p:sldId id="487" r:id="rId21"/>
    <p:sldId id="488" r:id="rId22"/>
    <p:sldId id="496" r:id="rId23"/>
    <p:sldId id="497" r:id="rId24"/>
    <p:sldId id="4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5E74-3FAD-C642-8F29-3ABCD4516DA1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85E2-7466-9744-964E-BDB002ED24E3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059F-34E7-A24E-97B1-F49E5251552E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850D-1C66-B84F-9B24-9E2BBFE41D4D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9067-C806-C14F-A6E6-B9D8DC02E92E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684A-4195-3B4E-8EF3-7B96E38A14C1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59B8-F8C4-8647-AC4F-65E2C25E79B2}" type="datetime1">
              <a:rPr lang="en-US" smtClean="0"/>
              <a:t>10/17/11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F3C0-595A-9845-8E09-91B84B647D19}" type="datetime1">
              <a:rPr lang="en-US" smtClean="0"/>
              <a:t>10/17/11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798A-B735-1A44-BC13-6D5F8E10A926}" type="datetime1">
              <a:rPr lang="en-US" smtClean="0"/>
              <a:t>10/17/11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F269-E53C-EE48-89A0-39DA2A7C54BE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89D6-68AD-9D43-842D-8720553F5FCD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A933A-12ED-0E4C-B804-1A7F64ED9830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SG5Higgs2bbFinalState%23H_bb_MC_sample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penAOD('128067');" TargetMode="External"/><Relationship Id="rId4" Type="http://schemas.openxmlformats.org/officeDocument/2006/relationships/hyperlink" Target="javascript:openAOD('116590');" TargetMode="External"/><Relationship Id="rId5" Type="http://schemas.openxmlformats.org/officeDocument/2006/relationships/hyperlink" Target="javascript:openAOD('116591');" TargetMode="External"/><Relationship Id="rId6" Type="http://schemas.openxmlformats.org/officeDocument/2006/relationships/hyperlink" Target="javascript:openAOD('116592');" TargetMode="External"/><Relationship Id="rId7" Type="http://schemas.openxmlformats.org/officeDocument/2006/relationships/hyperlink" Target="javascript:openAOD('116127');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28063');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28034');" TargetMode="External"/><Relationship Id="rId3" Type="http://schemas.openxmlformats.org/officeDocument/2006/relationships/hyperlink" Target="javascript:openAOD('128036');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penAOD('128072');" TargetMode="External"/><Relationship Id="rId4" Type="http://schemas.openxmlformats.org/officeDocument/2006/relationships/hyperlink" Target="javascript:openAOD('116312');" TargetMode="External"/><Relationship Id="rId5" Type="http://schemas.openxmlformats.org/officeDocument/2006/relationships/hyperlink" Target="javascript:openAOD('116313');" TargetMode="External"/><Relationship Id="rId6" Type="http://schemas.openxmlformats.org/officeDocument/2006/relationships/hyperlink" Target="javascript:openAOD('116314');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28071');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penAOD('128041');" TargetMode="External"/><Relationship Id="rId4" Type="http://schemas.openxmlformats.org/officeDocument/2006/relationships/hyperlink" Target="javascript:openAOD('128042');" TargetMode="External"/><Relationship Id="rId5" Type="http://schemas.openxmlformats.org/officeDocument/2006/relationships/hyperlink" Target="javascript:openAOD('128043');" TargetMode="External"/><Relationship Id="rId6" Type="http://schemas.openxmlformats.org/officeDocument/2006/relationships/hyperlink" Target="javascript:openAOD('128044');" TargetMode="External"/><Relationship Id="rId7" Type="http://schemas.openxmlformats.org/officeDocument/2006/relationships/hyperlink" Target="javascript:openAOD('128046');" TargetMode="External"/><Relationship Id="rId8" Type="http://schemas.openxmlformats.org/officeDocument/2006/relationships/hyperlink" Target="javascript:openAOD('128047');" TargetMode="External"/><Relationship Id="rId9" Type="http://schemas.openxmlformats.org/officeDocument/2006/relationships/hyperlink" Target="javascript:openAOD('128048');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28040');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penAOD('128082');" TargetMode="External"/><Relationship Id="rId4" Type="http://schemas.openxmlformats.org/officeDocument/2006/relationships/hyperlink" Target="javascript:openAOD('128083');" TargetMode="External"/><Relationship Id="rId5" Type="http://schemas.openxmlformats.org/officeDocument/2006/relationships/hyperlink" Target="javascript:openAOD('128084');" TargetMode="External"/><Relationship Id="rId6" Type="http://schemas.openxmlformats.org/officeDocument/2006/relationships/hyperlink" Target="javascript:openAOD('128085');" TargetMode="External"/><Relationship Id="rId7" Type="http://schemas.openxmlformats.org/officeDocument/2006/relationships/hyperlink" Target="javascript:openAOD('128086');" TargetMode="External"/><Relationship Id="rId8" Type="http://schemas.openxmlformats.org/officeDocument/2006/relationships/hyperlink" Target="javascript:openAOD('128087');" TargetMode="External"/><Relationship Id="rId9" Type="http://schemas.openxmlformats.org/officeDocument/2006/relationships/hyperlink" Target="javascript:openAOD('128088');" TargetMode="External"/><Relationship Id="rId10" Type="http://schemas.openxmlformats.org/officeDocument/2006/relationships/hyperlink" Target="javascript:openAOD('109351');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28081');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28050');" TargetMode="External"/><Relationship Id="rId3" Type="http://schemas.openxmlformats.org/officeDocument/2006/relationships/hyperlink" Target="javascript:openAOD('128051');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16306');" TargetMode="External"/><Relationship Id="rId3" Type="http://schemas.openxmlformats.org/officeDocument/2006/relationships/hyperlink" Target="javascript:openAOD('116090');" TargetMode="Externa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hyperlink" Target="javascript:openAOD('116305');" TargetMode="External"/><Relationship Id="rId12" Type="http://schemas.openxmlformats.org/officeDocument/2006/relationships/hyperlink" Target="javascript:openAOD('128030');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javascript:openAOD('128020');" TargetMode="External"/><Relationship Id="rId3" Type="http://schemas.openxmlformats.org/officeDocument/2006/relationships/hyperlink" Target="javascript:openAOD('128021');" TargetMode="External"/><Relationship Id="rId4" Type="http://schemas.openxmlformats.org/officeDocument/2006/relationships/hyperlink" Target="javascript:openAOD('116300');" TargetMode="External"/><Relationship Id="rId5" Type="http://schemas.openxmlformats.org/officeDocument/2006/relationships/hyperlink" Target="javascript:openAOD('116303');" TargetMode="External"/><Relationship Id="rId6" Type="http://schemas.openxmlformats.org/officeDocument/2006/relationships/hyperlink" Target="javascript:openAOD('109840');" TargetMode="External"/><Relationship Id="rId7" Type="http://schemas.openxmlformats.org/officeDocument/2006/relationships/hyperlink" Target="javascript:openAOD('109841');" TargetMode="External"/><Relationship Id="rId8" Type="http://schemas.openxmlformats.org/officeDocument/2006/relationships/hyperlink" Target="javascript:openAOD('116301');" TargetMode="External"/><Relationship Id="rId9" Type="http://schemas.openxmlformats.org/officeDocument/2006/relationships/hyperlink" Target="javascript:openAOD('116304');" TargetMode="External"/><Relationship Id="rId10" Type="http://schemas.openxmlformats.org/officeDocument/2006/relationships/hyperlink" Target="javascript:openAOD('116302');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4" Type="http://schemas.openxmlformats.org/officeDocument/2006/relationships/image" Target="../media/image12.gif"/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twiki.cern.ch/twiki/bin/view/AtlasProtected/WHInclusiveNoteWinter2011%23Performance_Studies_for_H_bb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</a:t>
            </a:r>
            <a:r>
              <a:rPr lang="en-US" sz="4800" dirty="0" smtClean="0"/>
              <a:t>-&gt;bb </a:t>
            </a:r>
            <a:r>
              <a:rPr lang="en-US" sz="4800" dirty="0" smtClean="0"/>
              <a:t>Plans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Higgs </a:t>
            </a:r>
            <a:r>
              <a:rPr lang="en-US" dirty="0" err="1" smtClean="0"/>
              <a:t>Subconveners</a:t>
            </a:r>
            <a:r>
              <a:rPr lang="en-US" dirty="0" smtClean="0"/>
              <a:t> </a:t>
            </a:r>
            <a:r>
              <a:rPr lang="en-US" dirty="0" smtClean="0"/>
              <a:t>weekly meeting, </a:t>
            </a:r>
            <a:r>
              <a:rPr lang="en-US" dirty="0" smtClean="0"/>
              <a:t>17 </a:t>
            </a:r>
            <a:r>
              <a:rPr lang="en-US" dirty="0" smtClean="0"/>
              <a:t>October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713"/>
            <a:ext cx="8229600" cy="66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H</a:t>
            </a:r>
            <a:r>
              <a:rPr lang="en-US" dirty="0" err="1" smtClean="0">
                <a:latin typeface="Wingdings 3" charset="2"/>
                <a:ea typeface="+mj-ea"/>
                <a:cs typeface="Wingdings 3" charset="2"/>
              </a:rPr>
              <a:t>g</a:t>
            </a:r>
            <a:r>
              <a:rPr lang="en-US" dirty="0" err="1" smtClean="0">
                <a:ea typeface="+mj-ea"/>
                <a:cs typeface="Calibri"/>
              </a:rPr>
              <a:t>bb</a:t>
            </a:r>
            <a:r>
              <a:rPr lang="en-US" dirty="0" smtClean="0">
                <a:ea typeface="+mj-ea"/>
                <a:cs typeface="Calibri"/>
              </a:rPr>
              <a:t> – Reconstruction Performance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125"/>
            <a:ext cx="4349750" cy="51403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Main limitations from jet reconstruction and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uncertainties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improve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efficiency/fake rate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Dominant  uncertainty on signal yield in EPS analyses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optimize </a:t>
            </a:r>
            <a:r>
              <a:rPr lang="en-US" dirty="0" err="1" smtClean="0">
                <a:ea typeface="+mn-ea"/>
                <a:cs typeface="+mn-cs"/>
              </a:rPr>
              <a:t>di</a:t>
            </a:r>
            <a:r>
              <a:rPr lang="en-US" dirty="0" smtClean="0">
                <a:ea typeface="+mn-ea"/>
                <a:cs typeface="+mn-cs"/>
              </a:rPr>
              <a:t>-jet mass resolution: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sharper peak improves analysis sensitivity (10% width reduction ≈4% limit improvement)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reduce jet energy scale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Large effect in limit through changes in </a:t>
            </a:r>
            <a:r>
              <a:rPr lang="en-US" dirty="0" err="1" smtClean="0">
                <a:ea typeface="+mn-ea"/>
              </a:rPr>
              <a:t>m</a:t>
            </a:r>
            <a:r>
              <a:rPr lang="en-US" baseline="-25000" dirty="0" err="1" smtClean="0">
                <a:ea typeface="+mn-ea"/>
              </a:rPr>
              <a:t>bb</a:t>
            </a:r>
            <a:r>
              <a:rPr lang="en-US" dirty="0" smtClean="0">
                <a:ea typeface="+mn-ea"/>
              </a:rPr>
              <a:t> shape</a:t>
            </a:r>
            <a:endParaRPr lang="en-US" dirty="0">
              <a:ea typeface="+mn-ea"/>
            </a:endParaRPr>
          </a:p>
        </p:txBody>
      </p:sp>
      <p:pic>
        <p:nvPicPr>
          <p:cNvPr id="16388" name="Picture 3" descr="btag_sys_mb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8738" y="1208088"/>
            <a:ext cx="35147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imits_sys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8738" y="3732213"/>
            <a:ext cx="352742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3D59-3B13-BA48-9AE4-E474A5EB40F8}" type="datetime1">
              <a:rPr lang="en-US" smtClean="0"/>
              <a:t>10/17/11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3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H</a:t>
            </a:r>
            <a:r>
              <a:rPr lang="en-US" dirty="0" err="1" smtClean="0">
                <a:latin typeface="Wingdings 3" charset="2"/>
                <a:ea typeface="+mj-ea"/>
                <a:cs typeface="Wingdings 3" charset="2"/>
              </a:rPr>
              <a:t>g</a:t>
            </a:r>
            <a:r>
              <a:rPr lang="en-US" dirty="0" err="1" smtClean="0">
                <a:ea typeface="+mj-ea"/>
                <a:cs typeface="Calibri"/>
              </a:rPr>
              <a:t>bb</a:t>
            </a:r>
            <a:r>
              <a:rPr lang="en-US" dirty="0" smtClean="0">
                <a:ea typeface="+mj-ea"/>
                <a:cs typeface="Calibri"/>
              </a:rPr>
              <a:t> – Recent Highlights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139825"/>
            <a:ext cx="4632325" cy="2682875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Update and optimization of </a:t>
            </a:r>
            <a:r>
              <a:rPr lang="en-US" dirty="0" err="1" smtClean="0">
                <a:ea typeface="+mn-ea"/>
                <a:cs typeface="+mn-cs"/>
              </a:rPr>
              <a:t>WH</a:t>
            </a:r>
            <a:r>
              <a:rPr lang="en-US" dirty="0" err="1" smtClean="0">
                <a:latin typeface="Wingdings 3" charset="2"/>
                <a:ea typeface="+mn-ea"/>
                <a:cs typeface="Wingdings 3" charset="2"/>
              </a:rPr>
              <a:t>g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lν</a:t>
            </a:r>
            <a:r>
              <a:rPr lang="en-US" dirty="0" err="1" smtClean="0">
                <a:ea typeface="+mn-ea"/>
                <a:cs typeface="Calibri"/>
              </a:rPr>
              <a:t>bb</a:t>
            </a:r>
            <a:r>
              <a:rPr lang="en-US" dirty="0" smtClean="0">
                <a:ea typeface="+mn-ea"/>
                <a:cs typeface="Calibri"/>
              </a:rPr>
              <a:t> and </a:t>
            </a:r>
            <a:r>
              <a:rPr lang="en-US" dirty="0" err="1" smtClean="0">
                <a:ea typeface="+mn-ea"/>
                <a:cs typeface="Calibri"/>
              </a:rPr>
              <a:t>ZH</a:t>
            </a:r>
            <a:r>
              <a:rPr lang="en-US" dirty="0" err="1" smtClean="0">
                <a:latin typeface="Wingdings 3" charset="2"/>
                <a:ea typeface="+mn-ea"/>
                <a:cs typeface="Wingdings 3" charset="2"/>
              </a:rPr>
              <a:t>g</a:t>
            </a:r>
            <a:r>
              <a:rPr lang="en-US" dirty="0" err="1" smtClean="0">
                <a:ea typeface="+mn-ea"/>
                <a:cs typeface="Calibri"/>
              </a:rPr>
              <a:t>llbb</a:t>
            </a:r>
            <a:r>
              <a:rPr lang="en-US" dirty="0" smtClean="0">
                <a:ea typeface="+mn-ea"/>
                <a:cs typeface="Calibri"/>
              </a:rPr>
              <a:t> analyses with 2fb</a:t>
            </a:r>
            <a:r>
              <a:rPr lang="en-US" baseline="30000" dirty="0" smtClean="0">
                <a:ea typeface="+mn-ea"/>
                <a:cs typeface="Calibri"/>
              </a:rPr>
              <a:t>-1</a:t>
            </a:r>
            <a:r>
              <a:rPr lang="en-US" dirty="0" smtClean="0">
                <a:ea typeface="+mn-ea"/>
                <a:cs typeface="Calibri"/>
              </a:rPr>
              <a:t> (r.16)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  <a:cs typeface="Calibri"/>
              </a:rPr>
              <a:t>Much reduced top background in WH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Calibri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Calibri"/>
              </a:rPr>
              <a:t>First results appearing from other analyses: </a:t>
            </a:r>
            <a:r>
              <a:rPr lang="en-US" dirty="0" err="1" smtClean="0">
                <a:ea typeface="+mn-ea"/>
                <a:cs typeface="Calibri"/>
              </a:rPr>
              <a:t>ZH</a:t>
            </a:r>
            <a:r>
              <a:rPr lang="en-US" dirty="0" err="1" smtClean="0">
                <a:latin typeface="Wingdings 3" charset="2"/>
                <a:ea typeface="+mn-ea"/>
                <a:cs typeface="Wingdings 3" charset="2"/>
              </a:rPr>
              <a:t>g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νν</a:t>
            </a:r>
            <a:r>
              <a:rPr lang="en-US" dirty="0" err="1" smtClean="0">
                <a:ea typeface="+mn-ea"/>
                <a:cs typeface="Calibri"/>
              </a:rPr>
              <a:t>bb</a:t>
            </a:r>
            <a:r>
              <a:rPr lang="en-US" dirty="0" smtClean="0">
                <a:ea typeface="+mn-ea"/>
                <a:cs typeface="Calibri"/>
              </a:rPr>
              <a:t>, boosted Z, VBF,…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Calibri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Calibri"/>
              </a:rPr>
              <a:t>New ideas being tried: e.g. exploiting kinematics of transition region between low and high Higgs </a:t>
            </a:r>
            <a:r>
              <a:rPr lang="en-US" dirty="0" err="1" smtClean="0">
                <a:ea typeface="+mn-ea"/>
                <a:cs typeface="Calibri"/>
              </a:rPr>
              <a:t>p</a:t>
            </a:r>
            <a:r>
              <a:rPr lang="en-US" baseline="-25000" dirty="0" err="1" smtClean="0">
                <a:ea typeface="+mn-ea"/>
                <a:cs typeface="Calibri"/>
              </a:rPr>
              <a:t>T</a:t>
            </a:r>
            <a:endParaRPr lang="en-US" baseline="-25000" dirty="0" smtClean="0">
              <a:ea typeface="+mn-ea"/>
              <a:cs typeface="Calibri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Calibri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7412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488" y="3822700"/>
            <a:ext cx="3770312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57200" y="3822700"/>
            <a:ext cx="3803650" cy="2751138"/>
            <a:chOff x="457200" y="3822095"/>
            <a:chExt cx="3803966" cy="2752264"/>
          </a:xfrm>
        </p:grpSpPr>
        <p:pic>
          <p:nvPicPr>
            <p:cNvPr id="17420" name="Picture 15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" y="3822095"/>
              <a:ext cx="3803966" cy="2752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1" name="TextBox 14"/>
            <p:cNvSpPr txBox="1">
              <a:spLocks noChangeArrowheads="1"/>
            </p:cNvSpPr>
            <p:nvPr/>
          </p:nvSpPr>
          <p:spPr bwMode="auto">
            <a:xfrm>
              <a:off x="911656" y="3951905"/>
              <a:ext cx="140304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  <a:ea typeface="Calibri" charset="0"/>
                  <a:cs typeface="Calibri" charset="0"/>
                </a:rPr>
                <a:t>VBF H</a:t>
              </a:r>
              <a:r>
                <a:rPr lang="en-US">
                  <a:latin typeface="Wingdings 3" charset="2"/>
                  <a:ea typeface="Wingdings 3" charset="2"/>
                  <a:cs typeface="Wingdings 3" charset="2"/>
                </a:rPr>
                <a:t>g</a:t>
              </a:r>
              <a:r>
                <a:rPr lang="en-US">
                  <a:latin typeface="Calibri" charset="0"/>
                  <a:ea typeface="Calibri" charset="0"/>
                  <a:cs typeface="Calibri" charset="0"/>
                </a:rPr>
                <a:t>bb</a:t>
              </a:r>
            </a:p>
            <a:p>
              <a:r>
                <a:rPr lang="en-US">
                  <a:latin typeface="Calibri" charset="0"/>
                  <a:ea typeface="Calibri" charset="0"/>
                  <a:cs typeface="Calibri" charset="0"/>
                </a:rPr>
                <a:t>0.26 fb</a:t>
              </a:r>
              <a:r>
                <a:rPr lang="en-US" baseline="30000">
                  <a:latin typeface="Calibri" charset="0"/>
                  <a:ea typeface="Calibri" charset="0"/>
                  <a:cs typeface="Calibri" charset="0"/>
                </a:rPr>
                <a:t>-1</a:t>
              </a:r>
              <a:endParaRPr lang="en-US" baseline="30000">
                <a:latin typeface="Calibri" charset="0"/>
              </a:endParaRPr>
            </a:p>
          </p:txBody>
        </p:sp>
      </p:grpSp>
      <p:sp>
        <p:nvSpPr>
          <p:cNvPr id="17414" name="TextBox 16"/>
          <p:cNvSpPr txBox="1">
            <a:spLocks noChangeArrowheads="1"/>
          </p:cNvSpPr>
          <p:nvPr/>
        </p:nvSpPr>
        <p:spPr bwMode="auto">
          <a:xfrm>
            <a:off x="6283325" y="3997325"/>
            <a:ext cx="14017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  <a:ea typeface="Calibri" charset="0"/>
                <a:cs typeface="Calibri" charset="0"/>
              </a:rPr>
              <a:t>ZH</a:t>
            </a:r>
            <a:r>
              <a:rPr lang="en-US">
                <a:latin typeface="Wingdings 3" charset="2"/>
                <a:ea typeface="Wingdings 3" charset="2"/>
                <a:cs typeface="Wingdings 3" charset="2"/>
              </a:rPr>
              <a:t>g</a:t>
            </a:r>
            <a:r>
              <a:rPr lang="en-US">
                <a:latin typeface="Lucida Grande" charset="0"/>
                <a:ea typeface="Lucida Grande" charset="0"/>
                <a:cs typeface="Lucida Grande" charset="0"/>
              </a:rPr>
              <a:t>νν</a:t>
            </a:r>
            <a:r>
              <a:rPr lang="en-US">
                <a:latin typeface="Calibri" charset="0"/>
                <a:ea typeface="Calibri" charset="0"/>
                <a:cs typeface="Calibri" charset="0"/>
              </a:rPr>
              <a:t>bb</a:t>
            </a:r>
          </a:p>
          <a:p>
            <a:r>
              <a:rPr lang="en-US">
                <a:latin typeface="Calibri" charset="0"/>
                <a:ea typeface="Calibri" charset="0"/>
                <a:cs typeface="Calibri" charset="0"/>
              </a:rPr>
              <a:t>0.46 fb</a:t>
            </a:r>
            <a:r>
              <a:rPr lang="en-US" baseline="30000">
                <a:latin typeface="Calibri" charset="0"/>
                <a:ea typeface="Calibri" charset="0"/>
                <a:cs typeface="Calibri" charset="0"/>
              </a:rPr>
              <a:t>-1</a:t>
            </a:r>
            <a:endParaRPr lang="en-US" baseline="30000">
              <a:latin typeface="Calibri" charset="0"/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916488" y="1055688"/>
            <a:ext cx="4140200" cy="2439987"/>
            <a:chOff x="4915882" y="1056446"/>
            <a:chExt cx="4140250" cy="2440006"/>
          </a:xfrm>
        </p:grpSpPr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4915882" y="1056446"/>
              <a:ext cx="4140250" cy="2440006"/>
              <a:chOff x="4915882" y="997096"/>
              <a:chExt cx="4140250" cy="2440006"/>
            </a:xfrm>
          </p:grpSpPr>
          <p:pic>
            <p:nvPicPr>
              <p:cNvPr id="17418" name="Picture 9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915882" y="997096"/>
                <a:ext cx="3770918" cy="2440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419" name="TextBox 10"/>
              <p:cNvSpPr txBox="1">
                <a:spLocks noChangeArrowheads="1"/>
              </p:cNvSpPr>
              <p:nvPr/>
            </p:nvSpPr>
            <p:spPr bwMode="auto">
              <a:xfrm rot="5400000">
                <a:off x="7761664" y="1922232"/>
                <a:ext cx="221960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latin typeface="Calibri" charset="0"/>
                  </a:rPr>
                  <a:t>Rough first estimate!</a:t>
                </a:r>
              </a:p>
            </p:txBody>
          </p:sp>
        </p:grpSp>
        <p:sp>
          <p:nvSpPr>
            <p:cNvPr id="17417" name="TextBox 17"/>
            <p:cNvSpPr txBox="1">
              <a:spLocks noChangeArrowheads="1"/>
            </p:cNvSpPr>
            <p:nvPr/>
          </p:nvSpPr>
          <p:spPr bwMode="auto">
            <a:xfrm>
              <a:off x="5372704" y="1833193"/>
              <a:ext cx="140304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  <a:ea typeface="Calibri" charset="0"/>
                  <a:cs typeface="Calibri" charset="0"/>
                </a:rPr>
                <a:t>Optimized EPS analyses</a:t>
              </a:r>
              <a:endParaRPr lang="en-US" baseline="30000">
                <a:latin typeface="Calibri" charset="0"/>
              </a:endParaRPr>
            </a:p>
          </p:txBody>
        </p:sp>
      </p:grp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E88A-EA3E-0549-B762-870B2BFD901B}" type="datetime1">
              <a:rPr lang="en-US" smtClean="0"/>
              <a:t>10/17/11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73550" cy="758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Backup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463"/>
            <a:ext cx="4106863" cy="2717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Replaced signal with fitted Gaussian to manipulate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Estimated improvement in  limits (1fb</a:t>
            </a:r>
            <a:r>
              <a:rPr lang="en-US" baseline="30000" dirty="0" smtClean="0">
                <a:ea typeface="+mn-ea"/>
                <a:cs typeface="+mn-cs"/>
              </a:rPr>
              <a:t>-1</a:t>
            </a:r>
            <a:r>
              <a:rPr lang="en-US" dirty="0" smtClean="0">
                <a:ea typeface="+mn-ea"/>
                <a:cs typeface="+mn-cs"/>
              </a:rPr>
              <a:t>) with reduced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Reduction to 80% gives 8% improved limits (magenta line, bottom left)</a:t>
            </a:r>
            <a:endParaRPr lang="en-US" dirty="0">
              <a:ea typeface="+mn-ea"/>
              <a:cs typeface="+mn-cs"/>
            </a:endParaRPr>
          </a:p>
        </p:txBody>
      </p:sp>
      <p:pic>
        <p:nvPicPr>
          <p:cNvPr id="18436" name="Picture 3" descr="compared_limit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247650"/>
            <a:ext cx="44132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WHthin0.7mbb1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905250"/>
            <a:ext cx="3735388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H2bbThinSignalRati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4063" y="3417888"/>
            <a:ext cx="44132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D903-ACEB-104C-9906-7134728C6A43}" type="datetime1">
              <a:rPr lang="en-US" smtClean="0"/>
              <a:t>10/17/11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 still in waiting list for MC11b production (delays in MC11a)</a:t>
            </a:r>
          </a:p>
          <a:p>
            <a:endParaRPr lang="en-US" dirty="0" smtClean="0"/>
          </a:p>
          <a:p>
            <a:r>
              <a:rPr lang="en-US" dirty="0" smtClean="0"/>
              <a:t>Other samples: </a:t>
            </a:r>
          </a:p>
          <a:p>
            <a:pPr lvl="1"/>
            <a:r>
              <a:rPr lang="en-US" dirty="0" err="1" smtClean="0"/>
              <a:t>Wbb</a:t>
            </a:r>
            <a:r>
              <a:rPr lang="en-US" dirty="0" smtClean="0"/>
              <a:t>, </a:t>
            </a:r>
            <a:r>
              <a:rPr lang="en-US" dirty="0" err="1" smtClean="0"/>
              <a:t>Zbb</a:t>
            </a:r>
            <a:endParaRPr lang="en-US" dirty="0" smtClean="0"/>
          </a:p>
          <a:p>
            <a:pPr lvl="1"/>
            <a:r>
              <a:rPr lang="en-US" dirty="0" smtClean="0"/>
              <a:t>ZH, WZ, WW -&gt; </a:t>
            </a:r>
            <a:r>
              <a:rPr lang="en-US" dirty="0" err="1" smtClean="0"/>
              <a:t>lljj</a:t>
            </a:r>
            <a:r>
              <a:rPr lang="en-US" dirty="0" smtClean="0"/>
              <a:t> and </a:t>
            </a:r>
            <a:r>
              <a:rPr lang="en-US" dirty="0" err="1" smtClean="0"/>
              <a:t>llbb</a:t>
            </a:r>
            <a:r>
              <a:rPr lang="en-US" dirty="0" smtClean="0"/>
              <a:t> final states </a:t>
            </a:r>
          </a:p>
          <a:p>
            <a:pPr lvl="1"/>
            <a:r>
              <a:rPr lang="en-US" dirty="0" smtClean="0"/>
              <a:t>Gluon-fusion H-&gt;bb</a:t>
            </a:r>
          </a:p>
          <a:p>
            <a:endParaRPr lang="en-US" dirty="0" smtClean="0"/>
          </a:p>
          <a:p>
            <a:r>
              <a:rPr lang="en-US" dirty="0" smtClean="0"/>
              <a:t>See Junichi’s page: </a:t>
            </a:r>
            <a:r>
              <a:rPr lang="en-US" dirty="0" smtClean="0">
                <a:hlinkClick r:id="rId2"/>
              </a:rPr>
              <a:t>https://twiki.cern.ch/twiki/bin/view/AtlasProtected/HSG5Higgs2bbFinalState#H_bb_MC_samples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81-CF80-664F-86BB-AF1A1DC94CED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13" y="274638"/>
            <a:ext cx="8807201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Priority-1 WH signal samples for MC11b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New signal samples:</a:t>
            </a:r>
          </a:p>
          <a:p>
            <a:pPr lvl="1"/>
            <a:r>
              <a:rPr lang="en-US" dirty="0" smtClean="0"/>
              <a:t>128061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110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128062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115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128063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120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/>
              <a:t>128064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125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128065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130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128066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135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128067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140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/>
              <a:t>128068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145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128069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150</a:t>
            </a:r>
            <a:r>
              <a:rPr lang="en-US" dirty="0" smtClean="0"/>
              <a:t>		</a:t>
            </a:r>
            <a:r>
              <a:rPr lang="en-US" dirty="0"/>
              <a:t>30k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WH-&gt;</a:t>
            </a:r>
            <a:r>
              <a:rPr lang="en-US" dirty="0" err="1" smtClean="0"/>
              <a:t>lnubb</a:t>
            </a:r>
            <a:r>
              <a:rPr lang="en-US" dirty="0" smtClean="0"/>
              <a:t> with 1-lepton filter (</a:t>
            </a:r>
            <a:r>
              <a:rPr lang="en-US" dirty="0" err="1" smtClean="0"/>
              <a:t>e</a:t>
            </a:r>
            <a:r>
              <a:rPr lang="en-US" dirty="0" smtClean="0"/>
              <a:t>/mu, </a:t>
            </a:r>
            <a:r>
              <a:rPr lang="en-US" dirty="0" err="1" smtClean="0"/>
              <a:t>pT</a:t>
            </a:r>
            <a:r>
              <a:rPr lang="en-US" dirty="0" smtClean="0"/>
              <a:t>&gt;15GeV) – Already in MC11a (mc11_001)</a:t>
            </a:r>
          </a:p>
          <a:p>
            <a:pPr lvl="1"/>
            <a:r>
              <a:rPr lang="en-US" dirty="0"/>
              <a:t>116590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with 1lep(e/mu 15GeV)	</a:t>
            </a:r>
            <a:r>
              <a:rPr lang="en-US" dirty="0" err="1"/>
              <a:t>Pythia</a:t>
            </a:r>
            <a:r>
              <a:rPr lang="en-US" dirty="0"/>
              <a:t>	115</a:t>
            </a:r>
            <a:r>
              <a:rPr lang="en-US" dirty="0" smtClean="0"/>
              <a:t>	100k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/>
              <a:t>116591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with 1lep(e/mu 15GeV)	</a:t>
            </a:r>
            <a:r>
              <a:rPr lang="en-US" dirty="0" err="1"/>
              <a:t>Pythia</a:t>
            </a:r>
            <a:r>
              <a:rPr lang="en-US" dirty="0"/>
              <a:t>	120</a:t>
            </a:r>
            <a:r>
              <a:rPr lang="en-US" dirty="0" smtClean="0"/>
              <a:t>	100k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/>
              <a:t>116592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with 1lep(e/mu 15GeV)	</a:t>
            </a:r>
            <a:r>
              <a:rPr lang="en-US" dirty="0" err="1"/>
              <a:t>Pythia</a:t>
            </a:r>
            <a:r>
              <a:rPr lang="en-US" dirty="0"/>
              <a:t>	130</a:t>
            </a:r>
            <a:r>
              <a:rPr lang="en-US" dirty="0" smtClean="0"/>
              <a:t>	100k</a:t>
            </a:r>
            <a:endParaRPr lang="en-US" dirty="0" smtClean="0">
              <a:hlinkClick r:id="rId6"/>
            </a:endParaRPr>
          </a:p>
          <a:p>
            <a:pPr lvl="1"/>
            <a:r>
              <a:rPr lang="en-US" dirty="0"/>
              <a:t>116127	WH, W-&gt;inc, H-&gt;bb	</a:t>
            </a:r>
            <a:r>
              <a:rPr lang="en-US" dirty="0" err="1"/>
              <a:t>Herwig</a:t>
            </a:r>
            <a:r>
              <a:rPr lang="en-US" dirty="0"/>
              <a:t>	120</a:t>
            </a:r>
            <a:r>
              <a:rPr lang="en-US" dirty="0" smtClean="0"/>
              <a:t>	30k - inclusive W decay</a:t>
            </a:r>
            <a:endParaRPr lang="en-US" dirty="0" smtClean="0">
              <a:hlinkClick r:id="rId7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8BC3-5A04-024E-B89F-CA242D90C352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</a:t>
            </a:r>
            <a:r>
              <a:rPr lang="en-US" dirty="0" smtClean="0"/>
              <a:t>2 – Boosted WH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New samples requested for MC11b:</a:t>
            </a:r>
          </a:p>
          <a:p>
            <a:pPr lvl="1"/>
            <a:r>
              <a:rPr lang="en-US" dirty="0" smtClean="0"/>
              <a:t>128030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 with 1lep EF	Pythia8	</a:t>
            </a:r>
            <a:r>
              <a:rPr lang="en-US" dirty="0" smtClean="0"/>
              <a:t>115 10k</a:t>
            </a:r>
          </a:p>
          <a:p>
            <a:pPr lvl="1"/>
            <a:r>
              <a:rPr lang="en-US" dirty="0" smtClean="0"/>
              <a:t>128031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110 10k</a:t>
            </a:r>
          </a:p>
          <a:p>
            <a:pPr lvl="1"/>
            <a:r>
              <a:rPr lang="en-US" dirty="0" smtClean="0"/>
              <a:t>128032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115 10k</a:t>
            </a:r>
          </a:p>
          <a:p>
            <a:pPr lvl="1"/>
            <a:r>
              <a:rPr lang="en-US" dirty="0" smtClean="0"/>
              <a:t>128033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120 10k</a:t>
            </a:r>
          </a:p>
          <a:p>
            <a:pPr lvl="1"/>
            <a:r>
              <a:rPr lang="en-US" dirty="0" smtClean="0"/>
              <a:t>128034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125 10k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/>
              <a:t>128035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130</a:t>
            </a:r>
            <a:r>
              <a:rPr lang="en-US" dirty="0"/>
              <a:t> </a:t>
            </a:r>
            <a:r>
              <a:rPr lang="en-US" dirty="0" smtClean="0"/>
              <a:t>10k</a:t>
            </a:r>
          </a:p>
          <a:p>
            <a:pPr lvl="1"/>
            <a:r>
              <a:rPr lang="en-US" dirty="0" smtClean="0"/>
              <a:t>128036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135 10k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/>
              <a:t>128037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140</a:t>
            </a:r>
            <a:r>
              <a:rPr lang="en-US" dirty="0"/>
              <a:t> </a:t>
            </a:r>
            <a:r>
              <a:rPr lang="en-US" dirty="0" smtClean="0"/>
              <a:t>10k</a:t>
            </a:r>
          </a:p>
          <a:p>
            <a:pPr lvl="1"/>
            <a:r>
              <a:rPr lang="en-US" dirty="0" smtClean="0"/>
              <a:t>128038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145</a:t>
            </a:r>
            <a:r>
              <a:rPr lang="en-US" dirty="0"/>
              <a:t> </a:t>
            </a:r>
            <a:r>
              <a:rPr lang="en-US" dirty="0" smtClean="0"/>
              <a:t>10k</a:t>
            </a:r>
          </a:p>
          <a:p>
            <a:pPr lvl="1"/>
            <a:r>
              <a:rPr lang="en-US" dirty="0" smtClean="0"/>
              <a:t>128039</a:t>
            </a:r>
            <a:r>
              <a:rPr lang="en-US" dirty="0"/>
              <a:t>	WH, W-&gt;</a:t>
            </a:r>
            <a:r>
              <a:rPr lang="en-US" dirty="0" err="1"/>
              <a:t>lnu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pT(W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150 10k</a:t>
            </a:r>
          </a:p>
          <a:p>
            <a:r>
              <a:rPr lang="en-US" dirty="0" smtClean="0"/>
              <a:t>Existing sample for cross check:</a:t>
            </a:r>
          </a:p>
          <a:p>
            <a:pPr lvl="1"/>
            <a:r>
              <a:rPr lang="en-US" dirty="0"/>
              <a:t>109140	WH, W-&gt;</a:t>
            </a:r>
            <a:r>
              <a:rPr lang="en-US" dirty="0" err="1" smtClean="0"/>
              <a:t>incl</a:t>
            </a:r>
            <a:r>
              <a:rPr lang="en-US" dirty="0" smtClean="0"/>
              <a:t>, </a:t>
            </a:r>
            <a:r>
              <a:rPr lang="en-US" dirty="0"/>
              <a:t>H-&gt;bb, </a:t>
            </a:r>
            <a:r>
              <a:rPr lang="en-US" dirty="0" err="1"/>
              <a:t>Pt(</a:t>
            </a:r>
            <a:r>
              <a:rPr lang="en-US" dirty="0" err="1" smtClean="0"/>
              <a:t>H</a:t>
            </a:r>
            <a:r>
              <a:rPr lang="en-US" dirty="0" smtClean="0"/>
              <a:t>/W)</a:t>
            </a:r>
            <a:r>
              <a:rPr lang="en-US" dirty="0"/>
              <a:t>&gt;</a:t>
            </a:r>
            <a:r>
              <a:rPr lang="en-US" dirty="0" smtClean="0"/>
              <a:t>150/100GeV, </a:t>
            </a:r>
            <a:r>
              <a:rPr lang="en-US" dirty="0"/>
              <a:t>1e/mu filter	</a:t>
            </a:r>
            <a:r>
              <a:rPr lang="en-US" dirty="0" err="1"/>
              <a:t>Herwig</a:t>
            </a:r>
            <a:r>
              <a:rPr lang="en-US" dirty="0"/>
              <a:t>	</a:t>
            </a:r>
            <a:r>
              <a:rPr lang="en-US" dirty="0" smtClean="0"/>
              <a:t>120	20k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3740-864A-064B-A0AF-147695486F4C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Priority 1 – ZH-&gt;</a:t>
            </a:r>
            <a:r>
              <a:rPr lang="en-US" dirty="0" err="1" smtClean="0"/>
              <a:t>llbb</a:t>
            </a:r>
            <a:r>
              <a:rPr lang="en-US" dirty="0" smtClean="0"/>
              <a:t> signal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New signal samples:</a:t>
            </a:r>
          </a:p>
          <a:p>
            <a:pPr lvl="1"/>
            <a:r>
              <a:rPr lang="en-US" dirty="0" smtClean="0"/>
              <a:t>128071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110</a:t>
            </a:r>
            <a:r>
              <a:rPr lang="en-US" dirty="0" smtClean="0"/>
              <a:t>	30k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/>
              <a:t>128072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115</a:t>
            </a:r>
            <a:r>
              <a:rPr lang="en-US" dirty="0" smtClean="0"/>
              <a:t>	30k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/>
              <a:t>128073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120 30k</a:t>
            </a:r>
          </a:p>
          <a:p>
            <a:pPr lvl="1"/>
            <a:r>
              <a:rPr lang="en-US" dirty="0" smtClean="0"/>
              <a:t>128074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125</a:t>
            </a:r>
            <a:r>
              <a:rPr lang="en-US" dirty="0"/>
              <a:t> </a:t>
            </a:r>
            <a:r>
              <a:rPr lang="en-US" dirty="0" smtClean="0"/>
              <a:t>30k</a:t>
            </a:r>
          </a:p>
          <a:p>
            <a:pPr lvl="1"/>
            <a:r>
              <a:rPr lang="en-US" dirty="0" smtClean="0"/>
              <a:t>128075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130</a:t>
            </a:r>
            <a:r>
              <a:rPr lang="en-US" dirty="0"/>
              <a:t> </a:t>
            </a:r>
            <a:r>
              <a:rPr lang="en-US" dirty="0" smtClean="0"/>
              <a:t>30k</a:t>
            </a:r>
          </a:p>
          <a:p>
            <a:pPr lvl="1"/>
            <a:r>
              <a:rPr lang="en-US" dirty="0" smtClean="0"/>
              <a:t>128076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135 30k</a:t>
            </a:r>
          </a:p>
          <a:p>
            <a:pPr lvl="1"/>
            <a:r>
              <a:rPr lang="en-US" dirty="0" smtClean="0"/>
              <a:t>128077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140</a:t>
            </a:r>
            <a:r>
              <a:rPr lang="en-US" dirty="0"/>
              <a:t> </a:t>
            </a:r>
            <a:r>
              <a:rPr lang="en-US" dirty="0" smtClean="0"/>
              <a:t>30k</a:t>
            </a:r>
          </a:p>
          <a:p>
            <a:pPr lvl="1"/>
            <a:r>
              <a:rPr lang="en-US" dirty="0" smtClean="0"/>
              <a:t>128078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145</a:t>
            </a:r>
            <a:r>
              <a:rPr lang="en-US" dirty="0"/>
              <a:t> </a:t>
            </a:r>
            <a:r>
              <a:rPr lang="en-US" dirty="0" smtClean="0"/>
              <a:t>30k</a:t>
            </a:r>
          </a:p>
          <a:p>
            <a:pPr lvl="1"/>
            <a:r>
              <a:rPr lang="en-US" dirty="0" smtClean="0"/>
              <a:t>128079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150</a:t>
            </a:r>
            <a:r>
              <a:rPr lang="en-US" dirty="0"/>
              <a:t> </a:t>
            </a:r>
            <a:r>
              <a:rPr lang="en-US" dirty="0" smtClean="0"/>
              <a:t>30k	</a:t>
            </a:r>
          </a:p>
          <a:p>
            <a:endParaRPr lang="en-US" dirty="0" smtClean="0"/>
          </a:p>
          <a:p>
            <a:r>
              <a:rPr lang="en-US" dirty="0" smtClean="0"/>
              <a:t>Existing samples in MC10:</a:t>
            </a:r>
          </a:p>
          <a:p>
            <a:pPr lvl="1"/>
            <a:r>
              <a:rPr lang="en-US" dirty="0" smtClean="0"/>
              <a:t>116312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Pythia</a:t>
            </a:r>
            <a:r>
              <a:rPr lang="en-US" dirty="0"/>
              <a:t>	</a:t>
            </a:r>
            <a:r>
              <a:rPr lang="en-US" dirty="0" smtClean="0"/>
              <a:t>115	30k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 smtClean="0"/>
              <a:t>116313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Pythia</a:t>
            </a:r>
            <a:r>
              <a:rPr lang="en-US" dirty="0"/>
              <a:t>	</a:t>
            </a:r>
            <a:r>
              <a:rPr lang="en-US" dirty="0" smtClean="0"/>
              <a:t>125	30k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/>
              <a:t>116314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	</a:t>
            </a:r>
            <a:r>
              <a:rPr lang="en-US" dirty="0" err="1"/>
              <a:t>Pythia</a:t>
            </a:r>
            <a:r>
              <a:rPr lang="en-US" dirty="0"/>
              <a:t>	</a:t>
            </a:r>
            <a:r>
              <a:rPr lang="en-US" dirty="0" smtClean="0"/>
              <a:t>130	30k</a:t>
            </a:r>
            <a:endParaRPr lang="en-US" dirty="0" smtClean="0">
              <a:hlinkClick r:id="rId6"/>
            </a:endParaRPr>
          </a:p>
          <a:p>
            <a:pPr lvl="1"/>
            <a:r>
              <a:rPr lang="en-US" dirty="0" smtClean="0"/>
              <a:t>116128	ZH, Z-&gt;inclusive, H-&gt;bb	</a:t>
            </a:r>
            <a:r>
              <a:rPr lang="en-US" dirty="0" err="1" smtClean="0"/>
              <a:t>Herwig</a:t>
            </a:r>
            <a:r>
              <a:rPr lang="en-US" dirty="0" smtClean="0"/>
              <a:t>	120	30k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92DE-A259-D84C-9D08-7AA04BA858F7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Priority 2 – Boosted ZH-&gt;</a:t>
            </a:r>
            <a:r>
              <a:rPr lang="en-US" dirty="0" err="1" smtClean="0"/>
              <a:t>llbb</a:t>
            </a:r>
            <a:r>
              <a:rPr lang="en-US" dirty="0" smtClean="0"/>
              <a:t>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New samples requested for MC11b:</a:t>
            </a:r>
          </a:p>
          <a:p>
            <a:pPr lvl="1"/>
            <a:r>
              <a:rPr lang="en-US" dirty="0" smtClean="0"/>
              <a:t>128040	ZH, Z-&gt;</a:t>
            </a:r>
            <a:r>
              <a:rPr lang="en-US" dirty="0" err="1" smtClean="0"/>
              <a:t>ll</a:t>
            </a:r>
            <a:r>
              <a:rPr lang="en-US" dirty="0" smtClean="0"/>
              <a:t>, H-&gt;bb (</a:t>
            </a:r>
            <a:r>
              <a:rPr lang="en-US" dirty="0" err="1" smtClean="0"/>
              <a:t>l</a:t>
            </a:r>
            <a:r>
              <a:rPr lang="en-US" dirty="0" smtClean="0"/>
              <a:t>=</a:t>
            </a:r>
            <a:r>
              <a:rPr lang="en-US" dirty="0" err="1" smtClean="0"/>
              <a:t>e,mu,tau</a:t>
            </a:r>
            <a:r>
              <a:rPr lang="en-US" dirty="0" smtClean="0"/>
              <a:t>) </a:t>
            </a:r>
            <a:r>
              <a:rPr lang="en-US" dirty="0" err="1" smtClean="0"/>
              <a:t>pT(Z</a:t>
            </a:r>
            <a:r>
              <a:rPr lang="en-US" dirty="0" smtClean="0"/>
              <a:t>)&gt;100GeV with 1lep EF	Pythia8	115 10k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/>
              <a:t>128041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110</a:t>
            </a:r>
            <a:r>
              <a:rPr lang="en-US" dirty="0"/>
              <a:t> </a:t>
            </a:r>
            <a:r>
              <a:rPr lang="en-US" dirty="0" smtClean="0"/>
              <a:t>10k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/>
              <a:t>128042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115</a:t>
            </a:r>
            <a:r>
              <a:rPr lang="en-US" dirty="0"/>
              <a:t> </a:t>
            </a:r>
            <a:r>
              <a:rPr lang="en-US" dirty="0" smtClean="0"/>
              <a:t>10k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/>
              <a:t>128043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120</a:t>
            </a:r>
            <a:r>
              <a:rPr lang="en-US" dirty="0"/>
              <a:t> </a:t>
            </a:r>
            <a:r>
              <a:rPr lang="en-US" dirty="0" smtClean="0"/>
              <a:t>10k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/>
              <a:t>128044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125</a:t>
            </a:r>
            <a:r>
              <a:rPr lang="en-US" dirty="0"/>
              <a:t> </a:t>
            </a:r>
            <a:r>
              <a:rPr lang="en-US" dirty="0" smtClean="0"/>
              <a:t>10k</a:t>
            </a:r>
            <a:endParaRPr lang="en-US" dirty="0" smtClean="0">
              <a:hlinkClick r:id="rId6"/>
            </a:endParaRPr>
          </a:p>
          <a:p>
            <a:pPr lvl="1"/>
            <a:r>
              <a:rPr lang="en-US" dirty="0"/>
              <a:t>128045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130</a:t>
            </a:r>
            <a:r>
              <a:rPr lang="en-US" dirty="0"/>
              <a:t> </a:t>
            </a:r>
            <a:r>
              <a:rPr lang="en-US" dirty="0" smtClean="0"/>
              <a:t>10k</a:t>
            </a:r>
          </a:p>
          <a:p>
            <a:pPr lvl="1"/>
            <a:r>
              <a:rPr lang="en-US" dirty="0" smtClean="0"/>
              <a:t>128046</a:t>
            </a:r>
            <a:r>
              <a:rPr lang="en-US" dirty="0"/>
              <a:t>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135</a:t>
            </a:r>
            <a:r>
              <a:rPr lang="en-US" dirty="0"/>
              <a:t> </a:t>
            </a:r>
            <a:r>
              <a:rPr lang="en-US" dirty="0" smtClean="0"/>
              <a:t>10k</a:t>
            </a:r>
            <a:endParaRPr lang="en-US" dirty="0" smtClean="0">
              <a:hlinkClick r:id="rId7"/>
            </a:endParaRPr>
          </a:p>
          <a:p>
            <a:pPr lvl="1"/>
            <a:r>
              <a:rPr lang="en-US" dirty="0"/>
              <a:t>128047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140 10k</a:t>
            </a:r>
            <a:endParaRPr lang="en-US" dirty="0" smtClean="0">
              <a:hlinkClick r:id="rId8"/>
            </a:endParaRPr>
          </a:p>
          <a:p>
            <a:pPr lvl="1"/>
            <a:r>
              <a:rPr lang="en-US" dirty="0"/>
              <a:t>128048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145</a:t>
            </a:r>
            <a:r>
              <a:rPr lang="en-US" dirty="0"/>
              <a:t> </a:t>
            </a:r>
            <a:r>
              <a:rPr lang="en-US" dirty="0" smtClean="0"/>
              <a:t>10k</a:t>
            </a:r>
            <a:endParaRPr lang="en-US" dirty="0" smtClean="0">
              <a:hlinkClick r:id="rId9"/>
            </a:endParaRPr>
          </a:p>
          <a:p>
            <a:pPr lvl="1"/>
            <a:r>
              <a:rPr lang="en-US" dirty="0"/>
              <a:t>128049	ZH, Z-&gt;</a:t>
            </a:r>
            <a:r>
              <a:rPr lang="en-US" dirty="0" err="1"/>
              <a:t>ll</a:t>
            </a:r>
            <a:r>
              <a:rPr lang="en-US" dirty="0"/>
              <a:t>, H-&gt;bb (</a:t>
            </a:r>
            <a:r>
              <a:rPr lang="en-US" dirty="0" err="1"/>
              <a:t>l</a:t>
            </a:r>
            <a:r>
              <a:rPr lang="en-US" dirty="0"/>
              <a:t>=</a:t>
            </a:r>
            <a:r>
              <a:rPr lang="en-US" dirty="0" err="1"/>
              <a:t>e,mu,tau</a:t>
            </a:r>
            <a:r>
              <a:rPr lang="en-US" dirty="0"/>
              <a:t>)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</a:t>
            </a:r>
            <a:r>
              <a:rPr lang="en-US" dirty="0" smtClean="0"/>
              <a:t>150</a:t>
            </a:r>
            <a:r>
              <a:rPr lang="en-US" dirty="0"/>
              <a:t> </a:t>
            </a:r>
            <a:r>
              <a:rPr lang="en-US" dirty="0" smtClean="0"/>
              <a:t>10k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343-36CF-DB45-99BA-16B5E212E866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Priority 1 – ZH-&gt;</a:t>
            </a:r>
            <a:r>
              <a:rPr lang="en-US" dirty="0" err="1" smtClean="0"/>
              <a:t>ννbb</a:t>
            </a:r>
            <a:r>
              <a:rPr lang="en-US" dirty="0" smtClean="0"/>
              <a:t> signal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New signal samples:</a:t>
            </a:r>
          </a:p>
          <a:p>
            <a:pPr lvl="1"/>
            <a:r>
              <a:rPr lang="en-US" dirty="0"/>
              <a:t>128081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110</a:t>
            </a:r>
            <a:r>
              <a:rPr lang="en-US" dirty="0" smtClean="0"/>
              <a:t>	10k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/>
              <a:t>128082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115</a:t>
            </a:r>
            <a:r>
              <a:rPr lang="en-US" dirty="0" smtClean="0"/>
              <a:t>	10k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/>
              <a:t>128083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120</a:t>
            </a:r>
            <a:r>
              <a:rPr lang="en-US" dirty="0" smtClean="0"/>
              <a:t>	10k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/>
              <a:t>128084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125</a:t>
            </a:r>
            <a:r>
              <a:rPr lang="en-US" dirty="0" smtClean="0"/>
              <a:t>	10k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/>
              <a:t>128085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130</a:t>
            </a:r>
            <a:r>
              <a:rPr lang="en-US" dirty="0" smtClean="0"/>
              <a:t>	10k</a:t>
            </a:r>
            <a:endParaRPr lang="en-US" dirty="0" smtClean="0">
              <a:hlinkClick r:id="rId6"/>
            </a:endParaRPr>
          </a:p>
          <a:p>
            <a:pPr lvl="1"/>
            <a:r>
              <a:rPr lang="en-US" dirty="0"/>
              <a:t>128086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135</a:t>
            </a:r>
            <a:r>
              <a:rPr lang="en-US" dirty="0" smtClean="0"/>
              <a:t>	10k</a:t>
            </a:r>
            <a:endParaRPr lang="en-US" dirty="0" smtClean="0">
              <a:hlinkClick r:id="rId7"/>
            </a:endParaRPr>
          </a:p>
          <a:p>
            <a:pPr lvl="1"/>
            <a:r>
              <a:rPr lang="en-US" dirty="0"/>
              <a:t>128087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140</a:t>
            </a:r>
            <a:r>
              <a:rPr lang="en-US" dirty="0" smtClean="0"/>
              <a:t>	10k</a:t>
            </a:r>
            <a:endParaRPr lang="en-US" dirty="0" smtClean="0">
              <a:hlinkClick r:id="rId8"/>
            </a:endParaRPr>
          </a:p>
          <a:p>
            <a:pPr lvl="1"/>
            <a:r>
              <a:rPr lang="en-US" dirty="0"/>
              <a:t>128088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145</a:t>
            </a:r>
            <a:r>
              <a:rPr lang="en-US" dirty="0" smtClean="0"/>
              <a:t>	10k</a:t>
            </a:r>
            <a:endParaRPr lang="en-US" dirty="0" smtClean="0">
              <a:hlinkClick r:id="rId9"/>
            </a:endParaRPr>
          </a:p>
          <a:p>
            <a:pPr lvl="1"/>
            <a:r>
              <a:rPr lang="en-US" dirty="0"/>
              <a:t>128089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Herwig++/PowHeg</a:t>
            </a:r>
            <a:r>
              <a:rPr lang="en-US" dirty="0"/>
              <a:t>	150</a:t>
            </a:r>
            <a:r>
              <a:rPr lang="en-US" dirty="0" smtClean="0"/>
              <a:t>	10k	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Existing samples in MC10:</a:t>
            </a:r>
          </a:p>
          <a:p>
            <a:pPr lvl="1"/>
            <a:r>
              <a:rPr lang="en-US" dirty="0" smtClean="0"/>
              <a:t>109351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	</a:t>
            </a:r>
            <a:r>
              <a:rPr lang="en-US" dirty="0" err="1"/>
              <a:t>Pythia</a:t>
            </a:r>
            <a:r>
              <a:rPr lang="en-US" dirty="0"/>
              <a:t>	</a:t>
            </a:r>
            <a:r>
              <a:rPr lang="en-US" dirty="0" smtClean="0"/>
              <a:t>120	30k - </a:t>
            </a:r>
            <a:r>
              <a:rPr lang="en-US" dirty="0" smtClean="0"/>
              <a:t>Already in MC11a</a:t>
            </a:r>
            <a:endParaRPr lang="en-US" dirty="0" smtClean="0">
              <a:hlinkClick r:id="rId1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A7-D74A-A04F-8799-F0E695FB9C61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Priority 2 – Boosted ZH-&gt;</a:t>
            </a:r>
            <a:r>
              <a:rPr lang="en-US" dirty="0" err="1" smtClean="0"/>
              <a:t>ννbb</a:t>
            </a:r>
            <a:r>
              <a:rPr lang="en-US" dirty="0" smtClean="0"/>
              <a:t>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New samples requested for MC11b:</a:t>
            </a:r>
          </a:p>
          <a:p>
            <a:pPr lvl="1"/>
            <a:r>
              <a:rPr lang="en-US" dirty="0" smtClean="0"/>
              <a:t>128050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 with 1lep EF	Pythia8	115</a:t>
            </a:r>
            <a:r>
              <a:rPr lang="en-US" dirty="0" smtClean="0"/>
              <a:t>	10k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/>
              <a:t>128051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110</a:t>
            </a:r>
            <a:r>
              <a:rPr lang="en-US" dirty="0" smtClean="0"/>
              <a:t>	10k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/>
              <a:t>128052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115</a:t>
            </a:r>
            <a:r>
              <a:rPr lang="en-US" dirty="0" smtClean="0"/>
              <a:t>	10k	</a:t>
            </a:r>
          </a:p>
          <a:p>
            <a:pPr lvl="1"/>
            <a:r>
              <a:rPr lang="en-US" dirty="0" smtClean="0"/>
              <a:t>128053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120</a:t>
            </a:r>
            <a:r>
              <a:rPr lang="en-US" dirty="0" smtClean="0"/>
              <a:t>	10k	</a:t>
            </a:r>
          </a:p>
          <a:p>
            <a:pPr lvl="1"/>
            <a:r>
              <a:rPr lang="en-US" dirty="0" smtClean="0"/>
              <a:t>128054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125</a:t>
            </a:r>
            <a:r>
              <a:rPr lang="en-US" dirty="0" smtClean="0"/>
              <a:t>	10k	</a:t>
            </a:r>
          </a:p>
          <a:p>
            <a:pPr lvl="1"/>
            <a:r>
              <a:rPr lang="en-US" dirty="0" smtClean="0"/>
              <a:t>128055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130</a:t>
            </a:r>
            <a:r>
              <a:rPr lang="en-US" dirty="0" smtClean="0"/>
              <a:t>	10k</a:t>
            </a:r>
          </a:p>
          <a:p>
            <a:pPr lvl="1"/>
            <a:r>
              <a:rPr lang="en-US" dirty="0" smtClean="0"/>
              <a:t>128056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135</a:t>
            </a:r>
            <a:r>
              <a:rPr lang="en-US" dirty="0" smtClean="0"/>
              <a:t>	10k	</a:t>
            </a:r>
          </a:p>
          <a:p>
            <a:pPr lvl="1"/>
            <a:r>
              <a:rPr lang="en-US" dirty="0" smtClean="0"/>
              <a:t>128057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140</a:t>
            </a:r>
            <a:r>
              <a:rPr lang="en-US" dirty="0" smtClean="0"/>
              <a:t>	10k	</a:t>
            </a:r>
          </a:p>
          <a:p>
            <a:pPr lvl="1"/>
            <a:r>
              <a:rPr lang="en-US" dirty="0" smtClean="0"/>
              <a:t>128058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145</a:t>
            </a:r>
            <a:r>
              <a:rPr lang="en-US" dirty="0" smtClean="0"/>
              <a:t>	10k	</a:t>
            </a:r>
          </a:p>
          <a:p>
            <a:pPr lvl="1"/>
            <a:r>
              <a:rPr lang="en-US" dirty="0" smtClean="0"/>
              <a:t>128059</a:t>
            </a:r>
            <a:r>
              <a:rPr lang="en-US" dirty="0"/>
              <a:t>	ZH, Z-&gt;</a:t>
            </a:r>
            <a:r>
              <a:rPr lang="en-US" dirty="0" err="1"/>
              <a:t>nunu</a:t>
            </a:r>
            <a:r>
              <a:rPr lang="en-US" dirty="0"/>
              <a:t>, H-&gt;bb </a:t>
            </a:r>
            <a:r>
              <a:rPr lang="en-US" dirty="0" err="1"/>
              <a:t>pT(Z</a:t>
            </a:r>
            <a:r>
              <a:rPr lang="en-US" dirty="0"/>
              <a:t>)&gt;100GeV	</a:t>
            </a:r>
            <a:r>
              <a:rPr lang="en-US" dirty="0" err="1"/>
              <a:t>Herwig++/PowHeg</a:t>
            </a:r>
            <a:r>
              <a:rPr lang="en-US" dirty="0"/>
              <a:t>	150</a:t>
            </a:r>
            <a:r>
              <a:rPr lang="en-US" dirty="0" smtClean="0"/>
              <a:t>	10k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536D-D211-0F44-82FB-EA8C721A6120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252"/>
          </a:xfrm>
        </p:spPr>
        <p:txBody>
          <a:bodyPr/>
          <a:lstStyle/>
          <a:p>
            <a:r>
              <a:rPr lang="en-US" dirty="0" smtClean="0"/>
              <a:t>Summary of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890"/>
            <a:ext cx="8229600" cy="492727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For CERN Council meeting:</a:t>
            </a:r>
          </a:p>
          <a:p>
            <a:pPr lvl="1"/>
            <a:r>
              <a:rPr lang="en-US" dirty="0" smtClean="0"/>
              <a:t>Update results on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llbb</a:t>
            </a:r>
            <a:r>
              <a:rPr lang="en-US" dirty="0" smtClean="0"/>
              <a:t> with optimized analyses</a:t>
            </a:r>
          </a:p>
          <a:p>
            <a:pPr lvl="1"/>
            <a:r>
              <a:rPr lang="en-US" dirty="0" smtClean="0"/>
              <a:t>Produce results on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parallel:</a:t>
            </a:r>
          </a:p>
          <a:p>
            <a:pPr lvl="1"/>
            <a:r>
              <a:rPr lang="en-US" dirty="0" smtClean="0"/>
              <a:t>VH boosted channels: </a:t>
            </a:r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ZH-&gt;</a:t>
            </a:r>
            <a:r>
              <a:rPr lang="en-US" dirty="0" err="1" smtClean="0"/>
              <a:t>llbb</a:t>
            </a:r>
            <a:r>
              <a:rPr lang="en-US" dirty="0" smtClean="0"/>
              <a:t>, and </a:t>
            </a:r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Aim to produce results for </a:t>
            </a:r>
            <a:r>
              <a:rPr lang="en-US" dirty="0" err="1" smtClean="0"/>
              <a:t>Moriond</a:t>
            </a:r>
            <a:r>
              <a:rPr lang="en-US" dirty="0" smtClean="0"/>
              <a:t> 2012</a:t>
            </a:r>
          </a:p>
          <a:p>
            <a:pPr lvl="2"/>
            <a:r>
              <a:rPr lang="en-US" dirty="0" smtClean="0"/>
              <a:t>Related to this: analyses of boosted Z-&gt;bb and WZ/ZZ-&gt;</a:t>
            </a:r>
            <a:r>
              <a:rPr lang="en-US" dirty="0" err="1" smtClean="0"/>
              <a:t>lljj/llbb</a:t>
            </a:r>
            <a:endParaRPr lang="en-US" dirty="0" smtClean="0"/>
          </a:p>
          <a:p>
            <a:pPr lvl="1"/>
            <a:r>
              <a:rPr lang="en-US" dirty="0" smtClean="0"/>
              <a:t>Other channels – won’t go into these today:</a:t>
            </a:r>
          </a:p>
          <a:p>
            <a:pPr lvl="2"/>
            <a:r>
              <a:rPr lang="en-US" dirty="0" smtClean="0"/>
              <a:t>Work on VBF H-&gt;bb – maybe results for </a:t>
            </a:r>
            <a:r>
              <a:rPr lang="en-US" dirty="0" err="1" smtClean="0"/>
              <a:t>Moriond</a:t>
            </a:r>
            <a:endParaRPr lang="en-US" dirty="0" smtClean="0"/>
          </a:p>
          <a:p>
            <a:pPr lvl="2"/>
            <a:r>
              <a:rPr lang="en-US" dirty="0" smtClean="0"/>
              <a:t>Gluon-fusion H-&gt;bb</a:t>
            </a:r>
          </a:p>
          <a:p>
            <a:pPr lvl="2"/>
            <a:r>
              <a:rPr lang="en-US" dirty="0" smtClean="0"/>
              <a:t>Boosted Higgs in </a:t>
            </a:r>
            <a:r>
              <a:rPr lang="en-US" dirty="0" err="1" smtClean="0"/>
              <a:t>ttH</a:t>
            </a:r>
            <a:endParaRPr lang="en-US" dirty="0" smtClean="0"/>
          </a:p>
          <a:p>
            <a:pPr lvl="2"/>
            <a:r>
              <a:rPr lang="en-US" dirty="0" smtClean="0"/>
              <a:t>Inclusive </a:t>
            </a:r>
            <a:r>
              <a:rPr lang="en-US" dirty="0" err="1" smtClean="0"/>
              <a:t>ttH</a:t>
            </a:r>
            <a:r>
              <a:rPr lang="en-US" dirty="0" smtClean="0"/>
              <a:t> analysis</a:t>
            </a:r>
          </a:p>
          <a:p>
            <a:pPr lvl="2"/>
            <a:r>
              <a:rPr lang="en-US" dirty="0" smtClean="0"/>
              <a:t>Production of </a:t>
            </a:r>
            <a:r>
              <a:rPr lang="en-US" dirty="0" err="1" smtClean="0"/>
              <a:t>γbb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Publication(s</a:t>
            </a:r>
            <a:r>
              <a:rPr lang="en-US" dirty="0" smtClean="0"/>
              <a:t>?):</a:t>
            </a:r>
          </a:p>
          <a:p>
            <a:pPr lvl="1"/>
            <a:r>
              <a:rPr lang="en-US" dirty="0" smtClean="0"/>
              <a:t>Plan is to have a paper on </a:t>
            </a:r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</a:t>
            </a:r>
            <a:r>
              <a:rPr lang="en-US" dirty="0" smtClean="0"/>
              <a:t>-&gt;</a:t>
            </a:r>
            <a:r>
              <a:rPr lang="en-US" dirty="0" err="1" smtClean="0"/>
              <a:t>llbb</a:t>
            </a:r>
            <a:r>
              <a:rPr lang="en-US" dirty="0" smtClean="0"/>
              <a:t> and </a:t>
            </a:r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raft should be ready to be turned into CONF note  </a:t>
            </a:r>
            <a:r>
              <a:rPr lang="en-US" dirty="0" smtClean="0"/>
              <a:t>for CERN council meeting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Better results with final rel.17 performance for </a:t>
            </a:r>
            <a:r>
              <a:rPr lang="en-US" dirty="0" err="1" smtClean="0"/>
              <a:t>Moriond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Add boosted analyses for </a:t>
            </a:r>
            <a:r>
              <a:rPr lang="en-US" dirty="0" err="1" smtClean="0"/>
              <a:t>Moriond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850D-1C66-B84F-9B24-9E2BBFE41D4D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2 – VBF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Gluon-fusion H-&gt;bb sample:</a:t>
            </a:r>
          </a:p>
          <a:p>
            <a:pPr lvl="1"/>
            <a:r>
              <a:rPr lang="en-US" dirty="0" smtClean="0"/>
              <a:t>Existing sample: </a:t>
            </a:r>
          </a:p>
          <a:p>
            <a:pPr lvl="2"/>
            <a:r>
              <a:rPr lang="en-US" dirty="0" smtClean="0"/>
              <a:t>128380</a:t>
            </a:r>
            <a:r>
              <a:rPr lang="en-US" dirty="0" smtClean="0"/>
              <a:t>		</a:t>
            </a:r>
            <a:r>
              <a:rPr lang="en-US" dirty="0" err="1" smtClean="0"/>
              <a:t>ggF</a:t>
            </a:r>
            <a:r>
              <a:rPr lang="en-US" dirty="0" smtClean="0"/>
              <a:t> H-&gt;bb	Pythia6.4	 115GeV	</a:t>
            </a:r>
            <a:r>
              <a:rPr lang="en-US" dirty="0" smtClean="0"/>
              <a:t>10k</a:t>
            </a:r>
          </a:p>
          <a:p>
            <a:pPr lvl="1"/>
            <a:r>
              <a:rPr lang="en-US" dirty="0" smtClean="0"/>
              <a:t>Request: extend </a:t>
            </a:r>
            <a:r>
              <a:rPr lang="en-US" dirty="0" smtClean="0"/>
              <a:t>this sample to </a:t>
            </a:r>
            <a:r>
              <a:rPr lang="en-US" dirty="0" smtClean="0"/>
              <a:t>50k </a:t>
            </a:r>
          </a:p>
          <a:p>
            <a:pPr lvl="1"/>
            <a:r>
              <a:rPr lang="en-US" dirty="0" smtClean="0"/>
              <a:t>We expect 65k in 5fb</a:t>
            </a:r>
            <a:r>
              <a:rPr lang="en-US" baseline="30000" dirty="0" smtClean="0"/>
              <a:t>-1</a:t>
            </a:r>
            <a:r>
              <a:rPr lang="en-US" dirty="0" smtClean="0"/>
              <a:t>, but could do the rest in AFII for example</a:t>
            </a:r>
          </a:p>
          <a:p>
            <a:endParaRPr lang="en-US" dirty="0" smtClean="0"/>
          </a:p>
          <a:p>
            <a:r>
              <a:rPr lang="en-US" dirty="0" smtClean="0"/>
              <a:t>VBF H-&gt;bb: extend this sample to 30k:</a:t>
            </a:r>
          </a:p>
          <a:p>
            <a:pPr marL="742950" lvl="2" indent="-342900"/>
            <a:r>
              <a:rPr lang="en-US" dirty="0" smtClean="0"/>
              <a:t>116090	VBF H-&gt;bb	</a:t>
            </a:r>
            <a:r>
              <a:rPr lang="en-US" dirty="0" err="1" smtClean="0"/>
              <a:t>Herwig</a:t>
            </a:r>
            <a:r>
              <a:rPr lang="en-US" dirty="0" smtClean="0"/>
              <a:t>	120	</a:t>
            </a:r>
            <a:r>
              <a:rPr lang="en-US" dirty="0" smtClean="0"/>
              <a:t>20k</a:t>
            </a:r>
          </a:p>
          <a:p>
            <a:pPr lvl="1"/>
            <a:r>
              <a:rPr lang="en-US" dirty="0" smtClean="0"/>
              <a:t>Already existing samples in MC10:</a:t>
            </a:r>
          </a:p>
          <a:p>
            <a:pPr lvl="2"/>
            <a:r>
              <a:rPr lang="en-US" dirty="0"/>
              <a:t>116306	VBF H-&gt;bb	</a:t>
            </a:r>
            <a:r>
              <a:rPr lang="en-US" dirty="0" err="1"/>
              <a:t>Herwig</a:t>
            </a:r>
            <a:r>
              <a:rPr lang="en-US" dirty="0"/>
              <a:t>	</a:t>
            </a:r>
            <a:r>
              <a:rPr lang="en-US" dirty="0" smtClean="0"/>
              <a:t>115 	30k</a:t>
            </a:r>
            <a:endParaRPr lang="en-US" dirty="0" smtClean="0">
              <a:hlinkClick r:id="rId2"/>
            </a:endParaRPr>
          </a:p>
          <a:p>
            <a:pPr lvl="2"/>
            <a:r>
              <a:rPr lang="en-US" dirty="0"/>
              <a:t>116090	VBF H-&gt;bb	</a:t>
            </a:r>
            <a:r>
              <a:rPr lang="en-US" dirty="0" err="1"/>
              <a:t>Herwig</a:t>
            </a:r>
            <a:r>
              <a:rPr lang="en-US" dirty="0"/>
              <a:t>	</a:t>
            </a:r>
            <a:r>
              <a:rPr lang="en-US" dirty="0" smtClean="0"/>
              <a:t>120	20k</a:t>
            </a:r>
            <a:endParaRPr lang="en-US" dirty="0" smtClean="0">
              <a:hlinkClick r:id="rId3"/>
            </a:endParaRPr>
          </a:p>
          <a:p>
            <a:pPr lvl="2"/>
            <a:r>
              <a:rPr lang="en-US" dirty="0" smtClean="0"/>
              <a:t>116307</a:t>
            </a:r>
            <a:r>
              <a:rPr lang="en-US" dirty="0"/>
              <a:t>	VBF H-&gt;bb	</a:t>
            </a:r>
            <a:r>
              <a:rPr lang="en-US" dirty="0" err="1"/>
              <a:t>Herwig</a:t>
            </a:r>
            <a:r>
              <a:rPr lang="en-US" dirty="0"/>
              <a:t>	125</a:t>
            </a:r>
            <a:r>
              <a:rPr lang="en-US" dirty="0" smtClean="0"/>
              <a:t>	30k</a:t>
            </a:r>
          </a:p>
          <a:p>
            <a:pPr lvl="2"/>
            <a:r>
              <a:rPr lang="en-US" dirty="0" smtClean="0"/>
              <a:t>116308</a:t>
            </a:r>
            <a:r>
              <a:rPr lang="en-US" dirty="0"/>
              <a:t>	VBF H-&gt;bb	</a:t>
            </a:r>
            <a:r>
              <a:rPr lang="en-US" dirty="0" err="1"/>
              <a:t>Herwig</a:t>
            </a:r>
            <a:r>
              <a:rPr lang="en-US" dirty="0"/>
              <a:t>	130</a:t>
            </a:r>
            <a:r>
              <a:rPr lang="en-US" dirty="0" smtClean="0"/>
              <a:t>	30k</a:t>
            </a:r>
            <a:r>
              <a:rPr lang="en-US" dirty="0"/>
              <a:t>			</a:t>
            </a:r>
            <a:endParaRPr lang="en-US" dirty="0" smtClean="0"/>
          </a:p>
          <a:p>
            <a:pPr lvl="2"/>
            <a:r>
              <a:rPr lang="en-US" dirty="0" smtClean="0"/>
              <a:t>116091	VBF H-&gt;bb with </a:t>
            </a:r>
            <a:r>
              <a:rPr lang="en-US" dirty="0" err="1" smtClean="0"/>
              <a:t>mJJ</a:t>
            </a:r>
            <a:r>
              <a:rPr lang="en-US" dirty="0" smtClean="0"/>
              <a:t>&gt;400GeV	</a:t>
            </a:r>
            <a:r>
              <a:rPr lang="en-US" dirty="0" err="1" smtClean="0"/>
              <a:t>Herwig</a:t>
            </a:r>
            <a:r>
              <a:rPr lang="en-US" dirty="0" smtClean="0"/>
              <a:t>	120 40k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CF3B2-6CAB-9D49-8D6E-8A0764518E4E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2 – </a:t>
            </a:r>
            <a:r>
              <a:rPr lang="en-US" dirty="0" err="1" smtClean="0"/>
              <a:t>ttH</a:t>
            </a:r>
            <a:r>
              <a:rPr lang="en-US" dirty="0" smtClean="0"/>
              <a:t>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Existing samples in MC10</a:t>
            </a:r>
          </a:p>
          <a:p>
            <a:pPr lvl="1"/>
            <a:r>
              <a:rPr lang="en-US" dirty="0" smtClean="0"/>
              <a:t>128020</a:t>
            </a:r>
            <a:r>
              <a:rPr lang="en-US" dirty="0"/>
              <a:t>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(positive </a:t>
            </a:r>
            <a:r>
              <a:rPr lang="en-US" dirty="0" err="1"/>
              <a:t>lep</a:t>
            </a:r>
            <a:r>
              <a:rPr lang="en-US" dirty="0"/>
              <a:t>)	Pythia6.4	110</a:t>
            </a:r>
            <a:r>
              <a:rPr lang="en-US" dirty="0" smtClean="0"/>
              <a:t>	30k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/>
              <a:t>128021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(negative </a:t>
            </a:r>
            <a:r>
              <a:rPr lang="en-US" dirty="0" err="1"/>
              <a:t>lep</a:t>
            </a:r>
            <a:r>
              <a:rPr lang="en-US" dirty="0"/>
              <a:t>)	Pythia6.4	110</a:t>
            </a:r>
            <a:r>
              <a:rPr lang="en-US" dirty="0" smtClean="0"/>
              <a:t>	30k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/>
              <a:t>116300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(positive </a:t>
            </a:r>
            <a:r>
              <a:rPr lang="en-US" dirty="0" err="1"/>
              <a:t>lep</a:t>
            </a:r>
            <a:r>
              <a:rPr lang="en-US" dirty="0"/>
              <a:t>)	Pythia6.4	115</a:t>
            </a:r>
            <a:r>
              <a:rPr lang="en-US" dirty="0" smtClean="0"/>
              <a:t>	30k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/>
              <a:t>116303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(negative </a:t>
            </a:r>
            <a:r>
              <a:rPr lang="en-US" dirty="0" err="1"/>
              <a:t>lep</a:t>
            </a:r>
            <a:r>
              <a:rPr lang="en-US" dirty="0"/>
              <a:t>)	Pythia6.4	115</a:t>
            </a:r>
            <a:r>
              <a:rPr lang="en-US" dirty="0" smtClean="0"/>
              <a:t>	30k</a:t>
            </a:r>
            <a:endParaRPr lang="en-US" dirty="0" smtClean="0">
              <a:hlinkClick r:id="rId5"/>
            </a:endParaRPr>
          </a:p>
          <a:p>
            <a:pPr lvl="1"/>
            <a:r>
              <a:rPr lang="en-US" dirty="0"/>
              <a:t>109840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(positive </a:t>
            </a:r>
            <a:r>
              <a:rPr lang="en-US" dirty="0" err="1"/>
              <a:t>lep</a:t>
            </a:r>
            <a:r>
              <a:rPr lang="en-US" dirty="0"/>
              <a:t>)	Pythia6.4	120</a:t>
            </a:r>
            <a:r>
              <a:rPr lang="en-US" dirty="0" smtClean="0"/>
              <a:t>	30k</a:t>
            </a:r>
            <a:endParaRPr lang="en-US" dirty="0" smtClean="0">
              <a:hlinkClick r:id="rId6"/>
            </a:endParaRPr>
          </a:p>
          <a:p>
            <a:pPr lvl="1"/>
            <a:r>
              <a:rPr lang="en-US" dirty="0"/>
              <a:t>109841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(negative </a:t>
            </a:r>
            <a:r>
              <a:rPr lang="en-US" dirty="0" err="1"/>
              <a:t>lep</a:t>
            </a:r>
            <a:r>
              <a:rPr lang="en-US" dirty="0"/>
              <a:t>)	Pythia6.4	120</a:t>
            </a:r>
            <a:r>
              <a:rPr lang="en-US" dirty="0" smtClean="0"/>
              <a:t>	30k</a:t>
            </a:r>
            <a:endParaRPr lang="en-US" dirty="0" smtClean="0">
              <a:hlinkClick r:id="rId7"/>
            </a:endParaRPr>
          </a:p>
          <a:p>
            <a:pPr lvl="1"/>
            <a:r>
              <a:rPr lang="en-US" dirty="0"/>
              <a:t>116301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(positive </a:t>
            </a:r>
            <a:r>
              <a:rPr lang="en-US" dirty="0" err="1"/>
              <a:t>lep</a:t>
            </a:r>
            <a:r>
              <a:rPr lang="en-US" dirty="0"/>
              <a:t>)	Pythia6.4	125</a:t>
            </a:r>
            <a:r>
              <a:rPr lang="en-US" dirty="0" smtClean="0"/>
              <a:t>	30k</a:t>
            </a:r>
            <a:endParaRPr lang="en-US" dirty="0" smtClean="0">
              <a:hlinkClick r:id="rId8"/>
            </a:endParaRPr>
          </a:p>
          <a:p>
            <a:pPr lvl="1"/>
            <a:r>
              <a:rPr lang="en-US" dirty="0"/>
              <a:t>116304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(negative </a:t>
            </a:r>
            <a:r>
              <a:rPr lang="en-US" dirty="0" err="1"/>
              <a:t>lep</a:t>
            </a:r>
            <a:r>
              <a:rPr lang="en-US" dirty="0"/>
              <a:t>)	Pythia6.4	125</a:t>
            </a:r>
            <a:r>
              <a:rPr lang="en-US" dirty="0" smtClean="0"/>
              <a:t>	30k</a:t>
            </a:r>
            <a:endParaRPr lang="en-US" dirty="0" smtClean="0">
              <a:hlinkClick r:id="rId9"/>
            </a:endParaRPr>
          </a:p>
          <a:p>
            <a:pPr lvl="1"/>
            <a:r>
              <a:rPr lang="en-US" dirty="0"/>
              <a:t>116302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(positive </a:t>
            </a:r>
            <a:r>
              <a:rPr lang="en-US" dirty="0" err="1"/>
              <a:t>lep</a:t>
            </a:r>
            <a:r>
              <a:rPr lang="en-US" dirty="0"/>
              <a:t>)	Pythia6.4	130</a:t>
            </a:r>
            <a:r>
              <a:rPr lang="en-US" dirty="0" smtClean="0"/>
              <a:t>	30k</a:t>
            </a:r>
            <a:endParaRPr lang="en-US" dirty="0" smtClean="0">
              <a:hlinkClick r:id="rId10"/>
            </a:endParaRPr>
          </a:p>
          <a:p>
            <a:pPr lvl="1"/>
            <a:r>
              <a:rPr lang="en-US" dirty="0"/>
              <a:t>116305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(negative </a:t>
            </a:r>
            <a:r>
              <a:rPr lang="en-US" dirty="0" err="1"/>
              <a:t>lep</a:t>
            </a:r>
            <a:r>
              <a:rPr lang="en-US" dirty="0"/>
              <a:t>)	Pythia6.4	130</a:t>
            </a:r>
            <a:r>
              <a:rPr lang="en-US" dirty="0" smtClean="0"/>
              <a:t>	30k</a:t>
            </a:r>
            <a:endParaRPr lang="en-US" dirty="0" smtClean="0">
              <a:hlinkClick r:id="rId11"/>
            </a:endParaRPr>
          </a:p>
          <a:p>
            <a:pPr lvl="1"/>
            <a:r>
              <a:rPr lang="en-US" dirty="0"/>
              <a:t>128030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(positive </a:t>
            </a:r>
            <a:r>
              <a:rPr lang="en-US" dirty="0" err="1"/>
              <a:t>lep</a:t>
            </a:r>
            <a:r>
              <a:rPr lang="en-US" dirty="0"/>
              <a:t>)	Pythia6.4	140</a:t>
            </a:r>
            <a:r>
              <a:rPr lang="en-US" dirty="0" smtClean="0"/>
              <a:t>	30k</a:t>
            </a:r>
            <a:endParaRPr lang="en-US" dirty="0" smtClean="0">
              <a:hlinkClick r:id="rId12"/>
            </a:endParaRPr>
          </a:p>
          <a:p>
            <a:pPr lvl="1"/>
            <a:r>
              <a:rPr lang="en-US" dirty="0"/>
              <a:t>128031	</a:t>
            </a:r>
            <a:r>
              <a:rPr lang="en-US" dirty="0" err="1"/>
              <a:t>ttH</a:t>
            </a:r>
            <a:r>
              <a:rPr lang="en-US" dirty="0"/>
              <a:t> -&gt; </a:t>
            </a:r>
            <a:r>
              <a:rPr lang="en-US" dirty="0" err="1"/>
              <a:t>bl+(e,mu)nbqq</a:t>
            </a:r>
            <a:r>
              <a:rPr lang="en-US" dirty="0"/>
              <a:t> </a:t>
            </a:r>
            <a:r>
              <a:rPr lang="en-US" dirty="0" err="1"/>
              <a:t>bbbar</a:t>
            </a:r>
            <a:r>
              <a:rPr lang="en-US" dirty="0"/>
              <a:t> (negative </a:t>
            </a:r>
            <a:r>
              <a:rPr lang="en-US" dirty="0" err="1"/>
              <a:t>lep</a:t>
            </a:r>
            <a:r>
              <a:rPr lang="en-US" dirty="0"/>
              <a:t>)	Pythia6.4	140</a:t>
            </a:r>
            <a:r>
              <a:rPr lang="en-US" dirty="0" smtClean="0"/>
              <a:t>	30k</a:t>
            </a:r>
            <a:r>
              <a:rPr lang="en-US" dirty="0"/>
              <a:t>			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F91-4E6B-1847-B93C-DFA8E49BD646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Background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678"/>
            <a:ext cx="8229600" cy="4929486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New: </a:t>
            </a:r>
          </a:p>
          <a:p>
            <a:r>
              <a:rPr lang="en-US" dirty="0" smtClean="0"/>
              <a:t>- ZZ-&gt;</a:t>
            </a:r>
            <a:r>
              <a:rPr lang="en-US" dirty="0" err="1" smtClean="0"/>
              <a:t>vvqq</a:t>
            </a:r>
            <a:r>
              <a:rPr lang="en-US" dirty="0" smtClean="0"/>
              <a:t>  - would be good to have 100k generated with e.g. Sherpa - maybe already exists</a:t>
            </a:r>
          </a:p>
          <a:p>
            <a:r>
              <a:rPr lang="en-US" dirty="0" smtClean="0"/>
              <a:t>- WW-&gt;</a:t>
            </a:r>
            <a:r>
              <a:rPr lang="en-US" dirty="0" err="1" smtClean="0"/>
              <a:t>lnuqq</a:t>
            </a:r>
            <a:r>
              <a:rPr lang="en-US" dirty="0" smtClean="0"/>
              <a:t> - </a:t>
            </a:r>
            <a:r>
              <a:rPr lang="en-US" dirty="0" err="1" smtClean="0"/>
              <a:t>xsec</a:t>
            </a:r>
            <a:r>
              <a:rPr lang="en-US" dirty="0" smtClean="0"/>
              <a:t> is 46pb: would be good to have about 50k-100k with lepton filter - maybe already exists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= top = total~7.5M</a:t>
            </a:r>
          </a:p>
          <a:p>
            <a:r>
              <a:rPr lang="en-US" dirty="0" smtClean="0"/>
              <a:t>105200	 </a:t>
            </a:r>
            <a:r>
              <a:rPr lang="en-US" dirty="0" err="1" smtClean="0"/>
              <a:t>ttbar</a:t>
            </a:r>
            <a:r>
              <a:rPr lang="en-US" dirty="0" smtClean="0"/>
              <a:t> (1-lepton) MC@NLO </a:t>
            </a:r>
            <a:r>
              <a:rPr lang="en-US" dirty="0" err="1" smtClean="0"/>
              <a:t>xsec</a:t>
            </a:r>
            <a:r>
              <a:rPr lang="en-US" dirty="0" smtClean="0"/>
              <a:t>=144.12pb  15M - would be good to have at least 7.5M (10 </a:t>
            </a:r>
            <a:r>
              <a:rPr lang="en-US" dirty="0" err="1" smtClean="0"/>
              <a:t>x</a:t>
            </a:r>
            <a:r>
              <a:rPr lang="en-US" dirty="0" smtClean="0"/>
              <a:t> #</a:t>
            </a:r>
            <a:r>
              <a:rPr lang="en-US" dirty="0" err="1" smtClean="0"/>
              <a:t>evt</a:t>
            </a:r>
            <a:r>
              <a:rPr lang="en-US" dirty="0" smtClean="0"/>
              <a:t> for 5fb-1) </a:t>
            </a:r>
          </a:p>
          <a:p>
            <a:r>
              <a:rPr lang="en-US" dirty="0" smtClean="0"/>
              <a:t>108340 - 108345, 108346 - single top MC@</a:t>
            </a:r>
            <a:r>
              <a:rPr lang="en-US" dirty="0" smtClean="0"/>
              <a:t>NLO</a:t>
            </a:r>
          </a:p>
          <a:p>
            <a:endParaRPr lang="en-US" dirty="0" smtClean="0"/>
          </a:p>
          <a:p>
            <a:r>
              <a:rPr lang="en-US" dirty="0" smtClean="0"/>
              <a:t>= ZZ = total=150k</a:t>
            </a:r>
          </a:p>
          <a:p>
            <a:r>
              <a:rPr lang="en-US" dirty="0" smtClean="0"/>
              <a:t>109294	 ZZ-&gt;2l2q	</a:t>
            </a:r>
            <a:r>
              <a:rPr lang="en-US" dirty="0" err="1" smtClean="0"/>
              <a:t>Pythia</a:t>
            </a:r>
            <a:r>
              <a:rPr lang="en-US" dirty="0" smtClean="0"/>
              <a:t>	 0.841 </a:t>
            </a:r>
            <a:r>
              <a:rPr lang="en-US" dirty="0" err="1" smtClean="0"/>
              <a:t>pb</a:t>
            </a:r>
            <a:r>
              <a:rPr lang="en-US" dirty="0" smtClean="0"/>
              <a:t>   	60k - already in MC11a</a:t>
            </a:r>
          </a:p>
          <a:p>
            <a:endParaRPr lang="en-US" dirty="0" smtClean="0"/>
          </a:p>
          <a:p>
            <a:r>
              <a:rPr lang="en-US" dirty="0" smtClean="0"/>
              <a:t>107108 ZZincllNp0 </a:t>
            </a:r>
            <a:r>
              <a:rPr lang="en-US" dirty="0" err="1" smtClean="0"/>
              <a:t>Alpgen</a:t>
            </a:r>
            <a:r>
              <a:rPr lang="en-US" dirty="0" smtClean="0"/>
              <a:t> 40k - already in MC11a</a:t>
            </a:r>
          </a:p>
          <a:p>
            <a:r>
              <a:rPr lang="en-US" dirty="0" smtClean="0"/>
              <a:t>107109 ZZincllNp1 </a:t>
            </a:r>
            <a:r>
              <a:rPr lang="en-US" dirty="0" err="1" smtClean="0"/>
              <a:t>Alpgen</a:t>
            </a:r>
            <a:r>
              <a:rPr lang="en-US" dirty="0" smtClean="0"/>
              <a:t> 20k - already in MC11a</a:t>
            </a:r>
          </a:p>
          <a:p>
            <a:r>
              <a:rPr lang="en-US" dirty="0" smtClean="0"/>
              <a:t>107110 ZZincllNp2 </a:t>
            </a:r>
            <a:r>
              <a:rPr lang="en-US" dirty="0" err="1" smtClean="0"/>
              <a:t>Alpgen</a:t>
            </a:r>
            <a:r>
              <a:rPr lang="en-US" dirty="0" smtClean="0"/>
              <a:t> 20k - already in MC11a</a:t>
            </a:r>
          </a:p>
          <a:p>
            <a:r>
              <a:rPr lang="en-US" dirty="0" smtClean="0"/>
              <a:t>107111 ZZincllNp3 </a:t>
            </a:r>
            <a:r>
              <a:rPr lang="en-US" dirty="0" err="1" smtClean="0"/>
              <a:t>Alpgen</a:t>
            </a:r>
            <a:r>
              <a:rPr lang="en-US" dirty="0" smtClean="0"/>
              <a:t> 10k - already in MC11a</a:t>
            </a:r>
          </a:p>
          <a:p>
            <a:endParaRPr lang="en-US" dirty="0" smtClean="0"/>
          </a:p>
          <a:p>
            <a:r>
              <a:rPr lang="en-US" dirty="0" smtClean="0"/>
              <a:t>= WZ = total=225k</a:t>
            </a:r>
          </a:p>
          <a:p>
            <a:r>
              <a:rPr lang="en-US" dirty="0" smtClean="0"/>
              <a:t>105942	 W+Z-&gt;</a:t>
            </a:r>
            <a:r>
              <a:rPr lang="en-US" dirty="0" err="1" smtClean="0"/>
              <a:t>qqll</a:t>
            </a:r>
            <a:r>
              <a:rPr lang="en-US" dirty="0" smtClean="0"/>
              <a:t>	MC@NLO	 11.147pb*BR	25k - already in MC11a - would be good to extend this to 100k</a:t>
            </a:r>
          </a:p>
          <a:p>
            <a:r>
              <a:rPr lang="en-US" dirty="0" smtClean="0"/>
              <a:t>105972	 W-Z-&gt;</a:t>
            </a:r>
            <a:r>
              <a:rPr lang="en-US" dirty="0" err="1" smtClean="0"/>
              <a:t>qqll</a:t>
            </a:r>
            <a:r>
              <a:rPr lang="en-US" dirty="0" smtClean="0"/>
              <a:t>	MC@NLO	 6.0394pb*BR	100k- already in MC11a</a:t>
            </a:r>
            <a:r>
              <a:rPr lang="en-US" dirty="0" smtClean="0"/>
              <a:t>	</a:t>
            </a:r>
          </a:p>
          <a:p>
            <a:r>
              <a:rPr lang="en-US" dirty="0" smtClean="0"/>
              <a:t>105940	 W+Z-&gt;</a:t>
            </a:r>
            <a:r>
              <a:rPr lang="en-US" dirty="0" err="1" smtClean="0"/>
              <a:t>lnuqq</a:t>
            </a:r>
            <a:r>
              <a:rPr lang="en-US" dirty="0" smtClean="0"/>
              <a:t>	MC@NLO	 11.23 </a:t>
            </a:r>
            <a:r>
              <a:rPr lang="en-US" dirty="0" err="1" smtClean="0"/>
              <a:t>pb</a:t>
            </a:r>
            <a:r>
              <a:rPr lang="en-US" dirty="0" smtClean="0"/>
              <a:t>*BR	50k - already in MC11a - would be good to extend this to 100k</a:t>
            </a:r>
          </a:p>
          <a:p>
            <a:r>
              <a:rPr lang="en-US" dirty="0" smtClean="0"/>
              <a:t>105970	 W-Z-&gt;</a:t>
            </a:r>
            <a:r>
              <a:rPr lang="en-US" dirty="0" err="1" smtClean="0"/>
              <a:t>lnuqq</a:t>
            </a:r>
            <a:r>
              <a:rPr lang="en-US" dirty="0" smtClean="0"/>
              <a:t>	MC@NLO	 6.085 </a:t>
            </a:r>
            <a:r>
              <a:rPr lang="en-US" dirty="0" err="1" smtClean="0"/>
              <a:t>pb</a:t>
            </a:r>
            <a:r>
              <a:rPr lang="en-US" dirty="0" smtClean="0"/>
              <a:t>*BR 	50k - already in MC11a	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850D-1C66-B84F-9B24-9E2BBFE41D4D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4220"/>
            <a:ext cx="8229600" cy="611213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= </a:t>
            </a:r>
            <a:r>
              <a:rPr lang="en-US" dirty="0" err="1" smtClean="0"/>
              <a:t>Wbb</a:t>
            </a:r>
            <a:r>
              <a:rPr lang="en-US" dirty="0" smtClean="0"/>
              <a:t> = total=920k</a:t>
            </a:r>
          </a:p>
          <a:p>
            <a:r>
              <a:rPr lang="en-US" dirty="0" smtClean="0"/>
              <a:t>These have only about 2x #</a:t>
            </a:r>
            <a:r>
              <a:rPr lang="en-US" dirty="0" err="1" smtClean="0"/>
              <a:t>evts</a:t>
            </a:r>
            <a:r>
              <a:rPr lang="en-US" dirty="0" smtClean="0"/>
              <a:t> for 5fb-1 - would be nice to increase</a:t>
            </a:r>
          </a:p>
          <a:p>
            <a:r>
              <a:rPr lang="en-US" dirty="0" smtClean="0"/>
              <a:t>107280	 WbbFullNp0_pt20 </a:t>
            </a:r>
            <a:r>
              <a:rPr lang="en-US" dirty="0" err="1" smtClean="0"/>
              <a:t>Alpgen</a:t>
            </a:r>
            <a:r>
              <a:rPr lang="en-US" dirty="0" smtClean="0"/>
              <a:t>  48 </a:t>
            </a:r>
            <a:r>
              <a:rPr lang="en-US" dirty="0" err="1" smtClean="0"/>
              <a:t>pb</a:t>
            </a:r>
            <a:r>
              <a:rPr lang="en-US" dirty="0" smtClean="0"/>
              <a:t> 	475k - in production for MC11a</a:t>
            </a:r>
          </a:p>
          <a:p>
            <a:r>
              <a:rPr lang="en-US" dirty="0" smtClean="0"/>
              <a:t>107281	 WbbFullNp1_pt20 </a:t>
            </a:r>
            <a:r>
              <a:rPr lang="en-US" dirty="0" err="1" smtClean="0"/>
              <a:t>Alpgen</a:t>
            </a:r>
            <a:r>
              <a:rPr lang="en-US" dirty="0" smtClean="0"/>
              <a:t>  35 </a:t>
            </a:r>
            <a:r>
              <a:rPr lang="en-US" dirty="0" err="1" smtClean="0"/>
              <a:t>pb</a:t>
            </a:r>
            <a:r>
              <a:rPr lang="en-US" dirty="0" smtClean="0"/>
              <a:t> 	200k - in production for MC11a</a:t>
            </a:r>
          </a:p>
          <a:p>
            <a:r>
              <a:rPr lang="en-US" dirty="0" smtClean="0"/>
              <a:t>107282	 WbbFullNp2_pt20 </a:t>
            </a:r>
            <a:r>
              <a:rPr lang="en-US" dirty="0" err="1" smtClean="0"/>
              <a:t>Alpgen</a:t>
            </a:r>
            <a:r>
              <a:rPr lang="en-US" dirty="0" smtClean="0"/>
              <a:t>  17 </a:t>
            </a:r>
            <a:r>
              <a:rPr lang="en-US" dirty="0" err="1" smtClean="0"/>
              <a:t>pb</a:t>
            </a:r>
            <a:r>
              <a:rPr lang="en-US" dirty="0" smtClean="0"/>
              <a:t> 	175k - in production for MC11a	 </a:t>
            </a:r>
          </a:p>
          <a:p>
            <a:r>
              <a:rPr lang="en-US" dirty="0" smtClean="0"/>
              <a:t>107283	 WbbFullNp3_pt20 </a:t>
            </a:r>
            <a:r>
              <a:rPr lang="en-US" dirty="0" err="1" smtClean="0"/>
              <a:t>Alpgen</a:t>
            </a:r>
            <a:r>
              <a:rPr lang="en-US" dirty="0" smtClean="0"/>
              <a:t>  7.6pb 	 70k - in production for MC11a	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AtlfastII</a:t>
            </a:r>
            <a:r>
              <a:rPr lang="en-US" dirty="0" smtClean="0"/>
              <a:t> could be used to extend these samples to:</a:t>
            </a:r>
          </a:p>
          <a:p>
            <a:r>
              <a:rPr lang="en-US" dirty="0" smtClean="0"/>
              <a:t>MC11.107280.AlpgenJimmyWbbFullNp0_pt20.py 3,500,000</a:t>
            </a:r>
          </a:p>
          <a:p>
            <a:r>
              <a:rPr lang="en-US" dirty="0" smtClean="0"/>
              <a:t>MC11.107281.AlpgenJimmyWbbFullNp1_pt20.py 2,500,000</a:t>
            </a:r>
          </a:p>
          <a:p>
            <a:r>
              <a:rPr lang="en-US" dirty="0" smtClean="0"/>
              <a:t>MC11.107282.AlpgenJimmyWbbFullNp2_pt20.py 1,500,000</a:t>
            </a:r>
          </a:p>
          <a:p>
            <a:r>
              <a:rPr lang="en-US" dirty="0" smtClean="0"/>
              <a:t>MC11.107283.AlpgenJimmyWbbFullNp3_pt20.py </a:t>
            </a:r>
            <a:r>
              <a:rPr lang="en-US" dirty="0" smtClean="0"/>
              <a:t>500,00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= </a:t>
            </a:r>
            <a:r>
              <a:rPr lang="en-US" dirty="0" err="1" smtClean="0"/>
              <a:t>Wcc</a:t>
            </a:r>
            <a:r>
              <a:rPr lang="en-US" dirty="0" smtClean="0"/>
              <a:t> = total=650k</a:t>
            </a:r>
          </a:p>
          <a:p>
            <a:r>
              <a:rPr lang="en-US" dirty="0" smtClean="0"/>
              <a:t>117284   WccFullNp0_pt20 </a:t>
            </a:r>
            <a:r>
              <a:rPr lang="en-US" dirty="0" err="1" smtClean="0"/>
              <a:t>Alpgen</a:t>
            </a:r>
            <a:r>
              <a:rPr lang="en-US" dirty="0" smtClean="0"/>
              <a:t> 128pb 250k - already in MC11a</a:t>
            </a:r>
          </a:p>
          <a:p>
            <a:r>
              <a:rPr lang="en-US" dirty="0" smtClean="0"/>
              <a:t>117285   WccFullNp1_pt20 </a:t>
            </a:r>
            <a:r>
              <a:rPr lang="en-US" dirty="0" err="1" smtClean="0"/>
              <a:t>Alpgen</a:t>
            </a:r>
            <a:r>
              <a:rPr lang="en-US" dirty="0" smtClean="0"/>
              <a:t> 104pb 200k - already in MC11a</a:t>
            </a:r>
          </a:p>
          <a:p>
            <a:r>
              <a:rPr lang="en-US" dirty="0" smtClean="0"/>
              <a:t>117286   WccFullNp2_pt20 </a:t>
            </a:r>
            <a:r>
              <a:rPr lang="en-US" dirty="0" err="1" smtClean="0"/>
              <a:t>Alpgen</a:t>
            </a:r>
            <a:r>
              <a:rPr lang="en-US" dirty="0" smtClean="0"/>
              <a:t>  52pb 100k - already in MC11a</a:t>
            </a:r>
          </a:p>
          <a:p>
            <a:r>
              <a:rPr lang="en-US" dirty="0" smtClean="0"/>
              <a:t>117287   WccFullNp3_pt20 </a:t>
            </a:r>
            <a:r>
              <a:rPr lang="en-US" dirty="0" err="1" smtClean="0"/>
              <a:t>Alpgen</a:t>
            </a:r>
            <a:r>
              <a:rPr lang="en-US" dirty="0" smtClean="0"/>
              <a:t>  20pb 100k - already in </a:t>
            </a:r>
            <a:r>
              <a:rPr lang="en-US" dirty="0" smtClean="0"/>
              <a:t>MC11a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= </a:t>
            </a:r>
            <a:r>
              <a:rPr lang="en-US" dirty="0" err="1" smtClean="0"/>
              <a:t>Zbb</a:t>
            </a:r>
            <a:r>
              <a:rPr lang="en-US" dirty="0" smtClean="0"/>
              <a:t> = total=900k</a:t>
            </a:r>
          </a:p>
          <a:p>
            <a:r>
              <a:rPr lang="en-US" dirty="0" smtClean="0"/>
              <a:t>109525	 Z-&gt;</a:t>
            </a:r>
            <a:r>
              <a:rPr lang="en-US" dirty="0" err="1" smtClean="0"/>
              <a:t>ee+jets+b/c</a:t>
            </a:r>
            <a:r>
              <a:rPr lang="en-US" dirty="0" smtClean="0"/>
              <a:t> (enhanced)	 Sherpa	 787pb	 300k - in production for MC11a</a:t>
            </a:r>
          </a:p>
          <a:p>
            <a:r>
              <a:rPr lang="en-US" dirty="0" smtClean="0"/>
              <a:t>109526	 Z-&gt;</a:t>
            </a:r>
            <a:r>
              <a:rPr lang="en-US" dirty="0" err="1" smtClean="0"/>
              <a:t>mumu+jets+b/c</a:t>
            </a:r>
            <a:r>
              <a:rPr lang="en-US" dirty="0" smtClean="0"/>
              <a:t> (enhanced)	 Sherpa	 787pb	 300k - in production for MC11a</a:t>
            </a:r>
          </a:p>
          <a:p>
            <a:r>
              <a:rPr lang="en-US" dirty="0" smtClean="0"/>
              <a:t>109527	 Z-&gt;</a:t>
            </a:r>
            <a:r>
              <a:rPr lang="en-US" dirty="0" err="1" smtClean="0"/>
              <a:t>tautau+jets+b/c</a:t>
            </a:r>
            <a:r>
              <a:rPr lang="en-US" dirty="0" smtClean="0"/>
              <a:t> (enhanced)	 Sherpa	 787pb	 300k - in production for </a:t>
            </a:r>
            <a:r>
              <a:rPr lang="en-US" dirty="0" smtClean="0"/>
              <a:t>MC11a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= </a:t>
            </a:r>
            <a:r>
              <a:rPr lang="en-US" dirty="0" smtClean="0"/>
              <a:t>bb = total=9M</a:t>
            </a:r>
          </a:p>
          <a:p>
            <a:r>
              <a:rPr lang="en-US" dirty="0" smtClean="0"/>
              <a:t>108405   bbmu15X </a:t>
            </a:r>
            <a:r>
              <a:rPr lang="en-US" dirty="0" err="1" smtClean="0"/>
              <a:t>PythiaB</a:t>
            </a:r>
            <a:r>
              <a:rPr lang="en-US" dirty="0" smtClean="0"/>
              <a:t> 4.5M - already in MC11a</a:t>
            </a:r>
          </a:p>
          <a:p>
            <a:r>
              <a:rPr lang="en-US" dirty="0" smtClean="0"/>
              <a:t>108326   bbe15X	 </a:t>
            </a:r>
            <a:r>
              <a:rPr lang="en-US" dirty="0" err="1" smtClean="0"/>
              <a:t>PythiaB</a:t>
            </a:r>
            <a:r>
              <a:rPr lang="en-US" dirty="0" smtClean="0"/>
              <a:t> 4.5M - already in </a:t>
            </a:r>
            <a:r>
              <a:rPr lang="en-US" dirty="0" smtClean="0"/>
              <a:t>MC11a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= </a:t>
            </a:r>
            <a:r>
              <a:rPr lang="en-US" dirty="0" smtClean="0"/>
              <a:t>cc = total=3M</a:t>
            </a:r>
          </a:p>
          <a:p>
            <a:r>
              <a:rPr lang="en-US" dirty="0" smtClean="0"/>
              <a:t>106059   ccmu15X </a:t>
            </a:r>
            <a:r>
              <a:rPr lang="en-US" dirty="0" err="1" smtClean="0"/>
              <a:t>PythiaB</a:t>
            </a:r>
            <a:r>
              <a:rPr lang="en-US" dirty="0" smtClean="0"/>
              <a:t> 1.5M - already in MC11a</a:t>
            </a:r>
          </a:p>
          <a:p>
            <a:r>
              <a:rPr lang="en-US" dirty="0" smtClean="0"/>
              <a:t>108327   cce15X  </a:t>
            </a:r>
            <a:r>
              <a:rPr lang="en-US" dirty="0" err="1" smtClean="0"/>
              <a:t>PythiaB</a:t>
            </a:r>
            <a:r>
              <a:rPr lang="en-US" dirty="0" smtClean="0"/>
              <a:t> 1.5M - already in </a:t>
            </a:r>
            <a:r>
              <a:rPr lang="en-US" dirty="0" smtClean="0"/>
              <a:t>MC11a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850D-1C66-B84F-9B24-9E2BBFE41D4D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8"/>
            <a:ext cx="8229600" cy="758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 sections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775140"/>
          <a:ext cx="8229600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751"/>
                <a:gridCol w="2120910"/>
                <a:gridCol w="1046870"/>
                <a:gridCol w="27140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Cross section </a:t>
                      </a:r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 BR(H-&gt;bb) at 7TeV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dirty="0" err="1" smtClean="0"/>
                        <a:t>evt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in 5fb</a:t>
                      </a:r>
                      <a:r>
                        <a:rPr lang="en-US" baseline="30000" dirty="0" smtClean="0"/>
                        <a:t>-1</a:t>
                      </a:r>
                      <a:endParaRPr lang="en-US" baseline="30000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Ref.</a:t>
                      </a:r>
                      <a:endParaRPr lang="en-US" baseline="0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Gluon fusion H (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H</a:t>
                      </a:r>
                      <a:r>
                        <a:rPr lang="en-US" dirty="0" smtClean="0"/>
                        <a:t>=115GeV)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18.7pb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0.7 = 13.09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65.4k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LHC Higgs </a:t>
                      </a:r>
                      <a:r>
                        <a:rPr lang="en-US" dirty="0" err="1" smtClean="0"/>
                        <a:t>Xsec</a:t>
                      </a:r>
                      <a:r>
                        <a:rPr lang="en-US" dirty="0" smtClean="0"/>
                        <a:t> YR1</a:t>
                      </a:r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VBF (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H</a:t>
                      </a:r>
                      <a:r>
                        <a:rPr lang="en-US" dirty="0" smtClean="0"/>
                        <a:t>=115GeV)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1312fb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0.7 = 918fb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4.6k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LHC Higgs </a:t>
                      </a:r>
                      <a:r>
                        <a:rPr lang="en-US" dirty="0" err="1" smtClean="0"/>
                        <a:t>Xsec</a:t>
                      </a:r>
                      <a:r>
                        <a:rPr lang="en-US" dirty="0" smtClean="0"/>
                        <a:t> YR1</a:t>
                      </a:r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 (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H</a:t>
                      </a:r>
                      <a:r>
                        <a:rPr lang="en-US" dirty="0" smtClean="0"/>
                        <a:t>=115GeV)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755fb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0.7 = 528fb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2.6k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LHC Higgs </a:t>
                      </a:r>
                      <a:r>
                        <a:rPr lang="en-US" dirty="0" err="1" smtClean="0"/>
                        <a:t>Xsec</a:t>
                      </a:r>
                      <a:r>
                        <a:rPr lang="en-US" dirty="0" smtClean="0"/>
                        <a:t> YR1</a:t>
                      </a:r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ZH (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H</a:t>
                      </a:r>
                      <a:r>
                        <a:rPr lang="en-US" dirty="0" smtClean="0"/>
                        <a:t>=115GeV)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411fb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0.7 = 288fb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1.4k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LHC Higgs </a:t>
                      </a:r>
                      <a:r>
                        <a:rPr lang="en-US" dirty="0" err="1" smtClean="0"/>
                        <a:t>Xsec</a:t>
                      </a:r>
                      <a:r>
                        <a:rPr lang="en-US" dirty="0" smtClean="0"/>
                        <a:t> YR1</a:t>
                      </a:r>
                      <a:endParaRPr lang="en-US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ttH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semileptonic</a:t>
                      </a:r>
                      <a:r>
                        <a:rPr lang="en-US" dirty="0" smtClean="0"/>
                        <a:t> decay, 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H</a:t>
                      </a:r>
                      <a:r>
                        <a:rPr lang="en-US" dirty="0" smtClean="0"/>
                        <a:t>=115GeV)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39fb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195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Junichi’s page</a:t>
                      </a:r>
                      <a:endParaRPr lang="en-US" dirty="0"/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ttH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H</a:t>
                      </a:r>
                      <a:r>
                        <a:rPr lang="en-US" dirty="0" smtClean="0"/>
                        <a:t>=115GeV)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115fb </a:t>
                      </a:r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 0.7 =  80.5fb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402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LHC Higgs </a:t>
                      </a:r>
                      <a:r>
                        <a:rPr lang="en-US" dirty="0" err="1" smtClean="0"/>
                        <a:t>Xsec</a:t>
                      </a:r>
                      <a:r>
                        <a:rPr lang="en-US" dirty="0" smtClean="0"/>
                        <a:t> YR1</a:t>
                      </a:r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WW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46pb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230k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1109.2576v2 [</a:t>
                      </a:r>
                      <a:r>
                        <a:rPr lang="en-US" dirty="0" err="1" smtClean="0"/>
                        <a:t>hep</a:t>
                      </a:r>
                      <a:r>
                        <a:rPr lang="en-US" dirty="0" smtClean="0"/>
                        <a:t>-ex]</a:t>
                      </a:r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WZ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47.8pb (14TeV)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239k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CERN-OPEN-2008-020</a:t>
                      </a:r>
                    </a:p>
                  </a:txBody>
                  <a:tcPr marL="186331" marR="1863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ZZ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14.8pb (14TeV)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74k</a:t>
                      </a:r>
                      <a:endParaRPr lang="en-US" dirty="0"/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CERN-OPEN-2008-020</a:t>
                      </a:r>
                      <a:endParaRPr lang="en-US" dirty="0"/>
                    </a:p>
                  </a:txBody>
                  <a:tcPr marL="186331" marR="186331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A3BD-71F1-574F-A0DD-C52B8253DBF8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4328"/>
          </a:xfrm>
        </p:spPr>
        <p:txBody>
          <a:bodyPr>
            <a:noAutofit/>
          </a:bodyPr>
          <a:lstStyle/>
          <a:p>
            <a:r>
              <a:rPr lang="en-US" sz="3600" dirty="0" smtClean="0"/>
              <a:t>WH-&gt;</a:t>
            </a:r>
            <a:r>
              <a:rPr lang="en-US" sz="3600" dirty="0" err="1" smtClean="0"/>
              <a:t>lνbb</a:t>
            </a:r>
            <a:r>
              <a:rPr lang="en-US" sz="3600" dirty="0" smtClean="0"/>
              <a:t> and ZH-&gt;</a:t>
            </a:r>
            <a:r>
              <a:rPr lang="en-US" sz="3600" dirty="0" err="1" smtClean="0"/>
              <a:t>llbb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05720"/>
            <a:ext cx="4648200" cy="505062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EPS analyses updated in rel.16 for 2fb</a:t>
            </a:r>
            <a:r>
              <a:rPr lang="en-US" baseline="30000" dirty="0" smtClean="0"/>
              <a:t>-1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Much improved top rejection in WH analysis:</a:t>
            </a:r>
          </a:p>
          <a:p>
            <a:pPr lvl="2"/>
            <a:r>
              <a:rPr lang="en-US" dirty="0" smtClean="0"/>
              <a:t>Tighten </a:t>
            </a:r>
            <a:r>
              <a:rPr lang="en-US" dirty="0" smtClean="0"/>
              <a:t>lepton veto</a:t>
            </a:r>
            <a:r>
              <a:rPr lang="en-US" dirty="0" smtClean="0"/>
              <a:t> – as in HSG2: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smtClean="0"/>
              <a:t>&gt; 7 </a:t>
            </a:r>
            <a:r>
              <a:rPr lang="en-US" dirty="0" err="1" smtClean="0"/>
              <a:t>GeV</a:t>
            </a:r>
            <a:r>
              <a:rPr lang="en-US" dirty="0" smtClean="0"/>
              <a:t> and </a:t>
            </a:r>
            <a:r>
              <a:rPr lang="en-US" dirty="0" smtClean="0"/>
              <a:t> |</a:t>
            </a:r>
            <a:r>
              <a:rPr lang="en-US" dirty="0" err="1" smtClean="0"/>
              <a:t>η</a:t>
            </a:r>
            <a:r>
              <a:rPr lang="en-US" dirty="0" smtClean="0"/>
              <a:t>|&lt; 4.5 </a:t>
            </a:r>
          </a:p>
          <a:p>
            <a:pPr lvl="2"/>
            <a:r>
              <a:rPr lang="en-US" dirty="0" smtClean="0"/>
              <a:t>Reduced </a:t>
            </a:r>
            <a:r>
              <a:rPr lang="en-US" dirty="0" err="1" smtClean="0"/>
              <a:t>tt</a:t>
            </a:r>
            <a:r>
              <a:rPr lang="en-US" dirty="0" smtClean="0"/>
              <a:t> </a:t>
            </a:r>
            <a:r>
              <a:rPr lang="en-US" dirty="0" smtClean="0"/>
              <a:t>by 50%, for </a:t>
            </a:r>
            <a:r>
              <a:rPr lang="en-US" dirty="0" smtClean="0"/>
              <a:t>signal efficiency </a:t>
            </a:r>
            <a:r>
              <a:rPr lang="en-US" dirty="0" smtClean="0"/>
              <a:t>of 92%.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JetFitterNNComb</a:t>
            </a:r>
            <a:r>
              <a:rPr lang="en-US" dirty="0" smtClean="0"/>
              <a:t> </a:t>
            </a:r>
            <a:r>
              <a:rPr lang="en-US" dirty="0" err="1" smtClean="0"/>
              <a:t>flavour</a:t>
            </a:r>
            <a:r>
              <a:rPr lang="en-US" dirty="0" smtClean="0"/>
              <a:t> </a:t>
            </a:r>
            <a:r>
              <a:rPr lang="en-US" dirty="0" smtClean="0"/>
              <a:t>tag (70</a:t>
            </a:r>
            <a:r>
              <a:rPr lang="en-US" dirty="0" smtClean="0"/>
              <a:t>%</a:t>
            </a:r>
            <a:r>
              <a:rPr lang="en-US" dirty="0" smtClean="0"/>
              <a:t> eff. </a:t>
            </a:r>
            <a:r>
              <a:rPr lang="en-US" dirty="0" err="1" smtClean="0"/>
              <a:t>w</a:t>
            </a:r>
            <a:r>
              <a:rPr lang="en-US" dirty="0" smtClean="0"/>
              <a:t> &gt; </a:t>
            </a:r>
            <a:r>
              <a:rPr lang="en-US" dirty="0" smtClean="0"/>
              <a:t>0.35)</a:t>
            </a:r>
          </a:p>
          <a:p>
            <a:pPr lvl="1"/>
            <a:r>
              <a:rPr lang="en-US" dirty="0" smtClean="0"/>
              <a:t>Tighten extra jet veto: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</a:t>
            </a:r>
            <a:r>
              <a:rPr lang="en-US" dirty="0" smtClean="0"/>
              <a:t>&gt; 15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</a:t>
            </a:r>
            <a:r>
              <a:rPr lang="en-US" dirty="0" smtClean="0"/>
              <a:t>ives </a:t>
            </a:r>
            <a:r>
              <a:rPr lang="en-US" dirty="0" smtClean="0"/>
              <a:t>70%(40%) </a:t>
            </a:r>
            <a:r>
              <a:rPr lang="en-US" dirty="0" err="1" smtClean="0"/>
              <a:t>signal(background</a:t>
            </a:r>
            <a:r>
              <a:rPr lang="en-US" dirty="0" smtClean="0"/>
              <a:t>) </a:t>
            </a:r>
            <a:r>
              <a:rPr lang="en-US" dirty="0" smtClean="0"/>
              <a:t>efficiency</a:t>
            </a:r>
          </a:p>
          <a:p>
            <a:endParaRPr lang="en-US" dirty="0" smtClean="0"/>
          </a:p>
          <a:p>
            <a:r>
              <a:rPr lang="en-US" dirty="0" smtClean="0"/>
              <a:t>Separated into categories of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Z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&lt; 100GeV; 100 &lt;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&lt; 200 </a:t>
            </a:r>
            <a:r>
              <a:rPr lang="en-US" dirty="0" err="1" smtClean="0"/>
              <a:t>GeV</a:t>
            </a:r>
            <a:r>
              <a:rPr lang="en-US" dirty="0" smtClean="0"/>
              <a:t>;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&gt; 200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Z</a:t>
            </a:r>
            <a:r>
              <a:rPr lang="en-US" dirty="0" smtClean="0"/>
              <a:t> </a:t>
            </a:r>
            <a:r>
              <a:rPr lang="en-US" dirty="0" smtClean="0"/>
              <a:t>&lt;</a:t>
            </a:r>
            <a:r>
              <a:rPr lang="en-US" dirty="0" smtClean="0"/>
              <a:t> </a:t>
            </a:r>
            <a:r>
              <a:rPr lang="en-US" dirty="0" smtClean="0"/>
              <a:t>5</a:t>
            </a:r>
            <a:r>
              <a:rPr lang="en-US" dirty="0" smtClean="0"/>
              <a:t>0GeV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smtClean="0"/>
              <a:t>5</a:t>
            </a:r>
            <a:r>
              <a:rPr lang="en-US" dirty="0" smtClean="0"/>
              <a:t>0 </a:t>
            </a:r>
            <a:r>
              <a:rPr lang="en-US" dirty="0" smtClean="0"/>
              <a:t>&lt;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Z</a:t>
            </a:r>
            <a:r>
              <a:rPr lang="en-US" dirty="0" smtClean="0"/>
              <a:t> </a:t>
            </a:r>
            <a:r>
              <a:rPr lang="en-US" dirty="0" smtClean="0"/>
              <a:t>&lt;</a:t>
            </a:r>
            <a:r>
              <a:rPr lang="en-US" dirty="0" smtClean="0"/>
              <a:t> 100 </a:t>
            </a:r>
            <a:r>
              <a:rPr lang="en-US" dirty="0" err="1" smtClean="0"/>
              <a:t>GeV</a:t>
            </a:r>
            <a:r>
              <a:rPr lang="en-US" dirty="0" smtClean="0"/>
              <a:t>;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Z</a:t>
            </a:r>
            <a:r>
              <a:rPr lang="en-US" dirty="0" smtClean="0"/>
              <a:t> </a:t>
            </a:r>
            <a:r>
              <a:rPr lang="en-US" dirty="0" smtClean="0"/>
              <a:t>&gt;</a:t>
            </a:r>
            <a:r>
              <a:rPr lang="en-US" dirty="0" smtClean="0"/>
              <a:t> 100 </a:t>
            </a:r>
            <a:r>
              <a:rPr lang="en-US" dirty="0" err="1" smtClean="0"/>
              <a:t>GeV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Latest results with rel.16 are very nice: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=115GeV and 2fb</a:t>
            </a:r>
            <a:r>
              <a:rPr lang="en-US" baseline="30000" dirty="0" smtClean="0"/>
              <a:t>-1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WH: 6.3 </a:t>
            </a:r>
            <a:r>
              <a:rPr lang="en-US" dirty="0" err="1" smtClean="0"/>
              <a:t>x</a:t>
            </a:r>
            <a:r>
              <a:rPr lang="en-US" dirty="0" smtClean="0"/>
              <a:t> SM with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bins / 8.4 </a:t>
            </a:r>
            <a:r>
              <a:rPr lang="en-US" dirty="0" err="1" smtClean="0"/>
              <a:t>x</a:t>
            </a:r>
            <a:r>
              <a:rPr lang="en-US" dirty="0" smtClean="0"/>
              <a:t> SM without (all syst.)</a:t>
            </a:r>
          </a:p>
          <a:p>
            <a:pPr lvl="1"/>
            <a:r>
              <a:rPr lang="en-US" dirty="0" smtClean="0"/>
              <a:t>ZH</a:t>
            </a:r>
            <a:r>
              <a:rPr lang="en-US" dirty="0" smtClean="0"/>
              <a:t>:</a:t>
            </a:r>
            <a:r>
              <a:rPr lang="en-US" dirty="0" smtClean="0"/>
              <a:t> 8.3 </a:t>
            </a:r>
            <a:r>
              <a:rPr lang="en-US" dirty="0" err="1" smtClean="0"/>
              <a:t>x</a:t>
            </a:r>
            <a:r>
              <a:rPr lang="en-US" dirty="0" smtClean="0"/>
              <a:t> SM with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bins /</a:t>
            </a:r>
            <a:r>
              <a:rPr lang="en-US" dirty="0" smtClean="0"/>
              <a:t> 11.4 </a:t>
            </a:r>
            <a:r>
              <a:rPr lang="en-US" dirty="0" err="1" smtClean="0"/>
              <a:t>x</a:t>
            </a:r>
            <a:r>
              <a:rPr lang="en-US" dirty="0" smtClean="0"/>
              <a:t> SM </a:t>
            </a:r>
            <a:r>
              <a:rPr lang="en-US" dirty="0" smtClean="0"/>
              <a:t>without (no </a:t>
            </a:r>
            <a:r>
              <a:rPr lang="en-US" dirty="0" err="1" smtClean="0"/>
              <a:t>syst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462949" y="4154565"/>
            <a:ext cx="4584349" cy="220178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Main groups behind analysis are Liverpool and Birmingham (Andy Mehta and Paul Thompson) </a:t>
            </a:r>
          </a:p>
          <a:p>
            <a:r>
              <a:rPr lang="en-US" dirty="0" smtClean="0"/>
              <a:t>Jonas Will (LMU) starts to have confirmation analysis in shape</a:t>
            </a:r>
          </a:p>
          <a:p>
            <a:endParaRPr lang="en-US" dirty="0" smtClean="0"/>
          </a:p>
          <a:p>
            <a:r>
              <a:rPr lang="en-US" dirty="0" smtClean="0"/>
              <a:t>Jonas also investigated ATLAS-CMS differences, but not yet clear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850D-1C66-B84F-9B24-9E2BBFE41D4D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305720"/>
            <a:ext cx="4399098" cy="28488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1809"/>
          </a:xfrm>
        </p:spPr>
        <p:txBody>
          <a:bodyPr/>
          <a:lstStyle/>
          <a:p>
            <a:r>
              <a:rPr lang="en-US" dirty="0" smtClean="0"/>
              <a:t>Plans for ZH</a:t>
            </a:r>
            <a:r>
              <a:rPr lang="en-US" dirty="0" smtClean="0"/>
              <a:t>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304" y="1341330"/>
            <a:ext cx="4341496" cy="508623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Perhaps CMS’s best channel</a:t>
            </a:r>
          </a:p>
          <a:p>
            <a:pPr lvl="1"/>
            <a:r>
              <a:rPr lang="en-US" dirty="0" smtClean="0"/>
              <a:t>We should be able to do just as well</a:t>
            </a:r>
          </a:p>
          <a:p>
            <a:endParaRPr lang="en-US" dirty="0" smtClean="0"/>
          </a:p>
          <a:p>
            <a:r>
              <a:rPr lang="en-US" dirty="0" smtClean="0"/>
              <a:t>Two groups contributing so far and more interested:</a:t>
            </a:r>
          </a:p>
          <a:p>
            <a:pPr lvl="1"/>
            <a:r>
              <a:rPr lang="en-US" dirty="0" smtClean="0"/>
              <a:t>Academia </a:t>
            </a:r>
            <a:r>
              <a:rPr lang="en-US" dirty="0" err="1" smtClean="0"/>
              <a:t>Sinica</a:t>
            </a:r>
            <a:r>
              <a:rPr lang="en-US" dirty="0" smtClean="0"/>
              <a:t>: </a:t>
            </a:r>
            <a:r>
              <a:rPr lang="en-US" dirty="0" err="1" smtClean="0"/>
              <a:t>Jike</a:t>
            </a:r>
            <a:r>
              <a:rPr lang="en-US" dirty="0" smtClean="0"/>
              <a:t> Wang, David </a:t>
            </a:r>
            <a:r>
              <a:rPr lang="en-US" dirty="0" err="1" smtClean="0"/>
              <a:t>Jamin</a:t>
            </a:r>
            <a:r>
              <a:rPr lang="en-US" dirty="0" smtClean="0"/>
              <a:t>, Song-Ming Wang</a:t>
            </a:r>
          </a:p>
          <a:p>
            <a:pPr lvl="1"/>
            <a:r>
              <a:rPr lang="en-US" dirty="0" smtClean="0"/>
              <a:t>Liverpool: Matthew Jackson (Andy Mehta’s student) </a:t>
            </a:r>
          </a:p>
          <a:p>
            <a:pPr lvl="1"/>
            <a:r>
              <a:rPr lang="en-US" dirty="0" smtClean="0"/>
              <a:t>Interest expressed by CPPM Marseille and IFAE</a:t>
            </a:r>
          </a:p>
          <a:p>
            <a:pPr lvl="1"/>
            <a:r>
              <a:rPr lang="en-US" dirty="0" smtClean="0"/>
              <a:t>Should soon have a brainstorming session to optimally join various analyses – letting things evolve for the moment</a:t>
            </a:r>
          </a:p>
          <a:p>
            <a:endParaRPr lang="en-US" dirty="0" smtClean="0"/>
          </a:p>
          <a:p>
            <a:r>
              <a:rPr lang="en-US" dirty="0" smtClean="0"/>
              <a:t>No huge uncertainties in analysis</a:t>
            </a:r>
          </a:p>
          <a:p>
            <a:pPr lvl="1"/>
            <a:r>
              <a:rPr lang="en-US" dirty="0" smtClean="0"/>
              <a:t>Seems feasible to produce results for December CERN Council meeting </a:t>
            </a:r>
          </a:p>
          <a:p>
            <a:endParaRPr lang="en-US" dirty="0" smtClean="0"/>
          </a:p>
          <a:p>
            <a:r>
              <a:rPr lang="en-US" dirty="0" smtClean="0"/>
              <a:t>Should make sure we have the necessary MC samples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330"/>
            <a:ext cx="4038600" cy="212476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Ongoing work:</a:t>
            </a:r>
          </a:p>
          <a:p>
            <a:pPr lvl="1"/>
            <a:r>
              <a:rPr lang="en-US" dirty="0" smtClean="0"/>
              <a:t>Optimizing analysis cuts</a:t>
            </a:r>
          </a:p>
          <a:p>
            <a:pPr lvl="1"/>
            <a:r>
              <a:rPr lang="en-US" dirty="0" smtClean="0"/>
              <a:t>Looking for differences </a:t>
            </a:r>
            <a:r>
              <a:rPr lang="en-US" dirty="0" err="1" smtClean="0"/>
              <a:t>wrt</a:t>
            </a:r>
            <a:r>
              <a:rPr lang="en-US" dirty="0" smtClean="0"/>
              <a:t> CMS</a:t>
            </a:r>
          </a:p>
          <a:p>
            <a:r>
              <a:rPr lang="en-US" dirty="0" smtClean="0"/>
              <a:t>Analyses start to look ok…</a:t>
            </a:r>
          </a:p>
          <a:p>
            <a:r>
              <a:rPr lang="en-US" dirty="0" smtClean="0"/>
              <a:t>Angular cuts to reduce QCD:</a:t>
            </a:r>
          </a:p>
          <a:p>
            <a:pPr lvl="1"/>
            <a:r>
              <a:rPr lang="en-US" dirty="0" smtClean="0"/>
              <a:t>Δφ(</a:t>
            </a:r>
            <a:r>
              <a:rPr lang="en-US" dirty="0" smtClean="0"/>
              <a:t>Z,H) &gt; 2.9</a:t>
            </a:r>
            <a:endParaRPr lang="en-US" dirty="0" smtClean="0"/>
          </a:p>
          <a:p>
            <a:pPr lvl="1"/>
            <a:r>
              <a:rPr lang="en-US" dirty="0" err="1" smtClean="0"/>
              <a:t>Δφ</a:t>
            </a:r>
            <a:r>
              <a:rPr lang="en-US" dirty="0" err="1" smtClean="0"/>
              <a:t>(</a:t>
            </a:r>
            <a:r>
              <a:rPr lang="en-US" dirty="0" err="1" smtClean="0"/>
              <a:t>MET,ClosestJet</a:t>
            </a:r>
            <a:r>
              <a:rPr lang="en-US" dirty="0" smtClean="0"/>
              <a:t>) &gt; 1.5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684A-4195-3B4E-8EF3-7B96E38A14C1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257722"/>
            <a:ext cx="4375150" cy="31698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20" y="2996190"/>
            <a:ext cx="3386142" cy="2714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ATLAS-CMS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653" y="1032705"/>
            <a:ext cx="8560896" cy="196348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Jonas and </a:t>
            </a:r>
            <a:r>
              <a:rPr lang="en-US" dirty="0" err="1" smtClean="0"/>
              <a:t>Jike</a:t>
            </a:r>
            <a:r>
              <a:rPr lang="en-US" dirty="0" smtClean="0"/>
              <a:t> have emulated CMS’s cuts in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r>
              <a:rPr lang="en-US" dirty="0" smtClean="0"/>
              <a:t>Differences not yet clear – need to insist on this</a:t>
            </a:r>
          </a:p>
          <a:p>
            <a:r>
              <a:rPr lang="en-US" dirty="0" smtClean="0"/>
              <a:t>Similar significances in WH </a:t>
            </a:r>
            <a:r>
              <a:rPr lang="en-US" dirty="0" smtClean="0"/>
              <a:t>-&gt;</a:t>
            </a:r>
            <a:r>
              <a:rPr lang="en-US" dirty="0" err="1" smtClean="0"/>
              <a:t>lνbb</a:t>
            </a:r>
            <a:r>
              <a:rPr lang="en-US" dirty="0" smtClean="0"/>
              <a:t> when applying mass window cut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ut very different event numbers – by factor 10-100 depending on channel</a:t>
            </a:r>
          </a:p>
          <a:p>
            <a:r>
              <a:rPr lang="en-US" dirty="0" smtClean="0"/>
              <a:t>CMS seems to get a lower QCD background than us in ZH</a:t>
            </a:r>
            <a:r>
              <a:rPr lang="en-US" dirty="0" smtClean="0"/>
              <a:t>-&gt;</a:t>
            </a:r>
            <a:r>
              <a:rPr lang="en-US" dirty="0" err="1" smtClean="0"/>
              <a:t>ννbb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684A-4195-3B4E-8EF3-7B96E38A14C1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006" y="2995072"/>
            <a:ext cx="2782794" cy="27394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2996190"/>
            <a:ext cx="3130240" cy="27286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45163"/>
            <a:ext cx="9144000" cy="74240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584602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43561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475584" y="3471775"/>
            <a:ext cx="13205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2996190"/>
            <a:ext cx="3237006" cy="271458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5914" y="79262"/>
            <a:ext cx="3630885" cy="858452"/>
          </a:xfrm>
        </p:spPr>
        <p:txBody>
          <a:bodyPr/>
          <a:lstStyle/>
          <a:p>
            <a:r>
              <a:rPr lang="en-US" dirty="0" smtClean="0"/>
              <a:t>Boosted VH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95376"/>
            <a:ext cx="4796414" cy="63563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These channels raise more questions…</a:t>
            </a:r>
          </a:p>
          <a:p>
            <a:pPr lvl="1"/>
            <a:r>
              <a:rPr lang="en-US" dirty="0" smtClean="0"/>
              <a:t>N</a:t>
            </a:r>
            <a:r>
              <a:rPr lang="en-US" dirty="0" smtClean="0"/>
              <a:t>ew technique needs to be well understood and proven </a:t>
            </a:r>
          </a:p>
          <a:p>
            <a:r>
              <a:rPr lang="en-US" dirty="0" smtClean="0"/>
              <a:t>But should bring us very good sensitivity in the medium term</a:t>
            </a:r>
          </a:p>
          <a:p>
            <a:endParaRPr lang="en-US" dirty="0" smtClean="0"/>
          </a:p>
          <a:p>
            <a:r>
              <a:rPr lang="en-US" dirty="0" smtClean="0"/>
              <a:t>My perception at present is that we should not aim for earlier than </a:t>
            </a:r>
            <a:r>
              <a:rPr lang="en-US" dirty="0" err="1" smtClean="0"/>
              <a:t>Moriond</a:t>
            </a:r>
            <a:r>
              <a:rPr lang="en-US" dirty="0" smtClean="0"/>
              <a:t> for this channel</a:t>
            </a:r>
          </a:p>
          <a:p>
            <a:pPr lvl="1"/>
            <a:r>
              <a:rPr lang="en-US" dirty="0" smtClean="0"/>
              <a:t>But healthy number of people involved and no reason to not aim for </a:t>
            </a:r>
            <a:r>
              <a:rPr lang="en-US" dirty="0" err="1" smtClean="0"/>
              <a:t>Moriond</a:t>
            </a:r>
            <a:r>
              <a:rPr lang="en-US" dirty="0" smtClean="0"/>
              <a:t> publication</a:t>
            </a:r>
          </a:p>
          <a:p>
            <a:endParaRPr lang="en-US" dirty="0" smtClean="0"/>
          </a:p>
          <a:p>
            <a:r>
              <a:rPr lang="en-US" dirty="0" smtClean="0"/>
              <a:t>Main </a:t>
            </a:r>
            <a:r>
              <a:rPr lang="en-US" dirty="0" smtClean="0"/>
              <a:t>groups  interested are UCL and Edinburgh – starting to work more closely together</a:t>
            </a:r>
          </a:p>
          <a:p>
            <a:r>
              <a:rPr lang="en-US" dirty="0" smtClean="0"/>
              <a:t>UCL concentrating on SM analyses: </a:t>
            </a:r>
          </a:p>
          <a:p>
            <a:pPr lvl="1"/>
            <a:r>
              <a:rPr lang="en-US" dirty="0" smtClean="0"/>
              <a:t>Ben Cooper – boosted Z-&gt;</a:t>
            </a:r>
            <a:r>
              <a:rPr lang="en-US" dirty="0" err="1" smtClean="0"/>
              <a:t>jj</a:t>
            </a:r>
            <a:r>
              <a:rPr lang="en-US" dirty="0" smtClean="0"/>
              <a:t>/bb</a:t>
            </a:r>
          </a:p>
          <a:p>
            <a:pPr lvl="1"/>
            <a:r>
              <a:rPr lang="en-US" dirty="0" err="1" smtClean="0"/>
              <a:t>Ilektra</a:t>
            </a:r>
            <a:r>
              <a:rPr lang="en-US" dirty="0" smtClean="0"/>
              <a:t> </a:t>
            </a:r>
            <a:r>
              <a:rPr lang="en-US" dirty="0" err="1" smtClean="0"/>
              <a:t>Christidi</a:t>
            </a:r>
            <a:r>
              <a:rPr lang="en-US" dirty="0" smtClean="0"/>
              <a:t> – </a:t>
            </a:r>
            <a:r>
              <a:rPr lang="en-US" dirty="0" err="1" smtClean="0"/>
              <a:t>b</a:t>
            </a:r>
            <a:r>
              <a:rPr lang="en-US" dirty="0" smtClean="0"/>
              <a:t>-tagging in boosted bb</a:t>
            </a:r>
          </a:p>
          <a:p>
            <a:pPr lvl="1"/>
            <a:r>
              <a:rPr lang="en-US" dirty="0" smtClean="0"/>
              <a:t>Gavin </a:t>
            </a:r>
            <a:r>
              <a:rPr lang="en-US" dirty="0" err="1" smtClean="0"/>
              <a:t>Hesketh</a:t>
            </a:r>
            <a:r>
              <a:rPr lang="en-US" dirty="0" smtClean="0"/>
              <a:t> – boosted WH-&gt;</a:t>
            </a:r>
            <a:r>
              <a:rPr lang="en-US" dirty="0" err="1" smtClean="0"/>
              <a:t>lljj/llbb</a:t>
            </a:r>
            <a:endParaRPr lang="en-US" dirty="0" smtClean="0"/>
          </a:p>
          <a:p>
            <a:pPr lvl="1"/>
            <a:r>
              <a:rPr lang="en-US" dirty="0" smtClean="0"/>
              <a:t>Adam Davison – jet substructure performance</a:t>
            </a:r>
          </a:p>
          <a:p>
            <a:r>
              <a:rPr lang="en-US" dirty="0" smtClean="0"/>
              <a:t>Edinburgh contributing in DPD development and VH analysis:</a:t>
            </a:r>
          </a:p>
          <a:p>
            <a:pPr lvl="1"/>
            <a:r>
              <a:rPr lang="en-US" dirty="0" smtClean="0"/>
              <a:t>Robert Harrington – D3PD and skimming</a:t>
            </a:r>
          </a:p>
          <a:p>
            <a:pPr lvl="1"/>
            <a:r>
              <a:rPr lang="en-US" dirty="0" smtClean="0"/>
              <a:t>Wahid </a:t>
            </a:r>
            <a:r>
              <a:rPr lang="en-US" dirty="0" err="1" smtClean="0"/>
              <a:t>Bhimji</a:t>
            </a:r>
            <a:r>
              <a:rPr lang="en-US" dirty="0" smtClean="0"/>
              <a:t>, </a:t>
            </a:r>
            <a:r>
              <a:rPr lang="en-US" dirty="0" err="1" smtClean="0"/>
              <a:t>Chiara</a:t>
            </a:r>
            <a:r>
              <a:rPr lang="en-US" dirty="0" smtClean="0"/>
              <a:t> </a:t>
            </a:r>
            <a:r>
              <a:rPr lang="en-US" dirty="0" err="1" smtClean="0"/>
              <a:t>Debenedetti</a:t>
            </a:r>
            <a:r>
              <a:rPr lang="en-US" dirty="0" smtClean="0"/>
              <a:t>, Brendan O’Brien – VH </a:t>
            </a:r>
            <a:r>
              <a:rPr lang="en-US" dirty="0" smtClean="0"/>
              <a:t>analysis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684A-4195-3B4E-8EF3-7B96E38A14C1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414" y="3723264"/>
            <a:ext cx="4179053" cy="28284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414" y="937714"/>
            <a:ext cx="4115650" cy="27855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39624" y="2185768"/>
            <a:ext cx="1184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E1 – H4: 150pb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62" y="148693"/>
            <a:ext cx="4907835" cy="892863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863" y="1041557"/>
            <a:ext cx="4955873" cy="531479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Started interacting with jet group in SLAC </a:t>
            </a:r>
            <a:r>
              <a:rPr lang="en-US" dirty="0" err="1" smtClean="0"/>
              <a:t>hadronic</a:t>
            </a:r>
            <a:r>
              <a:rPr lang="en-US" dirty="0" smtClean="0"/>
              <a:t> workshop</a:t>
            </a:r>
          </a:p>
          <a:p>
            <a:endParaRPr lang="en-US" dirty="0" smtClean="0"/>
          </a:p>
          <a:p>
            <a:r>
              <a:rPr lang="en-US" dirty="0" smtClean="0"/>
              <a:t>Main </a:t>
            </a:r>
            <a:r>
              <a:rPr lang="en-US" dirty="0" err="1" smtClean="0"/>
              <a:t>systematics</a:t>
            </a:r>
            <a:r>
              <a:rPr lang="en-US" dirty="0" smtClean="0"/>
              <a:t> are jet and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smtClean="0"/>
              <a:t>related</a:t>
            </a:r>
          </a:p>
          <a:p>
            <a:endParaRPr lang="en-US" dirty="0" smtClean="0"/>
          </a:p>
          <a:p>
            <a:r>
              <a:rPr lang="en-US" dirty="0" smtClean="0"/>
              <a:t>Current tasks listed in </a:t>
            </a:r>
            <a:r>
              <a:rPr lang="en-US" dirty="0" smtClean="0">
                <a:hlinkClick r:id="rId2"/>
              </a:rPr>
              <a:t>Wiki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questions than answers at the moment, but pursuing several threads:</a:t>
            </a:r>
          </a:p>
          <a:p>
            <a:pPr lvl="1"/>
            <a:r>
              <a:rPr lang="en-US" dirty="0" smtClean="0"/>
              <a:t>Jet resolution (</a:t>
            </a:r>
            <a:r>
              <a:rPr lang="en-US" dirty="0" err="1" smtClean="0"/>
              <a:t>Giacinto</a:t>
            </a:r>
            <a:r>
              <a:rPr lang="en-US" dirty="0" smtClean="0"/>
              <a:t> </a:t>
            </a:r>
            <a:r>
              <a:rPr lang="en-US" dirty="0" err="1" smtClean="0"/>
              <a:t>Piacquadio</a:t>
            </a:r>
            <a:r>
              <a:rPr lang="en-US" dirty="0" smtClean="0"/>
              <a:t>, IFAE):</a:t>
            </a:r>
          </a:p>
          <a:p>
            <a:pPr lvl="2"/>
            <a:r>
              <a:rPr lang="en-US" dirty="0" smtClean="0"/>
              <a:t>We seem to be affected by out-of-cone losses </a:t>
            </a:r>
          </a:p>
          <a:p>
            <a:pPr lvl="2"/>
            <a:r>
              <a:rPr lang="en-US" dirty="0" smtClean="0"/>
              <a:t>Will try different jets </a:t>
            </a:r>
          </a:p>
          <a:p>
            <a:pPr lvl="1"/>
            <a:r>
              <a:rPr lang="en-US" dirty="0" smtClean="0"/>
              <a:t>B-tagging:</a:t>
            </a:r>
          </a:p>
          <a:p>
            <a:pPr lvl="2"/>
            <a:r>
              <a:rPr lang="en-US" dirty="0" smtClean="0"/>
              <a:t>Find how much improvement is needed to reduce </a:t>
            </a:r>
            <a:r>
              <a:rPr lang="en-US" dirty="0" err="1" smtClean="0"/>
              <a:t>syst</a:t>
            </a:r>
            <a:endParaRPr lang="en-US" dirty="0" smtClean="0"/>
          </a:p>
          <a:p>
            <a:pPr lvl="2"/>
            <a:r>
              <a:rPr lang="en-US" dirty="0" smtClean="0"/>
              <a:t>Improve MC statistics term of </a:t>
            </a:r>
            <a:r>
              <a:rPr lang="en-US" dirty="0" err="1" smtClean="0"/>
              <a:t>b</a:t>
            </a:r>
            <a:r>
              <a:rPr lang="en-US" dirty="0" smtClean="0"/>
              <a:t>-tagging uncertainty with AFII (Eric Ouellette (unconfirmed), Ricardo Goncalo) – requesting some AFII validation samples</a:t>
            </a:r>
          </a:p>
          <a:p>
            <a:pPr lvl="2"/>
            <a:r>
              <a:rPr lang="en-US" dirty="0" smtClean="0"/>
              <a:t>Differences between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-jets</a:t>
            </a:r>
          </a:p>
          <a:p>
            <a:pPr lvl="1"/>
            <a:r>
              <a:rPr lang="en-US" dirty="0" smtClean="0"/>
              <a:t>And will continue to interact with CP groups as much as possible to get good performance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684A-4195-3B4E-8EF3-7B96E38A14C1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" name="Picture 9" descr="mBB_pTH200_canvas_WH_nor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551" y="3430483"/>
            <a:ext cx="3493519" cy="3281790"/>
          </a:xfrm>
          <a:prstGeom prst="rect">
            <a:avLst/>
          </a:prstGeom>
        </p:spPr>
      </p:pic>
      <p:pic>
        <p:nvPicPr>
          <p:cNvPr id="11" name="Picture 10" descr="mBB_cut4_canvas_WH_norm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551" y="148693"/>
            <a:ext cx="3493519" cy="32817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684A-4195-3B4E-8EF3-7B96E38A14C1}" type="datetime1">
              <a:rPr lang="en-US" smtClean="0"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584"/>
          </a:xfrm>
        </p:spPr>
        <p:txBody>
          <a:bodyPr/>
          <a:lstStyle/>
          <a:p>
            <a:r>
              <a:rPr lang="en-US" dirty="0" smtClean="0"/>
              <a:t>HSG5 D3PD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" y="1356360"/>
            <a:ext cx="4241800" cy="508194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New stream for </a:t>
            </a:r>
            <a:r>
              <a:rPr lang="en-US" dirty="0" err="1" smtClean="0"/>
              <a:t>gamma+bb</a:t>
            </a:r>
            <a:r>
              <a:rPr lang="en-US" dirty="0" smtClean="0"/>
              <a:t>:  </a:t>
            </a:r>
          </a:p>
          <a:p>
            <a:pPr lvl="1"/>
            <a:r>
              <a:rPr lang="en-US" dirty="0" smtClean="0"/>
              <a:t>Selection modified to loosen cuts for </a:t>
            </a:r>
            <a:r>
              <a:rPr lang="en-US" dirty="0" err="1" smtClean="0"/>
              <a:t>gamma+bb</a:t>
            </a:r>
            <a:r>
              <a:rPr lang="en-US" dirty="0" smtClean="0"/>
              <a:t> </a:t>
            </a:r>
          </a:p>
          <a:p>
            <a:r>
              <a:rPr lang="en-US" dirty="0" smtClean="0"/>
              <a:t>Z-&gt;bb: </a:t>
            </a:r>
          </a:p>
          <a:p>
            <a:pPr lvl="1"/>
            <a:r>
              <a:rPr lang="en-US" dirty="0" smtClean="0"/>
              <a:t>Some changes to </a:t>
            </a:r>
            <a:r>
              <a:rPr lang="en-US" dirty="0" err="1" smtClean="0"/>
              <a:t>HighPtTracks</a:t>
            </a:r>
            <a:r>
              <a:rPr lang="en-US" dirty="0" smtClean="0"/>
              <a:t> </a:t>
            </a:r>
            <a:r>
              <a:rPr lang="en-US" dirty="0" err="1" smtClean="0"/>
              <a:t>mplemented</a:t>
            </a:r>
            <a:r>
              <a:rPr lang="en-US" dirty="0" smtClean="0"/>
              <a:t> by </a:t>
            </a:r>
            <a:r>
              <a:rPr lang="en-US" dirty="0" err="1" smtClean="0"/>
              <a:t>Ilektra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Lowered </a:t>
            </a:r>
            <a:r>
              <a:rPr lang="en-US" dirty="0" err="1" smtClean="0"/>
              <a:t>pT</a:t>
            </a:r>
            <a:r>
              <a:rPr lang="en-US" dirty="0" smtClean="0"/>
              <a:t> cut, stored more track info</a:t>
            </a:r>
          </a:p>
          <a:p>
            <a:pPr lvl="2"/>
            <a:r>
              <a:rPr lang="en-US" dirty="0" smtClean="0"/>
              <a:t>Not yet validated</a:t>
            </a:r>
          </a:p>
          <a:p>
            <a:pPr lvl="1"/>
            <a:r>
              <a:rPr lang="en-US" dirty="0" smtClean="0"/>
              <a:t>Adding </a:t>
            </a:r>
            <a:r>
              <a:rPr lang="en-US" dirty="0" err="1" smtClean="0"/>
              <a:t>b</a:t>
            </a:r>
            <a:r>
              <a:rPr lang="en-US" dirty="0" smtClean="0"/>
              <a:t>-tagging info and more changes to D3PD, will privately produce small validation samples for tests</a:t>
            </a:r>
          </a:p>
          <a:p>
            <a:r>
              <a:rPr lang="en-US" dirty="0" smtClean="0"/>
              <a:t>WH-&gt;</a:t>
            </a:r>
            <a:r>
              <a:rPr lang="en-US" dirty="0" err="1" smtClean="0"/>
              <a:t>lnubb</a:t>
            </a:r>
            <a:r>
              <a:rPr lang="en-US" dirty="0" smtClean="0"/>
              <a:t>: Validated by Edinburgh </a:t>
            </a:r>
          </a:p>
          <a:p>
            <a:endParaRPr lang="en-US" dirty="0" smtClean="0"/>
          </a:p>
          <a:p>
            <a:r>
              <a:rPr lang="en-US" dirty="0" smtClean="0"/>
              <a:t>WH stream ready to go to DPD train!</a:t>
            </a:r>
          </a:p>
          <a:p>
            <a:pPr lvl="1"/>
            <a:r>
              <a:rPr lang="en-US" dirty="0" smtClean="0"/>
              <a:t>Means getting your D3PDs for new data with no effort…</a:t>
            </a:r>
          </a:p>
          <a:p>
            <a:endParaRPr lang="en-US" dirty="0" smtClean="0"/>
          </a:p>
          <a:p>
            <a:r>
              <a:rPr lang="en-US" b="1" dirty="0" smtClean="0"/>
              <a:t>ZH analyses need to check Skim selections before adding this to DPD train!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C70A-D227-B643-9FEF-66B50C0C0496}" type="datetime1">
              <a:rPr lang="en-US" smtClean="0"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18378" y="1356360"/>
          <a:ext cx="4168422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474"/>
                <a:gridCol w="1389474"/>
                <a:gridCol w="1389474"/>
              </a:tblGrid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Output Skim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#events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5.5</a:t>
                      </a:r>
                      <a:r>
                        <a:rPr lang="en-US" sz="1400" baseline="0" dirty="0" smtClean="0"/>
                        <a:t> 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HSG5ZHLL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5.5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HSG5ZHMET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4.8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HSG5ZBB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480 GB</a:t>
                      </a:r>
                      <a:endParaRPr lang="en-US" sz="14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1.4 TB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495800" y="3598333"/>
          <a:ext cx="4191000" cy="243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055"/>
                <a:gridCol w="667933"/>
                <a:gridCol w="1189262"/>
                <a:gridCol w="1047750"/>
              </a:tblGrid>
              <a:tr h="3041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 Stream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Period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#events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JetTauEtmiss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8,588,376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1.27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6,182,165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0.89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Egamma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8,157,991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1.01</a:t>
                      </a:r>
                      <a:r>
                        <a:rPr lang="en-US" sz="1400" baseline="0" dirty="0" smtClean="0"/>
                        <a:t>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JetTauEtmiss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37,748,640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5.51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28,367,693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3.99 TB</a:t>
                      </a:r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Egamma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29,506,835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3.56 TB</a:t>
                      </a:r>
                      <a:endParaRPr lang="en-US" sz="1400" dirty="0"/>
                    </a:p>
                  </a:txBody>
                  <a:tcPr/>
                </a:tc>
              </a:tr>
              <a:tr h="3041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E+H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118,551,700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16.2 TB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141031</TotalTime>
  <Words>4972</Words>
  <Application>Microsoft Macintosh PowerPoint</Application>
  <PresentationFormat>On-screen Show (4:3)</PresentationFormat>
  <Paragraphs>495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H-&gt;bb Plans</vt:lpstr>
      <vt:lpstr>Summary of Plans</vt:lpstr>
      <vt:lpstr>WH-&gt;lνbb and ZH-&gt;llbb </vt:lpstr>
      <vt:lpstr>Plans for ZH-&gt;ννbb </vt:lpstr>
      <vt:lpstr>ATLAS-CMS comparisons</vt:lpstr>
      <vt:lpstr>Boosted VH</vt:lpstr>
      <vt:lpstr>Performance studies</vt:lpstr>
      <vt:lpstr>Backup</vt:lpstr>
      <vt:lpstr>HSG5 D3PD Status</vt:lpstr>
      <vt:lpstr>Hgbb – Reconstruction Performance</vt:lpstr>
      <vt:lpstr>Hgbb – Recent Highlights</vt:lpstr>
      <vt:lpstr>Backup</vt:lpstr>
      <vt:lpstr>MC requests</vt:lpstr>
      <vt:lpstr>Priority-1 WH signal samples for MC11b</vt:lpstr>
      <vt:lpstr>Priority 2 – Boosted WH samples</vt:lpstr>
      <vt:lpstr>Priority 1 – ZH-&gt;llbb signal samples</vt:lpstr>
      <vt:lpstr>Priority 2 – Boosted ZH-&gt;llbb samples</vt:lpstr>
      <vt:lpstr>Priority 1 – ZH-&gt;ννbb signal samples</vt:lpstr>
      <vt:lpstr>Priority 2 – Boosted ZH-&gt;ννbb samples</vt:lpstr>
      <vt:lpstr>Priority 2 – VBF samples</vt:lpstr>
      <vt:lpstr>Priority 2 – ttH samples</vt:lpstr>
      <vt:lpstr>Background samples</vt:lpstr>
      <vt:lpstr>Slide 23</vt:lpstr>
      <vt:lpstr>Cross sections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258</cp:revision>
  <cp:lastPrinted>2011-04-11T11:26:17Z</cp:lastPrinted>
  <dcterms:created xsi:type="dcterms:W3CDTF">2011-10-17T08:15:40Z</dcterms:created>
  <dcterms:modified xsi:type="dcterms:W3CDTF">2011-10-17T13:14:07Z</dcterms:modified>
</cp:coreProperties>
</file>