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6" r:id="rId3"/>
    <p:sldId id="327" r:id="rId4"/>
    <p:sldId id="263" r:id="rId5"/>
    <p:sldId id="328" r:id="rId6"/>
    <p:sldId id="32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673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556"/>
            <a:ext cx="7772400" cy="1470025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29110"/>
            <a:ext cx="6400800" cy="7859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 </a:t>
            </a:r>
          </a:p>
          <a:p>
            <a:r>
              <a:rPr lang="en-US" dirty="0" smtClean="0"/>
              <a:t>Higgs Weekly Meeting – 8 March 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12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do list for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00" y="925875"/>
            <a:ext cx="8617288" cy="5430475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/>
              <a:t>b</a:t>
            </a:r>
            <a:r>
              <a:rPr lang="en-US" dirty="0" smtClean="0"/>
              <a:t>-tagging scale factors: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Will use </a:t>
            </a:r>
            <a:r>
              <a:rPr lang="en-US" dirty="0" err="1" smtClean="0"/>
              <a:t>SFs</a:t>
            </a:r>
            <a:r>
              <a:rPr lang="en-US" dirty="0" smtClean="0"/>
              <a:t> in 5 bins and do 5 (x2) eigenvector variations to get systematic uncertainties</a:t>
            </a:r>
          </a:p>
          <a:p>
            <a:pPr lvl="1"/>
            <a:r>
              <a:rPr lang="en-US" dirty="0" smtClean="0"/>
              <a:t>Will need a couple of days to put new </a:t>
            </a:r>
            <a:r>
              <a:rPr lang="en-US" dirty="0" err="1" smtClean="0"/>
              <a:t>SFs</a:t>
            </a:r>
            <a:r>
              <a:rPr lang="en-US" dirty="0" smtClean="0"/>
              <a:t> in the right interface code</a:t>
            </a:r>
          </a:p>
          <a:p>
            <a:pPr lvl="1"/>
            <a:r>
              <a:rPr lang="en-US" dirty="0" smtClean="0"/>
              <a:t>Will need ≈3 days to run analyses once </a:t>
            </a:r>
            <a:r>
              <a:rPr lang="en-US" dirty="0" err="1" smtClean="0"/>
              <a:t>SFs</a:t>
            </a:r>
            <a:r>
              <a:rPr lang="en-US" dirty="0" smtClean="0"/>
              <a:t> are available plus a couple of days to test analysis results </a:t>
            </a:r>
          </a:p>
          <a:p>
            <a:r>
              <a:rPr lang="en-US" dirty="0" err="1" smtClean="0"/>
              <a:t>METUtility</a:t>
            </a:r>
            <a:r>
              <a:rPr lang="en-US" dirty="0" smtClean="0"/>
              <a:t> </a:t>
            </a:r>
            <a:r>
              <a:rPr lang="en-US" dirty="0" smtClean="0"/>
              <a:t>version changed: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Both pileup terms (note used since we use mu rescaling) and soft </a:t>
            </a:r>
            <a:r>
              <a:rPr lang="en-US" dirty="0" smtClean="0"/>
              <a:t>jet and cell out terms have </a:t>
            </a:r>
            <a:r>
              <a:rPr lang="en-US" dirty="0" smtClean="0"/>
              <a:t>changed</a:t>
            </a:r>
          </a:p>
          <a:p>
            <a:pPr lvl="1"/>
            <a:r>
              <a:rPr lang="en-US" dirty="0" smtClean="0"/>
              <a:t>No impact on schedule – we’ll do this once we have new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  <a:r>
              <a:rPr lang="en-US" dirty="0" err="1" smtClean="0"/>
              <a:t>SFs</a:t>
            </a:r>
            <a:endParaRPr lang="en-US" dirty="0" smtClean="0"/>
          </a:p>
          <a:p>
            <a:r>
              <a:rPr lang="en-US" dirty="0" err="1" smtClean="0"/>
              <a:t>b</a:t>
            </a:r>
            <a:r>
              <a:rPr lang="en-US" dirty="0" smtClean="0"/>
              <a:t>-jet energy scale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llbb/lvbb</a:t>
            </a:r>
            <a:r>
              <a:rPr lang="en-US" dirty="0" smtClean="0"/>
              <a:t> used Scott’s rescaling of jet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as in HSG2; </a:t>
            </a:r>
            <a:r>
              <a:rPr lang="en-US" dirty="0" err="1" smtClean="0"/>
              <a:t>vvbb</a:t>
            </a:r>
            <a:r>
              <a:rPr lang="en-US" dirty="0" smtClean="0"/>
              <a:t> used 1.05 scaling of </a:t>
            </a:r>
            <a:r>
              <a:rPr lang="en-US" dirty="0" err="1" smtClean="0"/>
              <a:t>m(bb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Will meet </a:t>
            </a:r>
            <a:r>
              <a:rPr lang="en-US" dirty="0" smtClean="0"/>
              <a:t>with </a:t>
            </a:r>
            <a:r>
              <a:rPr lang="en-US" dirty="0" err="1" smtClean="0"/>
              <a:t>Tancredi</a:t>
            </a:r>
            <a:r>
              <a:rPr lang="en-US" dirty="0" smtClean="0"/>
              <a:t> tomorrow 11:30am </a:t>
            </a:r>
            <a:r>
              <a:rPr lang="en-US" dirty="0" smtClean="0"/>
              <a:t>to find out what his objections </a:t>
            </a:r>
            <a:r>
              <a:rPr lang="en-US" dirty="0" smtClean="0"/>
              <a:t>are</a:t>
            </a:r>
          </a:p>
          <a:p>
            <a:pPr lvl="1"/>
            <a:r>
              <a:rPr lang="en-US" dirty="0" smtClean="0"/>
              <a:t>W</a:t>
            </a:r>
            <a:r>
              <a:rPr lang="en-US" dirty="0" smtClean="0"/>
              <a:t>ould </a:t>
            </a:r>
            <a:r>
              <a:rPr lang="en-US" dirty="0" smtClean="0"/>
              <a:t>be</a:t>
            </a:r>
            <a:r>
              <a:rPr lang="en-US" dirty="0" smtClean="0"/>
              <a:t> ok with moving </a:t>
            </a:r>
            <a:r>
              <a:rPr lang="en-US" dirty="0" smtClean="0"/>
              <a:t>to</a:t>
            </a:r>
            <a:r>
              <a:rPr lang="en-US" dirty="0" smtClean="0"/>
              <a:t> 1.05 rescaling, but not so much with </a:t>
            </a:r>
            <a:r>
              <a:rPr lang="en-US" dirty="0" smtClean="0"/>
              <a:t>no rescaling, since this would imply</a:t>
            </a:r>
            <a:r>
              <a:rPr lang="en-US" dirty="0" smtClean="0"/>
              <a:t> moving sidebands down by 5%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theory uncertainties should be revisited slightly: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</a:t>
            </a:r>
            <a:r>
              <a:rPr lang="en-US" dirty="0" smtClean="0"/>
              <a:t>e </a:t>
            </a:r>
            <a:r>
              <a:rPr lang="en-US" dirty="0" smtClean="0"/>
              <a:t>used LO (</a:t>
            </a:r>
            <a:r>
              <a:rPr lang="en-US" dirty="0" err="1" smtClean="0"/>
              <a:t>Pythia</a:t>
            </a:r>
            <a:r>
              <a:rPr lang="en-US" dirty="0" smtClean="0"/>
              <a:t>) signal MC and assigned a flat 10% theory </a:t>
            </a:r>
            <a:r>
              <a:rPr lang="en-US" dirty="0" smtClean="0"/>
              <a:t>uncertainty (acceptance </a:t>
            </a:r>
            <a:r>
              <a:rPr lang="en-US" dirty="0" err="1" smtClean="0"/>
              <a:t>modelled</a:t>
            </a:r>
            <a:r>
              <a:rPr lang="en-US" dirty="0" smtClean="0"/>
              <a:t> at LO)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pply uncertainty </a:t>
            </a:r>
            <a:r>
              <a:rPr lang="en-US" dirty="0" smtClean="0"/>
              <a:t>equal to</a:t>
            </a:r>
            <a:r>
              <a:rPr lang="en-US" dirty="0" smtClean="0"/>
              <a:t> difference </a:t>
            </a:r>
            <a:r>
              <a:rPr lang="en-US" dirty="0" smtClean="0"/>
              <a:t>between the LO and NLO QCD cross </a:t>
            </a:r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Apply EW </a:t>
            </a:r>
            <a:r>
              <a:rPr lang="en-US" dirty="0" smtClean="0"/>
              <a:t>NLO </a:t>
            </a:r>
            <a:r>
              <a:rPr lang="en-US" dirty="0" smtClean="0"/>
              <a:t>corrections </a:t>
            </a:r>
            <a:r>
              <a:rPr lang="en-US" dirty="0" smtClean="0"/>
              <a:t>as a</a:t>
            </a:r>
            <a:r>
              <a:rPr lang="en-US" dirty="0" smtClean="0"/>
              <a:t> multiplicative factor to </a:t>
            </a:r>
            <a:r>
              <a:rPr lang="en-US" dirty="0" smtClean="0"/>
              <a:t>cross </a:t>
            </a:r>
            <a:r>
              <a:rPr lang="en-US" dirty="0" smtClean="0"/>
              <a:t>section in each bin (no effect on acceptance)</a:t>
            </a:r>
          </a:p>
          <a:p>
            <a:pPr lvl="1"/>
            <a:r>
              <a:rPr lang="en-US" dirty="0" smtClean="0"/>
              <a:t>Cross</a:t>
            </a:r>
            <a:r>
              <a:rPr lang="en-US" dirty="0" smtClean="0"/>
              <a:t>-</a:t>
            </a:r>
            <a:r>
              <a:rPr lang="en-US" dirty="0" smtClean="0"/>
              <a:t>check </a:t>
            </a:r>
            <a:r>
              <a:rPr lang="en-US" dirty="0" smtClean="0"/>
              <a:t>size of uncertainties on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err="1" smtClean="0"/>
              <a:t>(W</a:t>
            </a:r>
            <a:r>
              <a:rPr lang="en-US" dirty="0" smtClean="0"/>
              <a:t>/Z) and </a:t>
            </a:r>
            <a:r>
              <a:rPr lang="en-US" dirty="0" err="1" smtClean="0"/>
              <a:t>Njets</a:t>
            </a:r>
            <a:r>
              <a:rPr lang="en-US" dirty="0" smtClean="0"/>
              <a:t> </a:t>
            </a:r>
            <a:r>
              <a:rPr lang="en-US" dirty="0" smtClean="0"/>
              <a:t>distributions</a:t>
            </a:r>
          </a:p>
          <a:p>
            <a:r>
              <a:rPr lang="en-US" dirty="0" smtClean="0"/>
              <a:t>V</a:t>
            </a:r>
            <a:r>
              <a:rPr lang="en-US" dirty="0" smtClean="0"/>
              <a:t>ariation </a:t>
            </a:r>
            <a:r>
              <a:rPr lang="en-US" dirty="0" smtClean="0"/>
              <a:t>of</a:t>
            </a:r>
            <a:r>
              <a:rPr lang="en-US" dirty="0" smtClean="0"/>
              <a:t> single</a:t>
            </a:r>
            <a:r>
              <a:rPr lang="en-US" dirty="0" smtClean="0"/>
              <a:t>-</a:t>
            </a:r>
            <a:r>
              <a:rPr lang="en-US" dirty="0" smtClean="0"/>
              <a:t>top, </a:t>
            </a:r>
            <a:r>
              <a:rPr lang="en-US" dirty="0" err="1" smtClean="0"/>
              <a:t>Wc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Zc</a:t>
            </a:r>
            <a:r>
              <a:rPr lang="en-US" dirty="0" smtClean="0"/>
              <a:t> backgrounds missing </a:t>
            </a:r>
            <a:r>
              <a:rPr lang="en-US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vvbb</a:t>
            </a:r>
            <a:r>
              <a:rPr lang="en-US" dirty="0" smtClean="0"/>
              <a:t> analysis (in principle small)</a:t>
            </a:r>
          </a:p>
          <a:p>
            <a:pPr lvl="1"/>
            <a:r>
              <a:rPr lang="en-US" dirty="0" err="1" smtClean="0"/>
              <a:t>Jike</a:t>
            </a:r>
            <a:r>
              <a:rPr lang="en-US" dirty="0" smtClean="0"/>
              <a:t> </a:t>
            </a:r>
            <a:r>
              <a:rPr lang="en-US" dirty="0" smtClean="0"/>
              <a:t>will</a:t>
            </a:r>
            <a:r>
              <a:rPr lang="en-US" dirty="0" smtClean="0"/>
              <a:t> estimate size </a:t>
            </a:r>
            <a:r>
              <a:rPr lang="en-US" dirty="0" smtClean="0"/>
              <a:t>of</a:t>
            </a:r>
            <a:r>
              <a:rPr lang="en-US" dirty="0" smtClean="0"/>
              <a:t> single</a:t>
            </a:r>
            <a:r>
              <a:rPr lang="en-US" dirty="0" smtClean="0"/>
              <a:t>-top uncertainty in </a:t>
            </a:r>
            <a:r>
              <a:rPr lang="en-US" dirty="0" err="1" smtClean="0"/>
              <a:t>vvbb</a:t>
            </a:r>
            <a:r>
              <a:rPr lang="en-US" dirty="0" smtClean="0"/>
              <a:t> – neglect if small</a:t>
            </a:r>
          </a:p>
          <a:p>
            <a:pPr lvl="1"/>
            <a:r>
              <a:rPr lang="en-US" dirty="0" smtClean="0"/>
              <a:t>Andy </a:t>
            </a:r>
            <a:r>
              <a:rPr lang="en-US" dirty="0" smtClean="0"/>
              <a:t>will apply the </a:t>
            </a:r>
            <a:r>
              <a:rPr lang="en-US" dirty="0" err="1" smtClean="0"/>
              <a:t>Wc</a:t>
            </a:r>
            <a:r>
              <a:rPr lang="en-US" dirty="0" smtClean="0"/>
              <a:t> and </a:t>
            </a:r>
            <a:r>
              <a:rPr lang="en-US" dirty="0" err="1" smtClean="0"/>
              <a:t>Zc</a:t>
            </a:r>
            <a:r>
              <a:rPr lang="en-US" dirty="0" smtClean="0"/>
              <a:t> variations to the output of the </a:t>
            </a:r>
            <a:r>
              <a:rPr lang="en-US" dirty="0" err="1" smtClean="0"/>
              <a:t>vvbb</a:t>
            </a:r>
            <a:r>
              <a:rPr lang="en-US" dirty="0" smtClean="0"/>
              <a:t>  </a:t>
            </a:r>
            <a:r>
              <a:rPr lang="en-US" dirty="0" smtClean="0"/>
              <a:t>analysis</a:t>
            </a:r>
          </a:p>
          <a:p>
            <a:r>
              <a:rPr lang="en-US" dirty="0" smtClean="0"/>
              <a:t>Update </a:t>
            </a:r>
            <a:r>
              <a:rPr lang="en-US" dirty="0" smtClean="0"/>
              <a:t>text: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Explain better the methods </a:t>
            </a:r>
            <a:r>
              <a:rPr lang="en-US" dirty="0" smtClean="0"/>
              <a:t>used in</a:t>
            </a:r>
            <a:r>
              <a:rPr lang="en-US" dirty="0" smtClean="0"/>
              <a:t> analyses, </a:t>
            </a:r>
            <a:r>
              <a:rPr lang="en-US" dirty="0" smtClean="0"/>
              <a:t>especially</a:t>
            </a:r>
            <a:r>
              <a:rPr lang="en-US" dirty="0" smtClean="0"/>
              <a:t> concerning multiple </a:t>
            </a:r>
            <a:r>
              <a:rPr lang="en-US" dirty="0" smtClean="0"/>
              <a:t>scale factors and fits to data </a:t>
            </a:r>
            <a:r>
              <a:rPr lang="en-US" dirty="0" smtClean="0"/>
              <a:t>etc</a:t>
            </a:r>
          </a:p>
          <a:p>
            <a:pPr lvl="1"/>
            <a:r>
              <a:rPr lang="en-US" dirty="0" smtClean="0"/>
              <a:t>Should we </a:t>
            </a:r>
            <a:r>
              <a:rPr lang="en-US" dirty="0" smtClean="0"/>
              <a:t>aim for</a:t>
            </a:r>
            <a:r>
              <a:rPr lang="en-US" dirty="0" smtClean="0"/>
              <a:t> longer </a:t>
            </a:r>
            <a:r>
              <a:rPr lang="en-US" dirty="0" smtClean="0"/>
              <a:t>paper or to remove much of the information and aim for a shorter </a:t>
            </a:r>
            <a:r>
              <a:rPr lang="en-US" dirty="0" smtClean="0"/>
              <a:t>paper?</a:t>
            </a:r>
          </a:p>
          <a:p>
            <a:pPr lvl="1"/>
            <a:r>
              <a:rPr lang="en-US" dirty="0" smtClean="0"/>
              <a:t>Smoothing of the backgrounds in </a:t>
            </a:r>
            <a:r>
              <a:rPr lang="en-US" dirty="0" err="1" smtClean="0"/>
              <a:t>llbb/lvbb</a:t>
            </a:r>
            <a:r>
              <a:rPr lang="en-US" dirty="0" smtClean="0"/>
              <a:t>: should be mentioned in support </a:t>
            </a:r>
            <a:r>
              <a:rPr lang="en-US" dirty="0" smtClean="0"/>
              <a:t>note</a:t>
            </a:r>
          </a:p>
          <a:p>
            <a:r>
              <a:rPr lang="en-US" b="1" dirty="0" smtClean="0"/>
              <a:t>Time scale for combination paper??</a:t>
            </a:r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549"/>
          </a:xfrm>
        </p:spPr>
        <p:txBody>
          <a:bodyPr/>
          <a:lstStyle/>
          <a:p>
            <a:r>
              <a:rPr lang="en-US" dirty="0" smtClean="0"/>
              <a:t>Plans for Summer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00" y="1080187"/>
            <a:ext cx="5046043" cy="5045977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Boosted H-&gt;bb</a:t>
            </a:r>
          </a:p>
          <a:p>
            <a:pPr lvl="1"/>
            <a:r>
              <a:rPr lang="en-US" dirty="0" smtClean="0"/>
              <a:t>Add to WH analysis (maybe ZH) at highest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baseline="30000" dirty="0" smtClean="0"/>
              <a:t>/Z</a:t>
            </a:r>
            <a:endParaRPr lang="en-US" dirty="0" smtClean="0"/>
          </a:p>
          <a:p>
            <a:r>
              <a:rPr lang="en-US" dirty="0" smtClean="0"/>
              <a:t>Multivariate analyses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lready stared, but needs to be pushed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interaction with CP groups:</a:t>
            </a:r>
            <a:endParaRPr lang="en-US" dirty="0" smtClean="0"/>
          </a:p>
          <a:p>
            <a:pPr lvl="1"/>
            <a:r>
              <a:rPr lang="en-US" dirty="0" smtClean="0"/>
              <a:t>Jets and  </a:t>
            </a:r>
            <a:r>
              <a:rPr lang="en-US" dirty="0" smtClean="0"/>
              <a:t>MET</a:t>
            </a:r>
            <a:r>
              <a:rPr lang="en-US" dirty="0" smtClean="0"/>
              <a:t> – need to work more on this!</a:t>
            </a:r>
          </a:p>
          <a:p>
            <a:pPr lvl="2"/>
            <a:r>
              <a:rPr lang="en-US" dirty="0" smtClean="0"/>
              <a:t>Would benefit (a lot!!) from better understanding of jet energy scale, MET, </a:t>
            </a:r>
            <a:r>
              <a:rPr lang="en-US" dirty="0" err="1" smtClean="0"/>
              <a:t>di</a:t>
            </a:r>
            <a:r>
              <a:rPr lang="en-US" dirty="0" smtClean="0"/>
              <a:t>-jet mass resolution</a:t>
            </a:r>
          </a:p>
          <a:p>
            <a:pPr lvl="1"/>
            <a:r>
              <a:rPr lang="en-US" dirty="0" smtClean="0"/>
              <a:t>Already useful interaction with </a:t>
            </a:r>
            <a:r>
              <a:rPr lang="en-US" dirty="0" err="1" smtClean="0"/>
              <a:t>b</a:t>
            </a:r>
            <a:r>
              <a:rPr lang="en-US" dirty="0" smtClean="0"/>
              <a:t>-</a:t>
            </a:r>
            <a:r>
              <a:rPr lang="en-US" dirty="0" smtClean="0"/>
              <a:t>tagging </a:t>
            </a:r>
          </a:p>
          <a:p>
            <a:pPr lvl="2"/>
            <a:r>
              <a:rPr lang="en-US" dirty="0" smtClean="0"/>
              <a:t>Improved H-&gt;bb </a:t>
            </a:r>
            <a:r>
              <a:rPr lang="en-US" dirty="0" err="1" smtClean="0"/>
              <a:t>b</a:t>
            </a:r>
            <a:r>
              <a:rPr lang="en-US" dirty="0" smtClean="0"/>
              <a:t>-tagging uncertainty</a:t>
            </a:r>
          </a:p>
          <a:p>
            <a:pPr lvl="1"/>
            <a:r>
              <a:rPr lang="en-US" dirty="0" smtClean="0"/>
              <a:t>Useful interaction with Trigger:</a:t>
            </a:r>
          </a:p>
          <a:p>
            <a:pPr lvl="2"/>
            <a:r>
              <a:rPr lang="en-US" dirty="0" err="1" smtClean="0"/>
              <a:t>ννbb</a:t>
            </a:r>
            <a:r>
              <a:rPr lang="en-US" dirty="0" smtClean="0"/>
              <a:t>, </a:t>
            </a:r>
            <a:r>
              <a:rPr lang="en-US" dirty="0" smtClean="0"/>
              <a:t>VBF H-&gt;bb, </a:t>
            </a:r>
            <a:r>
              <a:rPr lang="en-US" dirty="0" err="1" smtClean="0"/>
              <a:t>b(b)H</a:t>
            </a:r>
            <a:r>
              <a:rPr lang="en-US" dirty="0" smtClean="0"/>
              <a:t>,</a:t>
            </a:r>
            <a:r>
              <a:rPr lang="en-US" dirty="0" smtClean="0"/>
              <a:t> boosted </a:t>
            </a:r>
            <a:r>
              <a:rPr lang="en-US" dirty="0" smtClean="0"/>
              <a:t>Z-&gt;bb trigger</a:t>
            </a:r>
            <a:endParaRPr lang="en-US" dirty="0" smtClean="0"/>
          </a:p>
          <a:p>
            <a:r>
              <a:rPr lang="en-US" dirty="0" err="1" smtClean="0"/>
              <a:t>ttH</a:t>
            </a:r>
            <a:r>
              <a:rPr lang="en-US" dirty="0" smtClean="0"/>
              <a:t> activity ramping </a:t>
            </a:r>
            <a:r>
              <a:rPr lang="en-US" dirty="0" smtClean="0"/>
              <a:t>up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Stat</a:t>
            </a:r>
            <a:r>
              <a:rPr lang="en-US" dirty="0" smtClean="0"/>
              <a:t>-only limits of ≈15xSM with 1fb-1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But very affected by </a:t>
            </a:r>
            <a:r>
              <a:rPr lang="en-US" dirty="0" err="1" smtClean="0"/>
              <a:t>systematics</a:t>
            </a:r>
            <a:r>
              <a:rPr lang="en-US" dirty="0" smtClean="0"/>
              <a:t> (but early days)</a:t>
            </a:r>
          </a:p>
          <a:p>
            <a:pPr lvl="1"/>
            <a:r>
              <a:rPr lang="en-US" dirty="0" smtClean="0"/>
              <a:t>Kinematic fit may improve things (also early days)</a:t>
            </a:r>
          </a:p>
          <a:p>
            <a:r>
              <a:rPr lang="en-US" dirty="0" smtClean="0"/>
              <a:t>Z-&gt;bb having difficulties:</a:t>
            </a:r>
            <a:endParaRPr lang="en-US" dirty="0" smtClean="0"/>
          </a:p>
          <a:p>
            <a:pPr lvl="1"/>
            <a:r>
              <a:rPr lang="en-US" dirty="0" smtClean="0"/>
              <a:t>Bug found in </a:t>
            </a:r>
            <a:r>
              <a:rPr lang="en-US" dirty="0" err="1" smtClean="0"/>
              <a:t>g</a:t>
            </a:r>
            <a:r>
              <a:rPr lang="en-US" dirty="0" smtClean="0"/>
              <a:t>-&gt;bb samples – being re-generated</a:t>
            </a:r>
          </a:p>
          <a:p>
            <a:pPr lvl="1"/>
            <a:r>
              <a:rPr lang="en-US" dirty="0" smtClean="0"/>
              <a:t>Re-produced AFII </a:t>
            </a:r>
            <a:r>
              <a:rPr lang="en-US" dirty="0" err="1" smtClean="0"/>
              <a:t>g</a:t>
            </a:r>
            <a:r>
              <a:rPr lang="en-US" dirty="0" smtClean="0"/>
              <a:t>-&gt;bb – bad description of data</a:t>
            </a:r>
          </a:p>
          <a:p>
            <a:r>
              <a:rPr lang="en-US" dirty="0" smtClean="0"/>
              <a:t>Other channels to continue working: </a:t>
            </a:r>
          </a:p>
          <a:p>
            <a:pPr lvl="1"/>
            <a:r>
              <a:rPr lang="en-US" dirty="0" smtClean="0"/>
              <a:t>VBF </a:t>
            </a:r>
            <a:r>
              <a:rPr lang="en-US" dirty="0" smtClean="0"/>
              <a:t>H-&gt;</a:t>
            </a:r>
            <a:r>
              <a:rPr lang="en-US" dirty="0" smtClean="0"/>
              <a:t>bb (MC hungry!), </a:t>
            </a:r>
            <a:r>
              <a:rPr lang="en-US" dirty="0" err="1" smtClean="0"/>
              <a:t>b(b)</a:t>
            </a:r>
            <a:r>
              <a:rPr lang="en-US" dirty="0" err="1" smtClean="0"/>
              <a:t>H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 descr="Wahid12032012_AnalysesOverlapDelta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319043" y="1282761"/>
            <a:ext cx="3548905" cy="24034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43" y="3686252"/>
            <a:ext cx="3548905" cy="25541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90" y="251222"/>
            <a:ext cx="8679884" cy="647025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418"/>
            <a:ext cx="8229600" cy="793679"/>
          </a:xfrm>
        </p:spPr>
        <p:txBody>
          <a:bodyPr/>
          <a:lstStyle/>
          <a:p>
            <a:r>
              <a:rPr lang="en-US" dirty="0" smtClean="0"/>
              <a:t>Boosted Z-&gt;bb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305" y="997096"/>
            <a:ext cx="5186994" cy="535925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Z-&gt;bb analysis with jet substructure in HSG5 </a:t>
            </a:r>
          </a:p>
          <a:p>
            <a:pPr lvl="1"/>
            <a:r>
              <a:rPr lang="en-US" dirty="0" smtClean="0"/>
              <a:t>Perfect calibration for boosted H-&gt;bb!</a:t>
            </a:r>
          </a:p>
          <a:p>
            <a:endParaRPr lang="en-US" dirty="0" smtClean="0"/>
          </a:p>
          <a:p>
            <a:r>
              <a:rPr lang="en-US" dirty="0" smtClean="0"/>
              <a:t>An exciting Z-&gt;bb peak can be seen after background subtraction</a:t>
            </a:r>
          </a:p>
          <a:p>
            <a:pPr lvl="1"/>
            <a:r>
              <a:rPr lang="en-US" dirty="0" smtClean="0"/>
              <a:t>And (perhaps even more exciting?!) there is a shoulder just above the Z mass… at around 126GeV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Caveat: get excited, but don’t get too excited! </a:t>
            </a:r>
          </a:p>
          <a:p>
            <a:pPr lvl="1"/>
            <a:r>
              <a:rPr lang="en-US" dirty="0" smtClean="0">
                <a:sym typeface="Wingdings"/>
              </a:rPr>
              <a:t>A lot of work has been going on to test the results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Much progress made so far</a:t>
            </a:r>
          </a:p>
          <a:p>
            <a:pPr lvl="1"/>
            <a:r>
              <a:rPr lang="en-US" dirty="0" smtClean="0">
                <a:sym typeface="Wingdings"/>
              </a:rPr>
              <a:t>But many questions remain and must be answered</a:t>
            </a:r>
          </a:p>
          <a:p>
            <a:pPr lvl="1"/>
            <a:r>
              <a:rPr lang="en-US" dirty="0" smtClean="0">
                <a:sym typeface="Wingdings"/>
              </a:rPr>
              <a:t>Observing the Z-&gt;bb in this analysis would be fantastic!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Current status:</a:t>
            </a:r>
          </a:p>
          <a:p>
            <a:pPr lvl="1"/>
            <a:r>
              <a:rPr lang="en-US" dirty="0" smtClean="0">
                <a:sym typeface="Wingdings"/>
              </a:rPr>
              <a:t>Now looking at full simulation MC</a:t>
            </a:r>
          </a:p>
          <a:p>
            <a:pPr lvl="1"/>
            <a:r>
              <a:rPr lang="en-US" dirty="0" smtClean="0">
                <a:sym typeface="Wingdings"/>
              </a:rPr>
              <a:t>Observations in D-J  is still there in periods K-M!</a:t>
            </a:r>
          </a:p>
          <a:p>
            <a:pPr lvl="2"/>
            <a:r>
              <a:rPr lang="en-US" dirty="0" smtClean="0">
                <a:sym typeface="Wingdings"/>
              </a:rPr>
              <a:t>D – J with trigger EF_j100_a4tc_EFFS_ht350</a:t>
            </a:r>
          </a:p>
          <a:p>
            <a:pPr lvl="2"/>
            <a:r>
              <a:rPr lang="en-US" dirty="0" smtClean="0">
                <a:sym typeface="Wingdings"/>
              </a:rPr>
              <a:t>K – M with trigger EF_j100_a4tc_EFFS_ht400 </a:t>
            </a:r>
          </a:p>
          <a:p>
            <a:pPr lvl="2"/>
            <a:r>
              <a:rPr lang="en-US" dirty="0" smtClean="0">
                <a:sym typeface="Wingdings"/>
              </a:rPr>
              <a:t>See Luke </a:t>
            </a:r>
            <a:r>
              <a:rPr lang="en-US" dirty="0" err="1" smtClean="0">
                <a:sym typeface="Wingdings"/>
              </a:rPr>
              <a:t>Lambourne’s</a:t>
            </a:r>
            <a:r>
              <a:rPr lang="en-US" dirty="0" smtClean="0">
                <a:sym typeface="Wingdings"/>
              </a:rPr>
              <a:t> talk at HSG5 meeting: </a:t>
            </a:r>
            <a:r>
              <a:rPr lang="en-US" dirty="0" smtClean="0">
                <a:hlinkClick r:id="rId2"/>
              </a:rPr>
              <a:t>https://indico.cern.ch/conferenceDisplay.py?confId=167396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- 8/3/2012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1298" y="963983"/>
            <a:ext cx="3428591" cy="26653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1487" y="3629340"/>
            <a:ext cx="3438404" cy="27270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1487" y="963983"/>
            <a:ext cx="3629720" cy="26347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1487" y="3629340"/>
            <a:ext cx="3629720" cy="2620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180412</TotalTime>
  <Words>802</Words>
  <Application>Microsoft Macintosh PowerPoint</Application>
  <PresentationFormat>On-screen Show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</vt:lpstr>
      <vt:lpstr>To do list for paper</vt:lpstr>
      <vt:lpstr>Plans for Summer</vt:lpstr>
      <vt:lpstr>Backup slides</vt:lpstr>
      <vt:lpstr>Slide 5</vt:lpstr>
      <vt:lpstr>Boosted Z-&gt;bb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355</cp:revision>
  <cp:lastPrinted>2011-04-11T11:26:17Z</cp:lastPrinted>
  <dcterms:created xsi:type="dcterms:W3CDTF">2012-03-12T11:55:50Z</dcterms:created>
  <dcterms:modified xsi:type="dcterms:W3CDTF">2012-03-12T14:15:45Z</dcterms:modified>
</cp:coreProperties>
</file>