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0" r:id="rId2"/>
    <p:sldId id="33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hyperlink" Target="https://indico.cern.ch/conferenceDisplay.py?confId=187283" TargetMode="External"/><Relationship Id="rId6" Type="http://schemas.openxmlformats.org/officeDocument/2006/relationships/hyperlink" Target="https://cdsweb.cern.ch/record/1440874" TargetMode="External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355115" y="2206822"/>
            <a:ext cx="3766644" cy="2947022"/>
            <a:chOff x="5355115" y="2206822"/>
            <a:chExt cx="3766644" cy="2947022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55115" y="2206822"/>
              <a:ext cx="3766644" cy="2947022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5832405" y="2586815"/>
              <a:ext cx="72079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err="1" smtClean="0"/>
                <a:t>bA</a:t>
              </a:r>
              <a:r>
                <a:rPr lang="en-US" sz="900" dirty="0" smtClean="0"/>
                <a:t>/H-&gt;</a:t>
              </a:r>
              <a:r>
                <a:rPr lang="en-US" sz="900" dirty="0" err="1" smtClean="0"/>
                <a:t>bbb</a:t>
              </a:r>
              <a:endParaRPr lang="en-US" sz="9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507981" y="799561"/>
            <a:ext cx="3292183" cy="5475510"/>
            <a:chOff x="5394618" y="810292"/>
            <a:chExt cx="3292183" cy="5475510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94618" y="810292"/>
              <a:ext cx="3292182" cy="2459977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94619" y="3258923"/>
              <a:ext cx="3292182" cy="3026879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426" y="192332"/>
            <a:ext cx="3630481" cy="52492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HSG5: H </a:t>
            </a:r>
            <a:r>
              <a:rPr lang="en-US" sz="2667" b="1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b="1" dirty="0" smtClean="0"/>
              <a:t> bb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988" y="192333"/>
            <a:ext cx="5208127" cy="633349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Inclusive WH/ZH, H-&gt;bb</a:t>
            </a:r>
          </a:p>
          <a:p>
            <a:r>
              <a:rPr lang="en-US" dirty="0" smtClean="0"/>
              <a:t>Paper circulation: first reading of paper went well</a:t>
            </a:r>
          </a:p>
          <a:p>
            <a:r>
              <a:rPr lang="en-US" dirty="0" smtClean="0"/>
              <a:t>Getting ready for 2</a:t>
            </a:r>
            <a:r>
              <a:rPr lang="en-US" baseline="30000" dirty="0" smtClean="0"/>
              <a:t>nd</a:t>
            </a:r>
            <a:r>
              <a:rPr lang="en-US" dirty="0" smtClean="0"/>
              <a:t> circulation; slight delay due to SVN problem </a:t>
            </a:r>
          </a:p>
          <a:p>
            <a:r>
              <a:rPr lang="en-US" dirty="0" smtClean="0"/>
              <a:t>Combination: </a:t>
            </a:r>
          </a:p>
          <a:p>
            <a:pPr lvl="1"/>
            <a:r>
              <a:rPr lang="en-US" dirty="0" smtClean="0"/>
              <a:t>Inputs for combination: separated WH/ZH for </a:t>
            </a:r>
            <a:r>
              <a:rPr lang="en-US" dirty="0" err="1" smtClean="0"/>
              <a:t>vvbb</a:t>
            </a:r>
            <a:r>
              <a:rPr lang="en-US" dirty="0" smtClean="0"/>
              <a:t> </a:t>
            </a:r>
          </a:p>
          <a:p>
            <a:r>
              <a:rPr lang="en-US" dirty="0" smtClean="0"/>
              <a:t>Future: many intended developments, but need time to evaluate</a:t>
            </a:r>
          </a:p>
          <a:p>
            <a:r>
              <a:rPr lang="en-US" dirty="0" smtClean="0"/>
              <a:t>MC requests: W/</a:t>
            </a:r>
            <a:r>
              <a:rPr lang="en-US" dirty="0" err="1" smtClean="0"/>
              <a:t>Z+h.f</a:t>
            </a:r>
            <a:r>
              <a:rPr lang="en-US" dirty="0" smtClean="0"/>
              <a:t>. crucial – Need stats more than perfection, but clear preferences – asking for large AFII Sherpa samples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Other </a:t>
            </a:r>
            <a:r>
              <a:rPr lang="en-US" dirty="0" smtClean="0"/>
              <a:t>channels:</a:t>
            </a:r>
          </a:p>
          <a:p>
            <a:r>
              <a:rPr lang="en-US" dirty="0" smtClean="0"/>
              <a:t>Boosted H-&gt;bb – aim for results in Summer</a:t>
            </a:r>
          </a:p>
          <a:p>
            <a:pPr lvl="1"/>
            <a:r>
              <a:rPr lang="en-US" dirty="0" smtClean="0"/>
              <a:t>Some improvement on inclusive sensitivity clear</a:t>
            </a:r>
          </a:p>
          <a:p>
            <a:pPr lvl="1"/>
            <a:r>
              <a:rPr lang="en-US" dirty="0" smtClean="0"/>
              <a:t>Ongoing… progress in cut-flow comparison</a:t>
            </a:r>
          </a:p>
          <a:p>
            <a:pPr lvl="1"/>
            <a:r>
              <a:rPr lang="en-US" dirty="0" err="1" smtClean="0"/>
              <a:t>Rumour</a:t>
            </a:r>
            <a:r>
              <a:rPr lang="en-US" dirty="0" smtClean="0"/>
              <a:t> is CMS will have for ICHEP… </a:t>
            </a:r>
            <a:r>
              <a:rPr lang="en-US" dirty="0" err="1" smtClean="0">
                <a:sym typeface="Wingdings"/>
              </a:rPr>
              <a:t></a:t>
            </a:r>
            <a:endParaRPr lang="en-US" dirty="0" smtClean="0"/>
          </a:p>
          <a:p>
            <a:r>
              <a:rPr lang="en-US" dirty="0" err="1" smtClean="0"/>
              <a:t>ttH</a:t>
            </a:r>
            <a:r>
              <a:rPr lang="en-US" dirty="0" smtClean="0"/>
              <a:t> working for 2011 analysis in mid May</a:t>
            </a:r>
          </a:p>
          <a:p>
            <a:pPr lvl="1"/>
            <a:r>
              <a:rPr lang="en-US" dirty="0" smtClean="0"/>
              <a:t>Ongoing… control region checks, estimating model uncertainties, </a:t>
            </a:r>
            <a:r>
              <a:rPr lang="en-US" dirty="0" err="1" smtClean="0"/>
              <a:t>Kin.fitter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χ</a:t>
            </a:r>
            <a:r>
              <a:rPr lang="en-US" baseline="30000" dirty="0" smtClean="0"/>
              <a:t>2</a:t>
            </a:r>
            <a:r>
              <a:rPr lang="en-US" dirty="0" smtClean="0"/>
              <a:t> for mass reconstruction</a:t>
            </a:r>
          </a:p>
          <a:p>
            <a:r>
              <a:rPr lang="en-US" dirty="0" smtClean="0"/>
              <a:t>Walking </a:t>
            </a:r>
            <a:r>
              <a:rPr lang="en-US" dirty="0" err="1" smtClean="0"/>
              <a:t>technicolor</a:t>
            </a:r>
            <a:r>
              <a:rPr lang="en-US" dirty="0" smtClean="0"/>
              <a:t> analysis with </a:t>
            </a:r>
            <a:r>
              <a:rPr lang="en-US" dirty="0" err="1" smtClean="0"/>
              <a:t>Exo</a:t>
            </a:r>
            <a:r>
              <a:rPr lang="en-US" dirty="0" smtClean="0"/>
              <a:t> group:</a:t>
            </a:r>
          </a:p>
          <a:p>
            <a:pPr lvl="1"/>
            <a:r>
              <a:rPr lang="en-US" dirty="0" smtClean="0"/>
              <a:t>Preliminary results shown some sensitivity with ≈zero effort:  </a:t>
            </a:r>
          </a:p>
          <a:p>
            <a:pPr lvl="1"/>
            <a:r>
              <a:rPr lang="en-US" dirty="0" smtClean="0">
                <a:hlinkClick r:id="rId5"/>
              </a:rPr>
              <a:t>https://indico.cern.ch/conferenceDisplay.py?confId=187283</a:t>
            </a:r>
            <a:endParaRPr lang="en-US" dirty="0" smtClean="0"/>
          </a:p>
          <a:p>
            <a:pPr lvl="1"/>
            <a:r>
              <a:rPr lang="en-US" dirty="0" smtClean="0"/>
              <a:t>Waiting for MC for 1 model point to see if we have exclusion</a:t>
            </a:r>
          </a:p>
          <a:p>
            <a:r>
              <a:rPr lang="en-US" dirty="0" smtClean="0"/>
              <a:t>WZ-&gt;</a:t>
            </a:r>
            <a:r>
              <a:rPr lang="en-US" dirty="0" err="1" smtClean="0"/>
              <a:t>lνbb</a:t>
            </a:r>
            <a:r>
              <a:rPr lang="en-US" dirty="0" smtClean="0"/>
              <a:t>: use as a calibration for H-&gt;bb mass peak</a:t>
            </a:r>
          </a:p>
          <a:p>
            <a:pPr lvl="1"/>
            <a:r>
              <a:rPr lang="en-US" dirty="0" smtClean="0"/>
              <a:t>Simple </a:t>
            </a:r>
            <a:r>
              <a:rPr lang="en-US" dirty="0" err="1" smtClean="0"/>
              <a:t>mods</a:t>
            </a:r>
            <a:r>
              <a:rPr lang="en-US" dirty="0" smtClean="0"/>
              <a:t> from existing analysis</a:t>
            </a:r>
          </a:p>
          <a:p>
            <a:pPr lvl="1"/>
            <a:r>
              <a:rPr lang="en-US" dirty="0" smtClean="0"/>
              <a:t>Expect preliminary results this week – then decide</a:t>
            </a:r>
          </a:p>
          <a:p>
            <a:r>
              <a:rPr lang="en-US" dirty="0" smtClean="0"/>
              <a:t>First look at 2012 data – exploratory</a:t>
            </a:r>
          </a:p>
          <a:p>
            <a:pPr lvl="1"/>
            <a:r>
              <a:rPr lang="en-US" dirty="0" smtClean="0"/>
              <a:t>Using PDF reweighting</a:t>
            </a:r>
          </a:p>
          <a:p>
            <a:pPr lvl="1"/>
            <a:r>
              <a:rPr lang="en-US" dirty="0" smtClean="0"/>
              <a:t>Needed to scale down MC by 20% (</a:t>
            </a:r>
            <a:r>
              <a:rPr lang="en-US" dirty="0" err="1" smtClean="0"/>
              <a:t>lumi</a:t>
            </a:r>
            <a:r>
              <a:rPr lang="en-US" dirty="0" smtClean="0"/>
              <a:t>? Pileup? JES?)</a:t>
            </a:r>
          </a:p>
          <a:p>
            <a:r>
              <a:rPr lang="en-US" dirty="0" smtClean="0"/>
              <a:t>Other: </a:t>
            </a:r>
          </a:p>
          <a:p>
            <a:pPr lvl="1"/>
            <a:r>
              <a:rPr lang="en-US" dirty="0" err="1" smtClean="0"/>
              <a:t>bA</a:t>
            </a:r>
            <a:r>
              <a:rPr lang="en-US" dirty="0" smtClean="0"/>
              <a:t>/H-&gt;</a:t>
            </a:r>
            <a:r>
              <a:rPr lang="en-US" dirty="0" err="1" smtClean="0"/>
              <a:t>bbb</a:t>
            </a:r>
            <a:r>
              <a:rPr lang="en-US" dirty="0" smtClean="0"/>
              <a:t>: difficult analysis, early results show masses &lt; 300GeV hard</a:t>
            </a:r>
          </a:p>
          <a:p>
            <a:pPr lvl="1"/>
            <a:r>
              <a:rPr lang="en-US" dirty="0" smtClean="0"/>
              <a:t>VBF H-&gt;bb: difficult analysis; investigating QCD estimate from data (TRF)</a:t>
            </a:r>
          </a:p>
          <a:p>
            <a:r>
              <a:rPr lang="en-US" dirty="0" smtClean="0"/>
              <a:t>Internal Note</a:t>
            </a:r>
          </a:p>
          <a:p>
            <a:pPr lvl="1"/>
            <a:r>
              <a:rPr lang="en-US" dirty="0" smtClean="0"/>
              <a:t>Note started  (skeleton): </a:t>
            </a:r>
            <a:r>
              <a:rPr lang="en-US" dirty="0" smtClean="0">
                <a:hlinkClick r:id="rId6"/>
              </a:rPr>
              <a:t>ATL-COM-2012-416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Will send first draft to all analyses to fill this weekend</a:t>
            </a:r>
          </a:p>
          <a:p>
            <a:pPr lvl="1"/>
            <a:r>
              <a:rPr lang="en-US" dirty="0" smtClean="0"/>
              <a:t>Will be a “statement of intention” instead of a deep study… (no MC, no time, etc)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321304" y="2002212"/>
            <a:ext cx="3155321" cy="2927246"/>
            <a:chOff x="5693089" y="1536274"/>
            <a:chExt cx="3155321" cy="292724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693089" y="3733718"/>
              <a:ext cx="3155321" cy="72980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933281" y="1536274"/>
              <a:ext cx="2753519" cy="2075622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5321304" y="1476312"/>
            <a:ext cx="3751617" cy="3899167"/>
            <a:chOff x="5693089" y="2577940"/>
            <a:chExt cx="3797300" cy="4002111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693089" y="4840151"/>
              <a:ext cx="3797300" cy="1739900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738772" y="2577940"/>
              <a:ext cx="3751617" cy="2262211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6937738" y="2680884"/>
              <a:ext cx="1140196" cy="3474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Lead jet </a:t>
              </a:r>
              <a:r>
                <a:rPr lang="en-US" sz="1600" dirty="0" err="1" smtClean="0"/>
                <a:t>p</a:t>
              </a:r>
              <a:r>
                <a:rPr lang="en-US" sz="1600" baseline="-25000" dirty="0" err="1" smtClean="0"/>
                <a:t>T</a:t>
              </a:r>
              <a:endParaRPr lang="en-US" sz="1600" baseline="-250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507981" y="2913226"/>
            <a:ext cx="3381535" cy="1840132"/>
            <a:chOff x="3355163" y="952418"/>
            <a:chExt cx="3981101" cy="2296175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355163" y="952418"/>
              <a:ext cx="3981101" cy="229617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6161654" y="952418"/>
              <a:ext cx="1174610" cy="34564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p</a:t>
              </a:r>
              <a:r>
                <a:rPr lang="en-US" sz="1200" baseline="-25000" dirty="0" err="1" smtClean="0"/>
                <a:t>T</a:t>
              </a:r>
              <a:r>
                <a:rPr lang="en-US" sz="1200" baseline="30000" dirty="0" err="1" smtClean="0"/>
                <a:t>W</a:t>
              </a:r>
              <a:r>
                <a:rPr lang="en-US" sz="1200" dirty="0" smtClean="0"/>
                <a:t>&gt;200GeV</a:t>
              </a:r>
              <a:endParaRPr lang="en-US" sz="1200" dirty="0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355115" y="1214403"/>
            <a:ext cx="3331685" cy="45010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5"/>
          <p:cNvGrpSpPr/>
          <p:nvPr/>
        </p:nvGrpSpPr>
        <p:grpSpPr>
          <a:xfrm>
            <a:off x="5773253" y="2303211"/>
            <a:ext cx="3124315" cy="2336197"/>
            <a:chOff x="5355115" y="2206822"/>
            <a:chExt cx="3766644" cy="2947022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55115" y="2206822"/>
              <a:ext cx="3766644" cy="2947022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5832405" y="2586814"/>
              <a:ext cx="720795" cy="465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err="1" smtClean="0"/>
                <a:t>bA</a:t>
              </a:r>
              <a:r>
                <a:rPr lang="en-US" sz="900" dirty="0" smtClean="0"/>
                <a:t>/H-&gt;</a:t>
              </a:r>
              <a:r>
                <a:rPr lang="en-US" sz="900" dirty="0" err="1" smtClean="0"/>
                <a:t>bbb</a:t>
              </a:r>
              <a:endParaRPr lang="en-US" sz="900" dirty="0"/>
            </a:p>
          </p:txBody>
        </p:sp>
      </p:grpSp>
      <p:grpSp>
        <p:nvGrpSpPr>
          <p:cNvPr id="8" name="Group 22"/>
          <p:cNvGrpSpPr/>
          <p:nvPr/>
        </p:nvGrpSpPr>
        <p:grpSpPr>
          <a:xfrm>
            <a:off x="3598215" y="646707"/>
            <a:ext cx="2104485" cy="3922153"/>
            <a:chOff x="5394618" y="810292"/>
            <a:chExt cx="3292183" cy="5475510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94618" y="810292"/>
              <a:ext cx="3292182" cy="2459977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94619" y="3258923"/>
              <a:ext cx="3292182" cy="3026879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3519" y="717255"/>
            <a:ext cx="3630481" cy="52492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HSG5: H </a:t>
            </a:r>
            <a:r>
              <a:rPr lang="en-US" sz="2667" b="1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b="1" dirty="0" smtClean="0"/>
              <a:t> bb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- 3/5/2012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1" name="Group 12"/>
          <p:cNvGrpSpPr/>
          <p:nvPr/>
        </p:nvGrpSpPr>
        <p:grpSpPr>
          <a:xfrm>
            <a:off x="316060" y="156334"/>
            <a:ext cx="3155321" cy="2927246"/>
            <a:chOff x="5693089" y="1536274"/>
            <a:chExt cx="3155321" cy="292724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93089" y="3733718"/>
              <a:ext cx="3155321" cy="72980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33281" y="1536274"/>
              <a:ext cx="2753519" cy="2075622"/>
            </a:xfrm>
            <a:prstGeom prst="rect">
              <a:avLst/>
            </a:prstGeom>
          </p:spPr>
        </p:pic>
      </p:grpSp>
      <p:grpSp>
        <p:nvGrpSpPr>
          <p:cNvPr id="13" name="Group 19"/>
          <p:cNvGrpSpPr/>
          <p:nvPr/>
        </p:nvGrpSpPr>
        <p:grpSpPr>
          <a:xfrm>
            <a:off x="122412" y="3150680"/>
            <a:ext cx="3546357" cy="3371309"/>
            <a:chOff x="5693089" y="2577940"/>
            <a:chExt cx="3797300" cy="4002111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693089" y="4840151"/>
              <a:ext cx="3797300" cy="1739900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738772" y="2577940"/>
              <a:ext cx="3751617" cy="2262211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6937738" y="2680884"/>
              <a:ext cx="1140196" cy="401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Lead jet </a:t>
              </a:r>
              <a:r>
                <a:rPr lang="en-US" sz="1600" dirty="0" err="1" smtClean="0"/>
                <a:t>p</a:t>
              </a:r>
              <a:r>
                <a:rPr lang="en-US" sz="1600" baseline="-25000" dirty="0" err="1" smtClean="0"/>
                <a:t>T</a:t>
              </a:r>
              <a:endParaRPr lang="en-US" sz="1600" baseline="-250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197427" y="4639409"/>
            <a:ext cx="3700142" cy="2039412"/>
            <a:chOff x="3355163" y="952418"/>
            <a:chExt cx="3981101" cy="2296175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355163" y="952418"/>
              <a:ext cx="3981101" cy="229617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6161654" y="952418"/>
              <a:ext cx="1174610" cy="3118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/>
                <a:t>p</a:t>
              </a:r>
              <a:r>
                <a:rPr lang="en-US" sz="1200" baseline="-25000" dirty="0" err="1" smtClean="0"/>
                <a:t>T</a:t>
              </a:r>
              <a:r>
                <a:rPr lang="en-US" sz="1200" baseline="30000" dirty="0" err="1" smtClean="0"/>
                <a:t>W</a:t>
              </a:r>
              <a:r>
                <a:rPr lang="en-US" sz="1200" dirty="0" smtClean="0"/>
                <a:t>&gt;200GeV</a:t>
              </a:r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214797</TotalTime>
  <Words>380</Words>
  <Application>Microsoft Macintosh PowerPoint</Application>
  <PresentationFormat>On-screen Show (4:3)</PresentationFormat>
  <Paragraphs>46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HSG5: H  bb</vt:lpstr>
      <vt:lpstr>HSG5: H  bb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384</cp:revision>
  <cp:lastPrinted>2011-04-11T11:26:17Z</cp:lastPrinted>
  <dcterms:created xsi:type="dcterms:W3CDTF">2012-05-03T20:22:37Z</dcterms:created>
  <dcterms:modified xsi:type="dcterms:W3CDTF">2012-05-03T20:25:33Z</dcterms:modified>
</cp:coreProperties>
</file>