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02" r:id="rId3"/>
    <p:sldId id="304" r:id="rId4"/>
    <p:sldId id="314" r:id="rId5"/>
    <p:sldId id="285" r:id="rId6"/>
    <p:sldId id="312" r:id="rId7"/>
    <p:sldId id="313" r:id="rId8"/>
    <p:sldId id="315" r:id="rId9"/>
    <p:sldId id="308" r:id="rId10"/>
    <p:sldId id="316" r:id="rId11"/>
    <p:sldId id="311" r:id="rId12"/>
    <p:sldId id="290" r:id="rId13"/>
    <p:sldId id="317" r:id="rId14"/>
    <p:sldId id="336" r:id="rId15"/>
    <p:sldId id="337" r:id="rId16"/>
    <p:sldId id="348" r:id="rId17"/>
    <p:sldId id="350" r:id="rId18"/>
    <p:sldId id="328" r:id="rId19"/>
    <p:sldId id="329" r:id="rId20"/>
    <p:sldId id="330" r:id="rId21"/>
    <p:sldId id="331" r:id="rId22"/>
    <p:sldId id="332" r:id="rId23"/>
    <p:sldId id="370" r:id="rId24"/>
    <p:sldId id="333" r:id="rId25"/>
    <p:sldId id="339" r:id="rId26"/>
    <p:sldId id="340" r:id="rId27"/>
    <p:sldId id="360" r:id="rId28"/>
    <p:sldId id="368" r:id="rId29"/>
    <p:sldId id="359" r:id="rId30"/>
    <p:sldId id="303" r:id="rId31"/>
    <p:sldId id="358" r:id="rId32"/>
    <p:sldId id="369" r:id="rId33"/>
    <p:sldId id="361" r:id="rId34"/>
    <p:sldId id="362" r:id="rId35"/>
    <p:sldId id="363" r:id="rId36"/>
    <p:sldId id="366" r:id="rId37"/>
    <p:sldId id="301" r:id="rId38"/>
    <p:sldId id="334" r:id="rId39"/>
    <p:sldId id="344" r:id="rId40"/>
    <p:sldId id="351" r:id="rId41"/>
    <p:sldId id="352" r:id="rId42"/>
    <p:sldId id="357" r:id="rId43"/>
    <p:sldId id="353" r:id="rId44"/>
    <p:sldId id="354" r:id="rId45"/>
    <p:sldId id="355" r:id="rId46"/>
    <p:sldId id="356" r:id="rId47"/>
    <p:sldId id="371" r:id="rId48"/>
    <p:sldId id="342" r:id="rId49"/>
    <p:sldId id="335" r:id="rId50"/>
    <p:sldId id="364" r:id="rId51"/>
    <p:sldId id="365" r:id="rId52"/>
    <p:sldId id="307" r:id="rId53"/>
    <p:sldId id="349" r:id="rId54"/>
    <p:sldId id="367" r:id="rId5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viewProps" Target="viewProp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59" Type="http://schemas.openxmlformats.org/officeDocument/2006/relationships/presProps" Target="presProp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tableStyles" Target="tableStyle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theme" Target="theme/theme1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7E6C2E-D05D-F84D-99EF-96E208D7B20F}" type="datetime1">
              <a:rPr lang="en-US"/>
              <a:pPr>
                <a:defRPr/>
              </a:pPr>
              <a:t>2/2/09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9445BC-18F7-E649-B49C-E1DB2B826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CF60E3-228D-1D4F-BEB0-5640ED61825F}" type="datetime1">
              <a:rPr lang="en-US"/>
              <a:pPr>
                <a:defRPr/>
              </a:pPr>
              <a:t>2/2/09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06A811-BD26-D14F-B4CB-A0C17402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A4DBF1-3EDA-6D4D-92F4-C387D01E07E8}" type="slidenum">
              <a:rPr lang="it-IT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A4DBF1-3EDA-6D4D-92F4-C387D01E07E8}" type="slidenum">
              <a:rPr lang="it-IT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6A811-BD26-D14F-B4CB-A0C174024C2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6A811-BD26-D14F-B4CB-A0C174024C2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6A811-BD26-D14F-B4CB-A0C174024C2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741F-1BE8-1347-AAC3-C349790FA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79E4-76BD-E34D-8C49-AC9E5B230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EA270-0BFE-0544-AAE4-DE4476C4A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01A4-62D3-7D43-A162-E09C0D5E8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A2E0-5B4D-F540-A9E2-887EE84D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EA036-7951-1949-87D2-53D7183D9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C62B-2C1F-F444-B111-6871BDA2F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614C-BFD0-0B44-BECB-CE1931E01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B7E0-6C1F-444D-81ED-E177F7AB2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BB34-64D1-794E-943F-1BDA01887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5FA6-F189-B546-8B1B-DC4EE854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5457B2-C999-FD4F-89A7-241243B9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hyperlink" Target="http://indico.cern.ch/conferenceDisplay.py?confId=50222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Display.py?confId=5022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indico.cern.ch/conferenceDisplay.py?confId=50222" TargetMode="External"/><Relationship Id="rId5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Display.py?confId=50222" TargetMode="Externa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cern.ch/conferenceDisplay.py?confId=50222" TargetMode="Externa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indico.cern.ch/conferenceDisplay.py?confId=50222" TargetMode="Externa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Display.py?confId=5022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cern.ch/conferenceDisplay.py?confId=50222" TargetMode="External"/><Relationship Id="rId3" Type="http://schemas.openxmlformats.org/officeDocument/2006/relationships/image" Target="../media/image15.png"/><Relationship Id="rId5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Display.py?confId=50222" TargetMode="Externa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Display.py?confId=50222" TargetMode="Externa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hyperlink" Target="http://indico.cern.ch/conferenceDisplay.py?confId=50222" TargetMode="External"/><Relationship Id="rId6" Type="http://schemas.openxmlformats.org/officeDocument/2006/relationships/image" Target="../media/image40.pd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3" Type="http://schemas.openxmlformats.org/officeDocument/2006/relationships/hyperlink" Target="http://indico.cern.ch/conferenceDisplay.py?confId=50222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3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cern.ch/conferenceDisplay.py?confId=50222" TargetMode="External"/><Relationship Id="rId3" Type="http://schemas.openxmlformats.org/officeDocument/2006/relationships/image" Target="../media/image15.png"/><Relationship Id="rId5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hyperlink" Target="http://indico.cern.ch/conferenceDisplay.py?confId=50222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ndico.cern.ch/conferenceDisplay.py?confId=50222" TargetMode="External"/><Relationship Id="rId3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cern.ch/conferenceDisplay.py?confId=50222" TargetMode="Externa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Higgs input to the </a:t>
            </a:r>
            <a:r>
              <a:rPr lang="en-US" dirty="0" err="1" smtClean="0"/>
              <a:t>Beatenberg</a:t>
            </a:r>
            <a:r>
              <a:rPr lang="en-US" dirty="0" smtClean="0"/>
              <a:t> Trigger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762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Ricardo </a:t>
            </a:r>
            <a:r>
              <a:rPr lang="en-US" dirty="0" err="1" smtClean="0">
                <a:ea typeface="+mn-ea"/>
                <a:cs typeface="+mn-cs"/>
              </a:rPr>
              <a:t>Gonçalo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Higgs sub-groups conveners meeting - 26 Jan.09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2590800" y="1905000"/>
            <a:ext cx="3962400" cy="3733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Minimum bias triggers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Photon triggers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Electron triggers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Jet/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-jet triggers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Forward jet triggers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Tau/missing ET triggers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Combined triggers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83000"/>
            <a:ext cx="3759200" cy="294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3657600"/>
            <a:ext cx="37465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0332"/>
          </a:xfrm>
        </p:spPr>
        <p:txBody>
          <a:bodyPr/>
          <a:lstStyle/>
          <a:p>
            <a:r>
              <a:rPr lang="en-US" dirty="0" smtClean="0"/>
              <a:t>Efficiency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343400" cy="3048000"/>
          </a:xfrm>
        </p:spPr>
        <p:txBody>
          <a:bodyPr/>
          <a:lstStyle/>
          <a:p>
            <a:r>
              <a:rPr lang="en-US" sz="2000" dirty="0" smtClean="0"/>
              <a:t>H-&gt;WW analysis will look at Z-&gt;</a:t>
            </a:r>
            <a:r>
              <a:rPr lang="en-US" sz="2000" dirty="0" err="1" smtClean="0"/>
              <a:t>ll</a:t>
            </a:r>
            <a:r>
              <a:rPr lang="en-US" sz="2000" dirty="0" smtClean="0"/>
              <a:t> events in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data</a:t>
            </a:r>
          </a:p>
          <a:p>
            <a:r>
              <a:rPr lang="en-US" sz="2000" dirty="0" smtClean="0"/>
              <a:t>Good e20_loose L1  efficiency determination using ~10pb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of data </a:t>
            </a:r>
          </a:p>
          <a:p>
            <a:r>
              <a:rPr lang="en-US" sz="2000" dirty="0" smtClean="0"/>
              <a:t>From 10k Z-&gt;</a:t>
            </a:r>
            <a:r>
              <a:rPr lang="en-US" sz="2000" dirty="0" err="1" smtClean="0"/>
              <a:t>ee</a:t>
            </a:r>
            <a:r>
              <a:rPr lang="en-US" sz="2000" dirty="0" smtClean="0"/>
              <a:t> with selection:</a:t>
            </a:r>
          </a:p>
          <a:p>
            <a:pPr lvl="1"/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lep</a:t>
            </a:r>
            <a:r>
              <a:rPr lang="en-US" sz="1600" dirty="0" smtClean="0"/>
              <a:t>&gt;15GeV</a:t>
            </a:r>
          </a:p>
          <a:p>
            <a:pPr lvl="1"/>
            <a:r>
              <a:rPr lang="en-US" sz="1600" dirty="0" smtClean="0"/>
              <a:t>|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Z</a:t>
            </a:r>
            <a:r>
              <a:rPr lang="en-US" sz="1600" dirty="0" err="1" smtClean="0"/>
              <a:t>-m</a:t>
            </a:r>
            <a:r>
              <a:rPr lang="en-US" sz="1600" baseline="-25000" dirty="0" err="1" smtClean="0"/>
              <a:t>ll</a:t>
            </a:r>
            <a:r>
              <a:rPr lang="en-US" sz="1600" dirty="0" smtClean="0"/>
              <a:t>|&lt;15GeV</a:t>
            </a:r>
          </a:p>
          <a:p>
            <a:pPr lvl="1"/>
            <a:r>
              <a:rPr lang="en-US" sz="1600" dirty="0" smtClean="0"/>
              <a:t>MET&lt;10GeV</a:t>
            </a:r>
          </a:p>
          <a:p>
            <a:pPr lvl="1"/>
            <a:r>
              <a:rPr lang="en-US" sz="1600" dirty="0" smtClean="0"/>
              <a:t>Note error bars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62000"/>
            <a:ext cx="3797300" cy="2921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31100" y="1840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L1_EM18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4495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10pb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47806" y="2209800"/>
            <a:ext cx="3643793" cy="2438400"/>
            <a:chOff x="4724401" y="1371600"/>
            <a:chExt cx="3962400" cy="2550904"/>
          </a:xfrm>
        </p:grpSpPr>
        <p:pic>
          <p:nvPicPr>
            <p:cNvPr id="13" name="Picture 4" descr="zz_combinedHighPt_twothresholds_dimu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24401" y="1371600"/>
              <a:ext cx="3962400" cy="2550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6553200" y="1649228"/>
              <a:ext cx="1905000" cy="185635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77800" indent="-177800">
                <a:spcBef>
                  <a:spcPct val="20000"/>
                </a:spcBef>
                <a:buFontTx/>
                <a:buChar char="•"/>
              </a:pPr>
              <a:r>
                <a:rPr lang="en-US" sz="1100" b="1" dirty="0">
                  <a:solidFill>
                    <a:srgbClr val="FF0000"/>
                  </a:solidFill>
                </a:rPr>
                <a:t>1</a:t>
              </a:r>
              <a:r>
                <a:rPr lang="en-US" sz="1100" b="1" dirty="0">
                  <a:solidFill>
                    <a:srgbClr val="FF0000"/>
                  </a:solidFill>
                  <a:latin typeface="Symbol" charset="2"/>
                </a:rPr>
                <a:t>m</a:t>
              </a:r>
              <a:r>
                <a:rPr lang="en-US" sz="1100" b="1" dirty="0">
                  <a:solidFill>
                    <a:srgbClr val="FF0000"/>
                  </a:solidFill>
                </a:rPr>
                <a:t>10 and 1e15i</a:t>
              </a:r>
              <a:br>
                <a:rPr lang="en-US" sz="1100" b="1" dirty="0">
                  <a:solidFill>
                    <a:srgbClr val="FF0000"/>
                  </a:solidFill>
                </a:rPr>
              </a:br>
              <a:r>
                <a:rPr lang="en-US" sz="1100" b="1" dirty="0">
                  <a:solidFill>
                    <a:srgbClr val="FF0000"/>
                  </a:solidFill>
                </a:rPr>
                <a:t>or 2</a:t>
              </a:r>
              <a:r>
                <a:rPr lang="en-US" sz="1100" b="1" dirty="0">
                  <a:solidFill>
                    <a:srgbClr val="FF0000"/>
                  </a:solidFill>
                  <a:latin typeface="Symbol" charset="2"/>
                </a:rPr>
                <a:t>m</a:t>
              </a:r>
              <a:r>
                <a:rPr lang="en-US" sz="1100" b="1" dirty="0">
                  <a:solidFill>
                    <a:srgbClr val="FF0000"/>
                  </a:solidFill>
                </a:rPr>
                <a:t>10 or 2e15i</a:t>
              </a:r>
              <a:br>
                <a:rPr lang="en-US" sz="1100" b="1" dirty="0">
                  <a:solidFill>
                    <a:srgbClr val="FF0000"/>
                  </a:solidFill>
                </a:rPr>
              </a:br>
              <a:endParaRPr lang="en-US" sz="1100" b="1" dirty="0">
                <a:solidFill>
                  <a:srgbClr val="FF0000"/>
                </a:solidFill>
              </a:endParaRPr>
            </a:p>
            <a:p>
              <a:pPr marL="177800" indent="-177800">
                <a:spcBef>
                  <a:spcPct val="20000"/>
                </a:spcBef>
                <a:buFontTx/>
                <a:buChar char="•"/>
              </a:pPr>
              <a:r>
                <a:rPr lang="en-US" sz="1100" b="1" dirty="0">
                  <a:solidFill>
                    <a:schemeClr val="accent1"/>
                  </a:solidFill>
                </a:rPr>
                <a:t>1</a:t>
              </a:r>
              <a:r>
                <a:rPr lang="en-US" sz="1100" b="1" dirty="0">
                  <a:solidFill>
                    <a:schemeClr val="accent1"/>
                  </a:solidFill>
                  <a:latin typeface="Symbol" charset="2"/>
                </a:rPr>
                <a:t>m</a:t>
              </a:r>
              <a:r>
                <a:rPr lang="en-US" sz="1100" b="1" dirty="0">
                  <a:solidFill>
                    <a:schemeClr val="accent1"/>
                  </a:solidFill>
                </a:rPr>
                <a:t>20 and 1e25i </a:t>
              </a:r>
              <a:br>
                <a:rPr lang="en-US" sz="1100" b="1" dirty="0">
                  <a:solidFill>
                    <a:schemeClr val="accent1"/>
                  </a:solidFill>
                </a:rPr>
              </a:br>
              <a:r>
                <a:rPr lang="en-US" sz="1100" b="1" dirty="0">
                  <a:solidFill>
                    <a:schemeClr val="accent1"/>
                  </a:solidFill>
                </a:rPr>
                <a:t>or 2</a:t>
              </a:r>
              <a:r>
                <a:rPr lang="en-US" sz="1100" b="1" dirty="0">
                  <a:solidFill>
                    <a:schemeClr val="accent1"/>
                  </a:solidFill>
                  <a:latin typeface="Symbol" charset="2"/>
                </a:rPr>
                <a:t>m</a:t>
              </a:r>
              <a:r>
                <a:rPr lang="en-US" sz="1100" b="1" dirty="0">
                  <a:solidFill>
                    <a:schemeClr val="accent1"/>
                  </a:solidFill>
                </a:rPr>
                <a:t>20 or 2e25i</a:t>
              </a:r>
              <a:r>
                <a:rPr lang="en-US" sz="1100" b="1" dirty="0"/>
                <a:t/>
              </a:r>
              <a:br>
                <a:rPr lang="en-US" sz="1100" b="1" dirty="0"/>
              </a:br>
              <a:endParaRPr lang="en-US" sz="1100" b="1" dirty="0"/>
            </a:p>
            <a:p>
              <a:pPr marL="177800" indent="-177800">
                <a:spcBef>
                  <a:spcPct val="20000"/>
                </a:spcBef>
                <a:buFontTx/>
                <a:buChar char="•"/>
              </a:pPr>
              <a:r>
                <a:rPr lang="en-US" sz="1100" b="1" dirty="0">
                  <a:solidFill>
                    <a:srgbClr val="33CC33"/>
                  </a:solidFill>
                </a:rPr>
                <a:t>1</a:t>
              </a:r>
              <a:r>
                <a:rPr lang="en-US" sz="1100" b="1" dirty="0">
                  <a:solidFill>
                    <a:srgbClr val="33CC33"/>
                  </a:solidFill>
                  <a:latin typeface="Symbol" charset="2"/>
                </a:rPr>
                <a:t>m</a:t>
              </a:r>
              <a:r>
                <a:rPr lang="en-US" sz="1100" b="1" dirty="0">
                  <a:solidFill>
                    <a:srgbClr val="33CC33"/>
                  </a:solidFill>
                </a:rPr>
                <a:t>25 and 1e30i</a:t>
              </a:r>
              <a:br>
                <a:rPr lang="en-US" sz="1100" b="1" dirty="0">
                  <a:solidFill>
                    <a:srgbClr val="33CC33"/>
                  </a:solidFill>
                </a:rPr>
              </a:br>
              <a:r>
                <a:rPr lang="en-US" sz="1100" b="1" dirty="0">
                  <a:solidFill>
                    <a:srgbClr val="33CC33"/>
                  </a:solidFill>
                </a:rPr>
                <a:t>or 2</a:t>
              </a:r>
              <a:r>
                <a:rPr lang="en-US" sz="1100" b="1" dirty="0">
                  <a:solidFill>
                    <a:srgbClr val="33CC33"/>
                  </a:solidFill>
                  <a:latin typeface="Symbol" charset="2"/>
                </a:rPr>
                <a:t>m</a:t>
              </a:r>
              <a:r>
                <a:rPr lang="en-US" sz="1100" b="1" dirty="0">
                  <a:solidFill>
                    <a:srgbClr val="33CC33"/>
                  </a:solidFill>
                </a:rPr>
                <a:t>25 or 2e30i</a:t>
              </a:r>
              <a:endParaRPr lang="it-IT" sz="1100" b="1" dirty="0">
                <a:solidFill>
                  <a:srgbClr val="33CC33"/>
                </a:solidFill>
              </a:endParaRPr>
            </a:p>
          </p:txBody>
        </p:sp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7806" y="4550584"/>
            <a:ext cx="3643794" cy="230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/>
              <a:t>Electron triggers: H-&gt;4l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1999"/>
            <a:ext cx="8510904" cy="2514601"/>
          </a:xfrm>
        </p:spPr>
        <p:txBody>
          <a:bodyPr/>
          <a:lstStyle/>
          <a:p>
            <a:r>
              <a:rPr lang="en-US" sz="1600" dirty="0" smtClean="0"/>
              <a:t>Stefano </a:t>
            </a:r>
            <a:r>
              <a:rPr lang="en-US" sz="1600" dirty="0" err="1" smtClean="0"/>
              <a:t>Rosati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4"/>
              </a:rPr>
              <a:t>http://indico.cern.ch/conferenceDisplay.py?confId=50222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Important channel for SM Higgs searches from M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&gt;130GeV to about 600GeV</a:t>
            </a:r>
          </a:p>
          <a:p>
            <a:pPr marL="742950" lvl="2" indent="-342900"/>
            <a:r>
              <a:rPr lang="en-US" sz="1600" dirty="0" smtClean="0"/>
              <a:t>Experimental sensitivity above M</a:t>
            </a:r>
            <a:r>
              <a:rPr lang="en-US" sz="1600" baseline="-25000" dirty="0" smtClean="0"/>
              <a:t>H </a:t>
            </a:r>
            <a:r>
              <a:rPr lang="en-US" sz="1600" dirty="0" smtClean="0"/>
              <a:t>≈ 130 </a:t>
            </a:r>
            <a:r>
              <a:rPr lang="en-US" sz="1600" dirty="0" err="1" smtClean="0"/>
              <a:t>GeV</a:t>
            </a:r>
            <a:r>
              <a:rPr lang="en-US" sz="1600" dirty="0" smtClean="0"/>
              <a:t> already with </a:t>
            </a:r>
            <a:r>
              <a:rPr lang="en-US" sz="1600" dirty="0" smtClean="0">
                <a:solidFill>
                  <a:srgbClr val="FF0000"/>
                </a:solidFill>
              </a:rPr>
              <a:t>2 fb</a:t>
            </a:r>
            <a:r>
              <a:rPr lang="en-US" sz="1600" baseline="30000" dirty="0" smtClean="0">
                <a:solidFill>
                  <a:srgbClr val="FF0000"/>
                </a:solidFill>
              </a:rPr>
              <a:t>-1</a:t>
            </a:r>
            <a:endParaRPr lang="en-US" sz="1600" dirty="0" smtClean="0"/>
          </a:p>
          <a:p>
            <a:r>
              <a:rPr lang="en-US" sz="1600" dirty="0" smtClean="0"/>
              <a:t>Older (CSC) study on ZZ-&gt;4l background – efficiency </a:t>
            </a:r>
            <a:r>
              <a:rPr lang="en-US" sz="1600" dirty="0" err="1" smtClean="0"/>
              <a:t>vs</a:t>
            </a:r>
            <a:r>
              <a:rPr lang="en-US" sz="1600" dirty="0" smtClean="0"/>
              <a:t> M</a:t>
            </a:r>
            <a:r>
              <a:rPr lang="en-US" sz="1600" baseline="-25000" dirty="0" smtClean="0"/>
              <a:t>4l</a:t>
            </a:r>
            <a:r>
              <a:rPr lang="en-US" sz="1600" dirty="0" smtClean="0"/>
              <a:t> invariant mass</a:t>
            </a:r>
          </a:p>
          <a:p>
            <a:pPr lvl="1"/>
            <a:r>
              <a:rPr lang="en-US" sz="1600" dirty="0" smtClean="0"/>
              <a:t>Measurement of M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 comes from fit to signal + background</a:t>
            </a:r>
          </a:p>
          <a:p>
            <a:r>
              <a:rPr lang="en-US" sz="1600" dirty="0" smtClean="0"/>
              <a:t>Efficiency </a:t>
            </a:r>
            <a:r>
              <a:rPr lang="en-US" sz="1600" dirty="0" err="1" smtClean="0"/>
              <a:t>wrt</a:t>
            </a:r>
            <a:r>
              <a:rPr lang="en-US" sz="1600" dirty="0" smtClean="0"/>
              <a:t> offline cuts, M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=130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lvl="1"/>
            <a:r>
              <a:rPr lang="en-US" sz="1600" dirty="0" smtClean="0"/>
              <a:t>Offline selection as in CSC note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04800" y="3276600"/>
          <a:ext cx="4800600" cy="3377455"/>
        </p:xfrm>
        <a:graphic>
          <a:graphicData uri="http://schemas.openxmlformats.org/drawingml/2006/table">
            <a:tbl>
              <a:tblPr/>
              <a:tblGrid>
                <a:gridCol w="2057530"/>
                <a:gridCol w="914660"/>
                <a:gridCol w="913750"/>
                <a:gridCol w="914660"/>
              </a:tblGrid>
              <a:tr h="25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Selection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4e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m</a:t>
                      </a: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ymbol" charset="2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2e2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m</a:t>
                      </a: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ymbol" charset="2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e10_medium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&gt;99.8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99.7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</a:tr>
              <a:tr h="25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e20i_loose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99.9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82.9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</a:tr>
              <a:tr h="25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e25i_loose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99.7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68.5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</a:tr>
              <a:tr h="25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2e6_medium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&gt;99.8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97.9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</a:tr>
              <a:tr h="25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2e15_medium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&gt;99.8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66.2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25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2e10_loose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&gt;99.8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86.3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</a:tr>
              <a:tr h="25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2e20_loose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98.6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52.4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25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2e12_tight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96.0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57.7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</a:tr>
              <a:tr h="332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2e10_loose OR 2μ10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&gt;99.8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95.7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99.8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332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2e20_loose OR 2μ20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98.6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75.5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89.1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>
            <a:off x="1905000" y="2895600"/>
            <a:ext cx="685800" cy="381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16"/>
          <p:cNvSpPr/>
          <p:nvPr/>
        </p:nvSpPr>
        <p:spPr>
          <a:xfrm rot="5400000">
            <a:off x="7172378" y="1790700"/>
            <a:ext cx="409522" cy="485722"/>
          </a:xfrm>
          <a:prstGeom prst="bentArrow">
            <a:avLst>
              <a:gd name="adj1" fmla="val 25000"/>
              <a:gd name="adj2" fmla="val 26384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99" y="3505200"/>
            <a:ext cx="4301425" cy="2917059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sz="4000" dirty="0" smtClean="0"/>
              <a:t>Efficiency curves </a:t>
            </a:r>
            <a:endParaRPr lang="it-IT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942976"/>
            <a:ext cx="3657600" cy="3552824"/>
          </a:xfrm>
        </p:spPr>
        <p:txBody>
          <a:bodyPr/>
          <a:lstStyle/>
          <a:p>
            <a:r>
              <a:rPr lang="en-US" sz="2000" dirty="0" smtClean="0"/>
              <a:t>Absolute efficiency curves – matching true leptons to trigger </a:t>
            </a:r>
            <a:r>
              <a:rPr lang="en-US" sz="2000" dirty="0" err="1" smtClean="0"/>
              <a:t>RoIs</a:t>
            </a:r>
            <a:endParaRPr lang="en-US" sz="2000" dirty="0" smtClean="0"/>
          </a:p>
          <a:p>
            <a:r>
              <a:rPr lang="en-US" sz="2000" dirty="0" smtClean="0"/>
              <a:t>Slow rise in e10 efficiency at EF – different online/offline selection?</a:t>
            </a:r>
          </a:p>
          <a:p>
            <a:endParaRPr lang="en-US" sz="2000" dirty="0" smtClean="0"/>
          </a:p>
          <a:p>
            <a:r>
              <a:rPr lang="en-US" sz="2000" dirty="0" smtClean="0"/>
              <a:t>Trigger efficiency for dominant background (ZZ-&gt;4l)</a:t>
            </a:r>
            <a:endParaRPr lang="en-US" sz="2000" dirty="0"/>
          </a:p>
        </p:txBody>
      </p:sp>
      <p:sp>
        <p:nvSpPr>
          <p:cNvPr id="22531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1/16/2009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S. Rosati - HSG2 Meeting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30351-C9AE-FE4D-B359-A2324C44C795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495800" y="790575"/>
            <a:ext cx="4114800" cy="2790825"/>
            <a:chOff x="4495800" y="1095375"/>
            <a:chExt cx="4114800" cy="2790825"/>
          </a:xfrm>
        </p:grpSpPr>
        <p:pic>
          <p:nvPicPr>
            <p:cNvPr id="22535" name="Picture 6" descr="e20i_loose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95800" y="1095375"/>
              <a:ext cx="4114800" cy="279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TextBox 9"/>
            <p:cNvSpPr txBox="1">
              <a:spLocks noChangeArrowheads="1"/>
            </p:cNvSpPr>
            <p:nvPr/>
          </p:nvSpPr>
          <p:spPr bwMode="auto">
            <a:xfrm>
              <a:off x="7162800" y="3048000"/>
              <a:ext cx="11772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e20i_loose</a:t>
              </a:r>
              <a:endParaRPr lang="it-IT" sz="1600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7200" y="4907280"/>
          <a:ext cx="40005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838200"/>
                <a:gridCol w="762000"/>
                <a:gridCol w="800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2e2μ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e10_medium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e</a:t>
                      </a:r>
                      <a:r>
                        <a:rPr lang="en-US" dirty="0" smtClean="0"/>
                        <a:t>20i_loose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Down Arrow 16"/>
          <p:cNvSpPr/>
          <p:nvPr/>
        </p:nvSpPr>
        <p:spPr>
          <a:xfrm>
            <a:off x="1828800" y="4183062"/>
            <a:ext cx="762000" cy="6175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7280975" y="5562600"/>
            <a:ext cx="1177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e10i_loose</a:t>
            </a:r>
            <a:endParaRPr lang="it-IT" sz="1600" dirty="0">
              <a:solidFill>
                <a:schemeClr val="accent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2669859">
            <a:off x="3785726" y="2923653"/>
            <a:ext cx="914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 smtClean="0"/>
              <a:t>ZH, Z-&gt;</a:t>
            </a:r>
            <a:r>
              <a:rPr lang="en-US" dirty="0" err="1" smtClean="0"/>
              <a:t>ll</a:t>
            </a:r>
            <a:r>
              <a:rPr lang="en-US" dirty="0" smtClean="0"/>
              <a:t>, H-&gt;invisible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077200" cy="1696202"/>
          </a:xfrm>
        </p:spPr>
        <p:txBody>
          <a:bodyPr/>
          <a:lstStyle/>
          <a:p>
            <a:r>
              <a:rPr lang="en-US" sz="2000" dirty="0" smtClean="0"/>
              <a:t>Pauline Gagnon: </a:t>
            </a:r>
            <a:r>
              <a:rPr lang="en-US" sz="1800" dirty="0" smtClean="0">
                <a:hlinkClick r:id="rId2"/>
              </a:rPr>
              <a:t>http://indico.cern.ch/conferenceDisplay.py?confId=50222</a:t>
            </a:r>
            <a:r>
              <a:rPr lang="en-US" sz="18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Signature is a Z-&gt;</a:t>
            </a:r>
            <a:r>
              <a:rPr lang="en-US" sz="2000" dirty="0" err="1" smtClean="0"/>
              <a:t>ll</a:t>
            </a:r>
            <a:r>
              <a:rPr lang="en-US" sz="2000" dirty="0" smtClean="0"/>
              <a:t> decay AND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T</a:t>
            </a:r>
            <a:r>
              <a:rPr lang="en-US" sz="2000" baseline="30000" dirty="0" err="1" smtClean="0"/>
              <a:t>miss</a:t>
            </a:r>
            <a:endParaRPr lang="en-US" sz="2000" dirty="0" smtClean="0"/>
          </a:p>
          <a:p>
            <a:r>
              <a:rPr lang="en-US" sz="2000" b="1" dirty="0" smtClean="0"/>
              <a:t>EF</a:t>
            </a:r>
            <a:r>
              <a:rPr lang="en-US" sz="2000" dirty="0" smtClean="0"/>
              <a:t> efficiency and purity before and after </a:t>
            </a:r>
            <a:r>
              <a:rPr lang="en-US" sz="2000" dirty="0" err="1" smtClean="0"/>
              <a:t>preselection</a:t>
            </a:r>
            <a:r>
              <a:rPr lang="en-US" sz="2000" dirty="0" smtClean="0"/>
              <a:t>: </a:t>
            </a:r>
          </a:p>
          <a:p>
            <a:pPr lvl="1"/>
            <a:r>
              <a:rPr lang="en-US" sz="1600" dirty="0" smtClean="0"/>
              <a:t>Same </a:t>
            </a:r>
            <a:r>
              <a:rPr lang="en-US" sz="1600" dirty="0" err="1" smtClean="0"/>
              <a:t>flavour</a:t>
            </a:r>
            <a:r>
              <a:rPr lang="en-US" sz="1600" dirty="0" smtClean="0"/>
              <a:t>, opposite charge </a:t>
            </a:r>
            <a:r>
              <a:rPr lang="en-US" sz="1600" dirty="0" err="1" smtClean="0"/>
              <a:t>leptons,|m</a:t>
            </a:r>
            <a:r>
              <a:rPr lang="en-US" sz="1600" baseline="-25000" dirty="0" err="1" smtClean="0"/>
              <a:t>l+l</a:t>
            </a:r>
            <a:r>
              <a:rPr lang="en-US" sz="1600" baseline="-25000" dirty="0" smtClean="0"/>
              <a:t>-</a:t>
            </a:r>
            <a:r>
              <a:rPr lang="en-US" sz="1600" dirty="0" smtClean="0"/>
              <a:t> - </a:t>
            </a:r>
            <a:r>
              <a:rPr lang="en-US" sz="1600" dirty="0" err="1" smtClean="0"/>
              <a:t>mZ</a:t>
            </a:r>
            <a:r>
              <a:rPr lang="en-US" sz="1600" dirty="0" smtClean="0"/>
              <a:t>| &lt; 20 </a:t>
            </a:r>
            <a:r>
              <a:rPr lang="en-US" sz="1600" dirty="0" err="1" smtClean="0"/>
              <a:t>GeV</a:t>
            </a:r>
            <a:r>
              <a:rPr lang="en-US" sz="1600" dirty="0" smtClean="0"/>
              <a:t>,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r>
              <a:rPr lang="en-US" sz="1600" dirty="0" smtClean="0"/>
              <a:t>&gt; 90GeV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All individual signatures give about 98-99% efficiency </a:t>
            </a:r>
            <a:r>
              <a:rPr lang="en-US" sz="1600" dirty="0" err="1" smtClean="0"/>
              <a:t>w.r.t</a:t>
            </a:r>
            <a:r>
              <a:rPr lang="en-US" sz="1600" dirty="0" smtClean="0"/>
              <a:t>. </a:t>
            </a:r>
            <a:r>
              <a:rPr lang="en-US" sz="1600" dirty="0" err="1" smtClean="0"/>
              <a:t>preselection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EF_e20_loose slightly more efficient than EF_e15_medium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1" y="2895600"/>
          <a:ext cx="7696199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3553"/>
                <a:gridCol w="1043553"/>
                <a:gridCol w="1239219"/>
                <a:gridCol w="1483800"/>
                <a:gridCol w="1320746"/>
                <a:gridCol w="1565328"/>
              </a:tblGrid>
              <a:tr h="31493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Purity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selection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2e10_loose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2e15_medium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e15_medium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e20_loose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63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HZ, </a:t>
                      </a:r>
                      <a:r>
                        <a:rPr lang="en-US" sz="1600" b="1" dirty="0" err="1" smtClean="0"/>
                        <a:t>mH</a:t>
                      </a:r>
                      <a:r>
                        <a:rPr lang="en-US" sz="1600" b="1" dirty="0" smtClean="0"/>
                        <a:t> = 130 </a:t>
                      </a:r>
                      <a:r>
                        <a:rPr lang="en-US" sz="1600" b="1" dirty="0" err="1" smtClean="0"/>
                        <a:t>GeV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before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81.2%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75.3%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65.1%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63.0%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4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after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95.2%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95.2%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94.0%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93.0%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463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HZ,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err="1" smtClean="0"/>
                        <a:t>mH</a:t>
                      </a:r>
                      <a:r>
                        <a:rPr lang="en-US" sz="1600" b="1" dirty="0" smtClean="0"/>
                        <a:t> = 200 </a:t>
                      </a:r>
                      <a:r>
                        <a:rPr lang="en-US" sz="1600" b="1" dirty="0" err="1" smtClean="0"/>
                        <a:t>GeV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before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82.0%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76.4%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66.9%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65.0%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4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after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94.9%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94.8%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93.1%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92.4%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1" y="4648199"/>
          <a:ext cx="7696199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3553"/>
                <a:gridCol w="1043553"/>
                <a:gridCol w="1239218"/>
                <a:gridCol w="1483801"/>
                <a:gridCol w="1320746"/>
                <a:gridCol w="1565328"/>
              </a:tblGrid>
              <a:tr h="2895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Efficiency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selection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2e10_loose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2e15_medium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e15_medium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e20_loose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956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HZ, </a:t>
                      </a:r>
                      <a:r>
                        <a:rPr lang="en-US" sz="1600" b="1" dirty="0" err="1" smtClean="0"/>
                        <a:t>mH</a:t>
                      </a:r>
                      <a:r>
                        <a:rPr lang="en-US" sz="1600" b="1" dirty="0" smtClean="0"/>
                        <a:t> = 130 </a:t>
                      </a:r>
                      <a:r>
                        <a:rPr lang="en-US" sz="1600" b="1" dirty="0" err="1" smtClean="0"/>
                        <a:t>GeV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before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96.0%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71.6%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76.2%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77.1%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after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98.2%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98.1%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99.3%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99.9%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56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HZ,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err="1" smtClean="0"/>
                        <a:t>mH</a:t>
                      </a:r>
                      <a:r>
                        <a:rPr lang="en-US" sz="1600" b="1" dirty="0" smtClean="0"/>
                        <a:t> = 200 </a:t>
                      </a:r>
                      <a:r>
                        <a:rPr lang="en-US" sz="1600" b="1" dirty="0" err="1" smtClean="0"/>
                        <a:t>GeV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before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96.2%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71.9%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76.9%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77.8%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after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97.8%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97.9%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99.1%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99.7%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915169"/>
            <a:ext cx="2895600" cy="244118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/>
          <a:lstStyle/>
          <a:p>
            <a:r>
              <a:rPr lang="en-US" dirty="0" smtClean="0"/>
              <a:t>Triggering on </a:t>
            </a:r>
            <a:r>
              <a:rPr lang="en-US" dirty="0" err="1" smtClean="0"/>
              <a:t>τ</a:t>
            </a:r>
            <a:r>
              <a:rPr lang="en-US" dirty="0" smtClean="0"/>
              <a:t>-&gt;</a:t>
            </a:r>
            <a:r>
              <a:rPr lang="en-US" dirty="0" err="1" smtClean="0"/>
              <a:t>e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066800"/>
            <a:ext cx="5867400" cy="2743200"/>
          </a:xfrm>
        </p:spPr>
        <p:txBody>
          <a:bodyPr/>
          <a:lstStyle/>
          <a:p>
            <a:r>
              <a:rPr lang="en-US" sz="1800" dirty="0" smtClean="0"/>
              <a:t>See talk by </a:t>
            </a:r>
            <a:r>
              <a:rPr lang="en-US" sz="1800" dirty="0" err="1" smtClean="0"/>
              <a:t>Soshi</a:t>
            </a:r>
            <a:r>
              <a:rPr lang="en-US" sz="1800" dirty="0" smtClean="0"/>
              <a:t> </a:t>
            </a:r>
            <a:r>
              <a:rPr lang="en-US" sz="1800" dirty="0" err="1" smtClean="0"/>
              <a:t>Tsuno</a:t>
            </a:r>
            <a:r>
              <a:rPr lang="en-US" sz="1800" dirty="0" smtClean="0"/>
              <a:t>: </a:t>
            </a:r>
            <a:r>
              <a:rPr lang="en-US" sz="1600" dirty="0" smtClean="0">
                <a:hlinkClick r:id="rId3"/>
              </a:rPr>
              <a:t>http://indico.cern.ch/conferenceDisplay.py?confId=50222</a:t>
            </a:r>
            <a:r>
              <a:rPr lang="en-US" sz="1600" dirty="0" smtClean="0"/>
              <a:t>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 smtClean="0"/>
              <a:t>Experimental sensitivity around M</a:t>
            </a:r>
            <a:r>
              <a:rPr lang="en-US" sz="1600" baseline="-25000" dirty="0" smtClean="0"/>
              <a:t>H </a:t>
            </a:r>
            <a:r>
              <a:rPr lang="en-US" sz="1600" dirty="0" smtClean="0"/>
              <a:t>≈ 120 </a:t>
            </a:r>
            <a:r>
              <a:rPr lang="en-US" sz="1600" dirty="0" err="1" smtClean="0"/>
              <a:t>GeV</a:t>
            </a:r>
            <a:r>
              <a:rPr lang="en-US" sz="1600" dirty="0" smtClean="0"/>
              <a:t> with ≈ 10 fb</a:t>
            </a:r>
            <a:r>
              <a:rPr lang="en-US" sz="1600" baseline="30000" dirty="0" smtClean="0"/>
              <a:t>-1</a:t>
            </a:r>
            <a:endParaRPr lang="en-US" sz="1800" baseline="30000" dirty="0" smtClean="0"/>
          </a:p>
          <a:p>
            <a:r>
              <a:rPr lang="en-US" sz="1800" dirty="0" smtClean="0"/>
              <a:t>Tau decays to </a:t>
            </a:r>
            <a:r>
              <a:rPr lang="en-US" sz="1800" dirty="0" err="1" smtClean="0"/>
              <a:t>e</a:t>
            </a:r>
            <a:r>
              <a:rPr lang="en-US" sz="1800" dirty="0" smtClean="0"/>
              <a:t> with BR~17%</a:t>
            </a:r>
          </a:p>
          <a:p>
            <a:pPr lvl="1"/>
            <a:r>
              <a:rPr lang="en-US" sz="1400" dirty="0" smtClean="0"/>
              <a:t>Need thresholds between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=15 </a:t>
            </a:r>
            <a:r>
              <a:rPr lang="en-US" sz="1400" dirty="0" err="1" smtClean="0"/>
              <a:t>GeV</a:t>
            </a:r>
            <a:r>
              <a:rPr lang="en-US" sz="1400" dirty="0" smtClean="0"/>
              <a:t> and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=30GeV</a:t>
            </a:r>
          </a:p>
          <a:p>
            <a:pPr lvl="1"/>
            <a:r>
              <a:rPr lang="en-US" sz="1400" dirty="0" smtClean="0"/>
              <a:t>40% acceptance lost going from 15GeV to 30GeV</a:t>
            </a:r>
            <a:endParaRPr lang="en-US" sz="1800" dirty="0" smtClean="0"/>
          </a:p>
          <a:p>
            <a:r>
              <a:rPr lang="en-US" sz="1800" dirty="0" smtClean="0"/>
              <a:t>No bias found (see bottom left plot)</a:t>
            </a:r>
          </a:p>
          <a:p>
            <a:r>
              <a:rPr lang="en-US" sz="1800" dirty="0" smtClean="0"/>
              <a:t>Event Filter efficiency for </a:t>
            </a:r>
            <a:r>
              <a:rPr lang="en-US" sz="1800" dirty="0" err="1" smtClean="0"/>
              <a:t>τ</a:t>
            </a:r>
            <a:r>
              <a:rPr lang="en-US" sz="1800" dirty="0" smtClean="0"/>
              <a:t>-&gt;</a:t>
            </a:r>
            <a:r>
              <a:rPr lang="en-US" sz="1800" dirty="0" err="1" smtClean="0"/>
              <a:t>eνν</a:t>
            </a:r>
            <a:r>
              <a:rPr lang="en-US" sz="1800" dirty="0" smtClean="0"/>
              <a:t> after cuts:</a:t>
            </a:r>
          </a:p>
          <a:p>
            <a:pPr lvl="1"/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&gt; 10GeV; |eta| &lt;2.7; author=1 or 3,econe20/p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&lt;0.2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2614C-BFD0-0B44-BECB-CE1931E011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762000"/>
            <a:ext cx="2743200" cy="2429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898" y="3578619"/>
            <a:ext cx="3305102" cy="3279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" y="4114800"/>
            <a:ext cx="3342844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_histo_e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781558"/>
            <a:ext cx="5029200" cy="3543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 smtClean="0"/>
              <a:t>H-&gt;</a:t>
            </a:r>
            <a:r>
              <a:rPr lang="en-US" sz="3600" dirty="0" err="1" smtClean="0"/>
              <a:t>ττ</a:t>
            </a:r>
            <a:r>
              <a:rPr lang="en-US" sz="3600" dirty="0" smtClean="0"/>
              <a:t> in Vector Boson Fusion (</a:t>
            </a:r>
            <a:r>
              <a:rPr lang="en-US" sz="3600" dirty="0" err="1" smtClean="0"/>
              <a:t>lep</a:t>
            </a:r>
            <a:r>
              <a:rPr lang="en-US" sz="3600" dirty="0" smtClean="0"/>
              <a:t>-had)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3429000" cy="3003550"/>
          </a:xfrm>
        </p:spPr>
        <p:txBody>
          <a:bodyPr/>
          <a:lstStyle/>
          <a:p>
            <a:r>
              <a:rPr lang="en-US" sz="2000" dirty="0" smtClean="0"/>
              <a:t>After all analysis cuts</a:t>
            </a:r>
          </a:p>
          <a:p>
            <a:pPr lvl="1"/>
            <a:r>
              <a:rPr lang="en-US" sz="1600" dirty="0" smtClean="0"/>
              <a:t>For M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=120GeV</a:t>
            </a:r>
          </a:p>
          <a:p>
            <a:pPr lvl="1"/>
            <a:r>
              <a:rPr lang="en-US" sz="1600" dirty="0" smtClean="0"/>
              <a:t>Using e12_medium and mu10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Efficiency </a:t>
            </a:r>
            <a:r>
              <a:rPr lang="en-US" sz="2000" dirty="0" err="1" smtClean="0"/>
              <a:t>wrt</a:t>
            </a:r>
            <a:r>
              <a:rPr lang="en-US" sz="2000" dirty="0" smtClean="0"/>
              <a:t> analysis cuts:</a:t>
            </a:r>
          </a:p>
          <a:p>
            <a:pPr lvl="1"/>
            <a:r>
              <a:rPr lang="en-US" sz="1600" dirty="0" smtClean="0"/>
              <a:t>Lower efficiency using combined </a:t>
            </a:r>
            <a:r>
              <a:rPr lang="en-US" sz="1600" dirty="0" err="1" smtClean="0"/>
              <a:t>electron+tau</a:t>
            </a:r>
            <a:r>
              <a:rPr lang="en-US" sz="1600" dirty="0" smtClean="0"/>
              <a:t> signatures; equivalent to higher electron 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thresholds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714875" y="1143000"/>
            <a:ext cx="3971925" cy="1479550"/>
            <a:chOff x="142875" y="4876800"/>
            <a:chExt cx="3971925" cy="14795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75" y="4945841"/>
              <a:ext cx="3971925" cy="141050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2875" y="4876800"/>
              <a:ext cx="3971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VBF: only Higgs decay products in central region</a:t>
              </a:r>
              <a:endParaRPr lang="en-US" sz="1200" dirty="0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" y="1143000"/>
          <a:ext cx="3657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49104 initial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After analysis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Without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1149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With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983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85.5% </a:t>
                      </a:r>
                    </a:p>
                    <a:p>
                      <a:r>
                        <a:rPr lang="en-US" dirty="0" smtClean="0"/>
                        <a:t>(2% absolute)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3886200" y="5181600"/>
            <a:ext cx="457200" cy="838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1981200" y="2971800"/>
            <a:ext cx="6096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Electron triggers for </a:t>
            </a:r>
            <a:r>
              <a:rPr lang="en-US" sz="3600" dirty="0" err="1" smtClean="0"/>
              <a:t>ttH</a:t>
            </a:r>
            <a:r>
              <a:rPr lang="en-US" sz="3600" dirty="0" smtClean="0"/>
              <a:t> and </a:t>
            </a:r>
            <a:r>
              <a:rPr lang="en-US" sz="3600" dirty="0" err="1" smtClean="0"/>
              <a:t>tbH</a:t>
            </a:r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r>
              <a:rPr lang="en-US" sz="2000" dirty="0" smtClean="0"/>
              <a:t>See talk by Chris Potter: </a:t>
            </a:r>
            <a:r>
              <a:rPr lang="en-US" sz="2000" dirty="0" smtClean="0">
                <a:hlinkClick r:id="rId2"/>
              </a:rPr>
              <a:t>http://indico.cern.ch/conferenceDisplay.py?confId=50222</a:t>
            </a:r>
            <a:r>
              <a:rPr lang="en-US" sz="2000" dirty="0" smtClean="0"/>
              <a:t>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3505200" cy="4068763"/>
          </a:xfrm>
        </p:spPr>
        <p:txBody>
          <a:bodyPr/>
          <a:lstStyle/>
          <a:p>
            <a:r>
              <a:rPr lang="en-US" sz="2400" dirty="0" err="1" smtClean="0"/>
              <a:t>ttH</a:t>
            </a:r>
            <a:endParaRPr lang="en-US" sz="2400" dirty="0" smtClean="0"/>
          </a:p>
          <a:p>
            <a:pPr lvl="1"/>
            <a:r>
              <a:rPr lang="en-US" sz="2000" dirty="0" err="1" smtClean="0"/>
              <a:t>Lep</a:t>
            </a:r>
            <a:r>
              <a:rPr lang="en-US" sz="2000" dirty="0" smtClean="0"/>
              <a:t> </a:t>
            </a:r>
            <a:r>
              <a:rPr lang="en-US" sz="2000" dirty="0" err="1" smtClean="0"/>
              <a:t>lep</a:t>
            </a:r>
            <a:r>
              <a:rPr lang="en-US" sz="2000" dirty="0" smtClean="0"/>
              <a:t>: both tops decay </a:t>
            </a:r>
            <a:r>
              <a:rPr lang="en-US" sz="2000" dirty="0" err="1" smtClean="0"/>
              <a:t>leptonically</a:t>
            </a:r>
            <a:endParaRPr lang="en-US" sz="2000" dirty="0" smtClean="0"/>
          </a:p>
          <a:p>
            <a:pPr lvl="1"/>
            <a:r>
              <a:rPr lang="en-US" sz="2000" dirty="0" smtClean="0"/>
              <a:t>Had had: both decay </a:t>
            </a:r>
            <a:r>
              <a:rPr lang="en-US" sz="2000" dirty="0" err="1" smtClean="0"/>
              <a:t>hadronically</a:t>
            </a:r>
            <a:endParaRPr lang="en-US" sz="2000" dirty="0" smtClean="0"/>
          </a:p>
          <a:p>
            <a:pPr lvl="1"/>
            <a:r>
              <a:rPr lang="en-US" sz="2000" dirty="0" err="1" smtClean="0"/>
              <a:t>Lep</a:t>
            </a:r>
            <a:r>
              <a:rPr lang="en-US" sz="2000" dirty="0" smtClean="0"/>
              <a:t>+ had: 1 top decays to </a:t>
            </a:r>
            <a:r>
              <a:rPr lang="en-US" sz="2000" dirty="0" err="1" smtClean="0"/>
              <a:t>bl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ν</a:t>
            </a:r>
            <a:r>
              <a:rPr lang="en-US" sz="2000" dirty="0" smtClean="0"/>
              <a:t> and the other </a:t>
            </a:r>
            <a:r>
              <a:rPr lang="en-US" sz="2000" dirty="0" err="1" smtClean="0"/>
              <a:t>hadronically</a:t>
            </a:r>
            <a:r>
              <a:rPr lang="en-US" sz="2000" dirty="0" smtClean="0"/>
              <a:t>  </a:t>
            </a:r>
          </a:p>
          <a:p>
            <a:r>
              <a:rPr lang="en-US" sz="2400" dirty="0" smtClean="0"/>
              <a:t>Absolute efficiencies (</a:t>
            </a:r>
            <a:r>
              <a:rPr lang="en-US" sz="2400" dirty="0" err="1" smtClean="0"/>
              <a:t>wrt</a:t>
            </a:r>
            <a:r>
              <a:rPr lang="en-US" sz="2400" dirty="0" smtClean="0"/>
              <a:t> to the whole generated sample)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1A4-62D3-7D43-A162-E09C0D5E842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5" y="1945297"/>
            <a:ext cx="4895850" cy="2093303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105275" y="4348163"/>
          <a:ext cx="48958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387"/>
                <a:gridCol w="865955"/>
                <a:gridCol w="979170"/>
                <a:gridCol w="979170"/>
                <a:gridCol w="979170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1600" baseline="0" dirty="0" smtClean="0"/>
                        <a:t> e</a:t>
                      </a:r>
                      <a:r>
                        <a:rPr lang="en-US" sz="1600" dirty="0" smtClean="0"/>
                        <a:t>20i_loose efficiency  (</a:t>
                      </a:r>
                      <a:r>
                        <a:rPr lang="en-US" sz="1600" baseline="0" dirty="0" err="1" smtClean="0"/>
                        <a:t>wrt</a:t>
                      </a:r>
                      <a:r>
                        <a:rPr lang="en-US" sz="1600" baseline="0" dirty="0" smtClean="0"/>
                        <a:t> MC generated sample)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ttH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lep-lep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lep</a:t>
                      </a:r>
                      <a:r>
                        <a:rPr lang="en-US" sz="1600" baseline="30000" dirty="0" smtClean="0"/>
                        <a:t>+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had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lep</a:t>
                      </a:r>
                      <a:r>
                        <a:rPr lang="en-US" sz="1600" baseline="30000" dirty="0" smtClean="0"/>
                        <a:t>-</a:t>
                      </a:r>
                      <a:r>
                        <a:rPr lang="en-US" sz="1600" baseline="0" dirty="0" smtClean="0"/>
                        <a:t> had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h</a:t>
                      </a:r>
                      <a:r>
                        <a:rPr lang="en-US" sz="1600" dirty="0" smtClean="0"/>
                        <a:t>ad-had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55.2%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34.4%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36.7%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2.1%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tbH</a:t>
                      </a:r>
                      <a:r>
                        <a:rPr lang="en-US" sz="1600" baseline="30000" dirty="0" smtClean="0"/>
                        <a:t>+</a:t>
                      </a:r>
                      <a:r>
                        <a:rPr lang="en-US" sz="1600" dirty="0" smtClean="0"/>
                        <a:t>; </a:t>
                      </a:r>
                      <a:r>
                        <a:rPr lang="en-US" sz="1600" dirty="0" err="1" smtClean="0"/>
                        <a:t>m</a:t>
                      </a:r>
                      <a:r>
                        <a:rPr lang="en-US" sz="1600" baseline="-25000" dirty="0" err="1" smtClean="0"/>
                        <a:t>H</a:t>
                      </a:r>
                      <a:r>
                        <a:rPr lang="en-US" sz="1600" baseline="-25000" dirty="0" smtClean="0"/>
                        <a:t>+</a:t>
                      </a:r>
                      <a:r>
                        <a:rPr lang="en-US" sz="1600" dirty="0" smtClean="0"/>
                        <a:t>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250 </a:t>
                      </a:r>
                      <a:r>
                        <a:rPr lang="en-US" sz="1600" dirty="0" err="1" smtClean="0"/>
                        <a:t>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 </a:t>
                      </a:r>
                      <a:r>
                        <a:rPr lang="en-US" sz="1600" dirty="0" err="1" smtClean="0"/>
                        <a:t>GeV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34.4%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35.7%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35.3%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33.1%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Electron triggers for </a:t>
            </a:r>
            <a:r>
              <a:rPr lang="en-US" dirty="0" err="1" smtClean="0"/>
              <a:t>ttH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029200" cy="3276600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ttH</a:t>
            </a:r>
            <a:r>
              <a:rPr lang="en-US" sz="2400" dirty="0" smtClean="0"/>
              <a:t> study by </a:t>
            </a:r>
            <a:r>
              <a:rPr lang="en-US" sz="2400" dirty="0" err="1" smtClean="0"/>
              <a:t>Catrin</a:t>
            </a:r>
            <a:r>
              <a:rPr lang="en-US" sz="2400" dirty="0" smtClean="0"/>
              <a:t> </a:t>
            </a:r>
            <a:r>
              <a:rPr lang="en-US" sz="2400" dirty="0" err="1" smtClean="0"/>
              <a:t>Bernius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Efficiencies </a:t>
            </a:r>
            <a:r>
              <a:rPr lang="en-US" sz="2400" dirty="0" err="1" smtClean="0"/>
              <a:t>wrt</a:t>
            </a:r>
            <a:r>
              <a:rPr lang="en-US" sz="2400" dirty="0" smtClean="0"/>
              <a:t> </a:t>
            </a:r>
            <a:r>
              <a:rPr lang="en-US" sz="2400" dirty="0" err="1" smtClean="0"/>
              <a:t>preselection</a:t>
            </a:r>
            <a:r>
              <a:rPr lang="en-US" sz="2400" dirty="0" smtClean="0"/>
              <a:t>:</a:t>
            </a:r>
          </a:p>
          <a:p>
            <a:r>
              <a:rPr lang="en-US" sz="2200" dirty="0" smtClean="0"/>
              <a:t>1 isolated lepton:</a:t>
            </a:r>
          </a:p>
          <a:p>
            <a:pPr lvl="1"/>
            <a:r>
              <a:rPr lang="en-US" sz="1800" dirty="0" smtClean="0"/>
              <a:t>Electron: isEM&amp;&amp;0xFF, </a:t>
            </a:r>
            <a:r>
              <a:rPr lang="en-US" sz="1800" dirty="0" err="1" smtClean="0"/>
              <a:t>pT</a:t>
            </a:r>
            <a:r>
              <a:rPr lang="en-US" sz="1800" dirty="0" smtClean="0"/>
              <a:t>&gt;25GeV, |</a:t>
            </a:r>
            <a:r>
              <a:rPr lang="en-US" sz="1800" dirty="0" err="1" smtClean="0"/>
              <a:t>η</a:t>
            </a:r>
            <a:r>
              <a:rPr lang="en-US" sz="1800" dirty="0" smtClean="0"/>
              <a:t>|&lt;2.5</a:t>
            </a:r>
          </a:p>
          <a:p>
            <a:pPr lvl="1"/>
            <a:r>
              <a:rPr lang="en-US" sz="1800" dirty="0" err="1" smtClean="0"/>
              <a:t>Muon</a:t>
            </a:r>
            <a:r>
              <a:rPr lang="en-US" sz="1800" dirty="0" smtClean="0"/>
              <a:t>: </a:t>
            </a:r>
            <a:r>
              <a:rPr lang="en-US" sz="1800" dirty="0" err="1" smtClean="0"/>
              <a:t>pT</a:t>
            </a:r>
            <a:r>
              <a:rPr lang="en-US" sz="1800" dirty="0" smtClean="0"/>
              <a:t>&gt;20GeV, |</a:t>
            </a:r>
            <a:r>
              <a:rPr lang="en-US" sz="1800" dirty="0" err="1" smtClean="0"/>
              <a:t>η</a:t>
            </a:r>
            <a:r>
              <a:rPr lang="en-US" sz="1800" dirty="0" smtClean="0"/>
              <a:t>|&lt;2.5, ETcode20&lt;10GeV+pTratio&lt;0.3</a:t>
            </a:r>
          </a:p>
          <a:p>
            <a:r>
              <a:rPr lang="en-US" sz="2200" dirty="0" smtClean="0"/>
              <a:t>6 jets with </a:t>
            </a:r>
            <a:r>
              <a:rPr lang="en-US" sz="2200" dirty="0" err="1" smtClean="0"/>
              <a:t>pT</a:t>
            </a:r>
            <a:r>
              <a:rPr lang="en-US" sz="2200" dirty="0" smtClean="0"/>
              <a:t>&gt;20GeV, |</a:t>
            </a:r>
            <a:r>
              <a:rPr lang="en-US" sz="2200" dirty="0" err="1" smtClean="0"/>
              <a:t>η</a:t>
            </a:r>
            <a:r>
              <a:rPr lang="en-US" sz="2200" dirty="0" smtClean="0"/>
              <a:t>|&lt;5, 4 central jets </a:t>
            </a:r>
            <a:r>
              <a:rPr lang="en-US" sz="2200" dirty="0" err="1" smtClean="0"/>
              <a:t>b</a:t>
            </a:r>
            <a:r>
              <a:rPr lang="en-US" sz="2200" dirty="0" smtClean="0"/>
              <a:t> weight&gt;0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4419600"/>
            <a:ext cx="6972300" cy="1981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914400"/>
            <a:ext cx="4064000" cy="2882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triggers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0" y="2590801"/>
            <a:ext cx="4495800" cy="3124200"/>
          </a:xfrm>
        </p:spPr>
        <p:txBody>
          <a:bodyPr/>
          <a:lstStyle/>
          <a:p>
            <a:r>
              <a:rPr lang="en-US" dirty="0" smtClean="0"/>
              <a:t>H-&gt;WW</a:t>
            </a:r>
          </a:p>
          <a:p>
            <a:r>
              <a:rPr lang="en-US" dirty="0" smtClean="0"/>
              <a:t>H-&gt;ZZ</a:t>
            </a:r>
            <a:r>
              <a:rPr lang="en-US" baseline="30000" dirty="0" smtClean="0"/>
              <a:t>(*)</a:t>
            </a:r>
            <a:r>
              <a:rPr lang="en-US" dirty="0" smtClean="0"/>
              <a:t>-&gt;4l</a:t>
            </a:r>
          </a:p>
          <a:p>
            <a:r>
              <a:rPr lang="en-US" dirty="0" smtClean="0"/>
              <a:t>HZ, Z-&gt;</a:t>
            </a:r>
            <a:r>
              <a:rPr lang="en-US" dirty="0" err="1" smtClean="0"/>
              <a:t>l</a:t>
            </a:r>
            <a:r>
              <a:rPr lang="en-US" baseline="30000" dirty="0" err="1" smtClean="0"/>
              <a:t>+</a:t>
            </a:r>
            <a:r>
              <a:rPr lang="en-US" dirty="0" err="1" smtClean="0"/>
              <a:t>l</a:t>
            </a:r>
            <a:r>
              <a:rPr lang="en-US" baseline="30000" dirty="0" smtClean="0"/>
              <a:t>-</a:t>
            </a:r>
            <a:r>
              <a:rPr lang="en-US" dirty="0" smtClean="0"/>
              <a:t>, H-&gt;invisible</a:t>
            </a:r>
          </a:p>
          <a:p>
            <a:r>
              <a:rPr lang="en-US" dirty="0" err="1" smtClean="0"/>
              <a:t>ttH</a:t>
            </a:r>
            <a:endParaRPr lang="en-US" dirty="0" smtClean="0"/>
          </a:p>
          <a:p>
            <a:r>
              <a:rPr lang="en-US" dirty="0" err="1" smtClean="0"/>
              <a:t>tbH</a:t>
            </a:r>
            <a:r>
              <a:rPr lang="en-US" baseline="30000" dirty="0" smtClean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59084"/>
          </a:xfrm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triggers: H-&gt;WW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4737100" cy="2743200"/>
          </a:xfrm>
        </p:spPr>
        <p:txBody>
          <a:bodyPr/>
          <a:lstStyle/>
          <a:p>
            <a:r>
              <a:rPr lang="en-US" sz="1600" dirty="0" smtClean="0"/>
              <a:t>Talk by Jonas </a:t>
            </a:r>
            <a:r>
              <a:rPr lang="en-US" sz="1600" dirty="0" err="1" smtClean="0"/>
              <a:t>Strandberg</a:t>
            </a:r>
            <a:r>
              <a:rPr lang="en-US" sz="1600" dirty="0" smtClean="0"/>
              <a:t>:</a:t>
            </a:r>
          </a:p>
          <a:p>
            <a:pPr lvl="1"/>
            <a:r>
              <a:rPr lang="en-US" sz="1200" dirty="0" smtClean="0">
                <a:hlinkClick r:id="rId2"/>
              </a:rPr>
              <a:t>http://indico.cern.ch/conferenceDisplay.py?confId=50222</a:t>
            </a:r>
            <a:r>
              <a:rPr lang="en-US" sz="1200" dirty="0" smtClean="0"/>
              <a:t>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 smtClean="0"/>
              <a:t>Experimental sensitivity around M</a:t>
            </a:r>
            <a:r>
              <a:rPr lang="en-US" sz="1600" baseline="-25000" dirty="0" smtClean="0"/>
              <a:t>H </a:t>
            </a:r>
            <a:r>
              <a:rPr lang="en-US" sz="1600" dirty="0" smtClean="0"/>
              <a:t>≈ 160 </a:t>
            </a:r>
            <a:r>
              <a:rPr lang="en-US" sz="1600" dirty="0" err="1" smtClean="0"/>
              <a:t>GeV</a:t>
            </a:r>
            <a:r>
              <a:rPr lang="en-US" sz="1600" dirty="0" smtClean="0"/>
              <a:t> with ≤ </a:t>
            </a:r>
            <a:r>
              <a:rPr lang="en-US" sz="1600" dirty="0" smtClean="0">
                <a:solidFill>
                  <a:srgbClr val="FF0000"/>
                </a:solidFill>
              </a:rPr>
              <a:t>2 fb</a:t>
            </a:r>
            <a:r>
              <a:rPr lang="en-US" sz="1600" baseline="30000" dirty="0" smtClean="0">
                <a:solidFill>
                  <a:srgbClr val="FF0000"/>
                </a:solidFill>
              </a:rPr>
              <a:t>-1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H-&gt;WW-&gt;</a:t>
            </a:r>
            <a:r>
              <a:rPr lang="en-US" sz="1600" dirty="0" err="1" smtClean="0"/>
              <a:t>l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νl</a:t>
            </a:r>
            <a:r>
              <a:rPr lang="en-US" sz="1600" baseline="30000" dirty="0" err="1" smtClean="0"/>
              <a:t>-</a:t>
            </a:r>
            <a:r>
              <a:rPr lang="en-US" sz="1600" dirty="0" err="1" smtClean="0"/>
              <a:t>ν</a:t>
            </a:r>
            <a:endParaRPr lang="en-US" sz="1600" dirty="0" smtClean="0"/>
          </a:p>
          <a:p>
            <a:pPr lvl="1"/>
            <a:r>
              <a:rPr lang="en-US" sz="1600" dirty="0" err="1" smtClean="0"/>
              <a:t>ee</a:t>
            </a:r>
            <a:r>
              <a:rPr lang="en-US" sz="1600" dirty="0" smtClean="0"/>
              <a:t>, </a:t>
            </a:r>
            <a:r>
              <a:rPr lang="en-US" sz="1600" dirty="0" err="1" smtClean="0"/>
              <a:t>eμ</a:t>
            </a:r>
            <a:r>
              <a:rPr lang="en-US" sz="1600" dirty="0" smtClean="0"/>
              <a:t>, </a:t>
            </a:r>
            <a:r>
              <a:rPr lang="en-US" sz="1600" dirty="0" err="1" smtClean="0"/>
              <a:t>μμ</a:t>
            </a:r>
            <a:r>
              <a:rPr lang="en-US" sz="1600" dirty="0" smtClean="0"/>
              <a:t> channels investigated </a:t>
            </a:r>
          </a:p>
          <a:p>
            <a:r>
              <a:rPr lang="en-US" sz="1600" dirty="0" smtClean="0"/>
              <a:t>Interested in: </a:t>
            </a:r>
          </a:p>
          <a:p>
            <a:pPr lvl="1"/>
            <a:r>
              <a:rPr lang="en-US" sz="1600" dirty="0" smtClean="0"/>
              <a:t>mu10, mu20, looked at mu4_mu6</a:t>
            </a:r>
          </a:p>
          <a:p>
            <a:r>
              <a:rPr lang="en-US" sz="1600" dirty="0" smtClean="0"/>
              <a:t>Basically happy with 10</a:t>
            </a:r>
            <a:r>
              <a:rPr lang="en-US" sz="1600" baseline="30000" dirty="0" smtClean="0"/>
              <a:t>31</a:t>
            </a:r>
            <a:r>
              <a:rPr lang="en-US" sz="1600" dirty="0" smtClean="0"/>
              <a:t> menu</a:t>
            </a:r>
            <a:endParaRPr lang="en-US" sz="1600" baseline="-25000" dirty="0" smtClean="0"/>
          </a:p>
          <a:p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4155440"/>
          <a:ext cx="43434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336"/>
                <a:gridCol w="930729"/>
                <a:gridCol w="853168"/>
                <a:gridCol w="853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 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μμ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</a:t>
                      </a:r>
                      <a:r>
                        <a:rPr lang="en-US" dirty="0" smtClean="0"/>
                        <a:t>u4_mu6 (bug)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mu10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86.9%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mu20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678269"/>
            <a:ext cx="4343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Efficiency </a:t>
            </a:r>
            <a:r>
              <a:rPr lang="en-US" b="1" dirty="0" smtClean="0"/>
              <a:t>with respect to CSC selection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787684"/>
            <a:ext cx="3784600" cy="2908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900" y="3695984"/>
            <a:ext cx="3822700" cy="2984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31100" y="1840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L1_MU20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37300" y="4734580"/>
            <a:ext cx="23495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preselection</a:t>
            </a:r>
            <a:r>
              <a:rPr lang="en-US" sz="1400" dirty="0" smtClean="0"/>
              <a:t>: combined </a:t>
            </a:r>
            <a:r>
              <a:rPr lang="en-US" sz="1400" dirty="0" err="1" smtClean="0"/>
              <a:t>muon</a:t>
            </a:r>
            <a:r>
              <a:rPr lang="en-US" sz="1400" dirty="0" smtClean="0"/>
              <a:t>; |</a:t>
            </a:r>
            <a:r>
              <a:rPr lang="en-US" sz="1400" dirty="0" err="1" smtClean="0"/>
              <a:t>η</a:t>
            </a:r>
            <a:r>
              <a:rPr lang="en-US" sz="1400" dirty="0" smtClean="0"/>
              <a:t>|&lt;2.5;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&gt; 6 </a:t>
            </a:r>
            <a:r>
              <a:rPr lang="en-US" sz="1400" dirty="0" err="1" smtClean="0"/>
              <a:t>GeV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33400"/>
            <a:ext cx="5181861" cy="5481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86799"/>
            <a:ext cx="32766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These transparencies try to collect a summary of the studies done for the </a:t>
            </a:r>
            <a:r>
              <a:rPr lang="en-US" sz="1600" dirty="0" err="1" smtClean="0"/>
              <a:t>Beatenberg</a:t>
            </a:r>
            <a:r>
              <a:rPr lang="en-US" sz="1600" dirty="0" smtClean="0"/>
              <a:t> trigger workshop</a:t>
            </a:r>
          </a:p>
          <a:p>
            <a:endParaRPr lang="en-US" sz="1600" dirty="0" smtClean="0"/>
          </a:p>
          <a:p>
            <a:r>
              <a:rPr lang="en-US" sz="1600" dirty="0" smtClean="0"/>
              <a:t>More detailed information can be found in the slides presented at the Higgs meeting of 22 January 09</a:t>
            </a:r>
          </a:p>
          <a:p>
            <a:endParaRPr lang="en-US" sz="1600" dirty="0" smtClean="0"/>
          </a:p>
          <a:p>
            <a:r>
              <a:rPr lang="en-US" sz="1600" dirty="0" smtClean="0"/>
              <a:t>An indication of the source of material is added for each analysis shown below</a:t>
            </a:r>
          </a:p>
          <a:p>
            <a:endParaRPr lang="en-US" sz="1600" dirty="0" smtClean="0"/>
          </a:p>
          <a:p>
            <a:r>
              <a:rPr lang="en-US" sz="1600" dirty="0" smtClean="0"/>
              <a:t>This material is intended for the speakers from each trigger slice at the workshop and so is separated by slice</a:t>
            </a:r>
          </a:p>
          <a:p>
            <a:endParaRPr lang="en-US" sz="1600" dirty="0" smtClean="0"/>
          </a:p>
          <a:p>
            <a:r>
              <a:rPr lang="en-US" sz="1600" dirty="0" smtClean="0"/>
              <a:t>Most material is useful for the motivation session, with some material useful for other sessions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879475"/>
            <a:ext cx="3784600" cy="292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95700"/>
            <a:ext cx="3822700" cy="300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0332"/>
          </a:xfrm>
        </p:spPr>
        <p:txBody>
          <a:bodyPr/>
          <a:lstStyle/>
          <a:p>
            <a:r>
              <a:rPr lang="en-US" dirty="0" smtClean="0"/>
              <a:t>Efficiency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343400" cy="3048000"/>
          </a:xfrm>
        </p:spPr>
        <p:txBody>
          <a:bodyPr/>
          <a:lstStyle/>
          <a:p>
            <a:r>
              <a:rPr lang="en-US" sz="2000" dirty="0" smtClean="0"/>
              <a:t>H-&gt;WW analysis will look at Z-&gt;</a:t>
            </a:r>
            <a:r>
              <a:rPr lang="en-US" sz="2000" dirty="0" err="1" smtClean="0"/>
              <a:t>ll</a:t>
            </a:r>
            <a:r>
              <a:rPr lang="en-US" sz="2000" dirty="0" smtClean="0"/>
              <a:t> events in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data</a:t>
            </a:r>
          </a:p>
          <a:p>
            <a:r>
              <a:rPr lang="en-US" sz="2000" dirty="0" smtClean="0"/>
              <a:t>Can get good mu20 L1 efficiency determination using ~10pb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of data </a:t>
            </a:r>
          </a:p>
          <a:p>
            <a:r>
              <a:rPr lang="en-US" sz="2000" dirty="0" smtClean="0"/>
              <a:t>From 10k Z-&gt;</a:t>
            </a:r>
            <a:r>
              <a:rPr lang="en-US" sz="2000" dirty="0" err="1" smtClean="0"/>
              <a:t>ee</a:t>
            </a:r>
            <a:r>
              <a:rPr lang="en-US" sz="2000" dirty="0" smtClean="0"/>
              <a:t> with selection:</a:t>
            </a:r>
          </a:p>
          <a:p>
            <a:pPr lvl="1"/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lep</a:t>
            </a:r>
            <a:r>
              <a:rPr lang="en-US" sz="1600" dirty="0" smtClean="0"/>
              <a:t>&gt;15GeV</a:t>
            </a:r>
          </a:p>
          <a:p>
            <a:pPr lvl="1"/>
            <a:r>
              <a:rPr lang="en-US" sz="1600" dirty="0" smtClean="0"/>
              <a:t>|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Z</a:t>
            </a:r>
            <a:r>
              <a:rPr lang="en-US" sz="1600" dirty="0" err="1" smtClean="0"/>
              <a:t>-m</a:t>
            </a:r>
            <a:r>
              <a:rPr lang="en-US" sz="1600" baseline="-25000" dirty="0" err="1" smtClean="0"/>
              <a:t>ll</a:t>
            </a:r>
            <a:r>
              <a:rPr lang="en-US" sz="1600" dirty="0" smtClean="0"/>
              <a:t>|&lt;15GeV</a:t>
            </a:r>
          </a:p>
          <a:p>
            <a:pPr lvl="1"/>
            <a:r>
              <a:rPr lang="en-US" sz="1600" dirty="0" smtClean="0"/>
              <a:t>MET&lt;10GeV</a:t>
            </a:r>
          </a:p>
          <a:p>
            <a:pPr lvl="1"/>
            <a:r>
              <a:rPr lang="en-US" sz="1600" dirty="0" smtClean="0"/>
              <a:t>Note error bars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4495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10pb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800475"/>
            <a:ext cx="382270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5410199" y="2209800"/>
            <a:ext cx="3405505" cy="2100440"/>
            <a:chOff x="4724401" y="1371600"/>
            <a:chExt cx="3962400" cy="2550904"/>
          </a:xfrm>
        </p:grpSpPr>
        <p:pic>
          <p:nvPicPr>
            <p:cNvPr id="13" name="Picture 4" descr="zz_combinedHighPt_twothresholds_dimu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24401" y="1371600"/>
              <a:ext cx="3962400" cy="2550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6553200" y="1649228"/>
              <a:ext cx="1905000" cy="185635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77800" indent="-177800">
                <a:spcBef>
                  <a:spcPct val="20000"/>
                </a:spcBef>
                <a:buFontTx/>
                <a:buChar char="•"/>
              </a:pPr>
              <a:r>
                <a:rPr lang="en-US" sz="1100" b="1" dirty="0">
                  <a:solidFill>
                    <a:srgbClr val="FF0000"/>
                  </a:solidFill>
                </a:rPr>
                <a:t>1</a:t>
              </a:r>
              <a:r>
                <a:rPr lang="en-US" sz="1100" b="1" dirty="0">
                  <a:solidFill>
                    <a:srgbClr val="FF0000"/>
                  </a:solidFill>
                  <a:latin typeface="Symbol" charset="2"/>
                </a:rPr>
                <a:t>m</a:t>
              </a:r>
              <a:r>
                <a:rPr lang="en-US" sz="1100" b="1" dirty="0">
                  <a:solidFill>
                    <a:srgbClr val="FF0000"/>
                  </a:solidFill>
                </a:rPr>
                <a:t>10 and 1e15i</a:t>
              </a:r>
              <a:br>
                <a:rPr lang="en-US" sz="1100" b="1" dirty="0">
                  <a:solidFill>
                    <a:srgbClr val="FF0000"/>
                  </a:solidFill>
                </a:rPr>
              </a:br>
              <a:r>
                <a:rPr lang="en-US" sz="1100" b="1" dirty="0">
                  <a:solidFill>
                    <a:srgbClr val="FF0000"/>
                  </a:solidFill>
                </a:rPr>
                <a:t>or 2</a:t>
              </a:r>
              <a:r>
                <a:rPr lang="en-US" sz="1100" b="1" dirty="0">
                  <a:solidFill>
                    <a:srgbClr val="FF0000"/>
                  </a:solidFill>
                  <a:latin typeface="Symbol" charset="2"/>
                </a:rPr>
                <a:t>m</a:t>
              </a:r>
              <a:r>
                <a:rPr lang="en-US" sz="1100" b="1" dirty="0">
                  <a:solidFill>
                    <a:srgbClr val="FF0000"/>
                  </a:solidFill>
                </a:rPr>
                <a:t>10 or 2e15i</a:t>
              </a:r>
              <a:br>
                <a:rPr lang="en-US" sz="1100" b="1" dirty="0">
                  <a:solidFill>
                    <a:srgbClr val="FF0000"/>
                  </a:solidFill>
                </a:rPr>
              </a:br>
              <a:endParaRPr lang="en-US" sz="1100" b="1" dirty="0">
                <a:solidFill>
                  <a:srgbClr val="FF0000"/>
                </a:solidFill>
              </a:endParaRPr>
            </a:p>
            <a:p>
              <a:pPr marL="177800" indent="-177800">
                <a:spcBef>
                  <a:spcPct val="20000"/>
                </a:spcBef>
                <a:buFontTx/>
                <a:buChar char="•"/>
              </a:pPr>
              <a:r>
                <a:rPr lang="en-US" sz="1100" b="1" dirty="0">
                  <a:solidFill>
                    <a:schemeClr val="accent1"/>
                  </a:solidFill>
                </a:rPr>
                <a:t>1</a:t>
              </a:r>
              <a:r>
                <a:rPr lang="en-US" sz="1100" b="1" dirty="0">
                  <a:solidFill>
                    <a:schemeClr val="accent1"/>
                  </a:solidFill>
                  <a:latin typeface="Symbol" charset="2"/>
                </a:rPr>
                <a:t>m</a:t>
              </a:r>
              <a:r>
                <a:rPr lang="en-US" sz="1100" b="1" dirty="0">
                  <a:solidFill>
                    <a:schemeClr val="accent1"/>
                  </a:solidFill>
                </a:rPr>
                <a:t>20 and 1e25i </a:t>
              </a:r>
              <a:br>
                <a:rPr lang="en-US" sz="1100" b="1" dirty="0">
                  <a:solidFill>
                    <a:schemeClr val="accent1"/>
                  </a:solidFill>
                </a:rPr>
              </a:br>
              <a:r>
                <a:rPr lang="en-US" sz="1100" b="1" dirty="0">
                  <a:solidFill>
                    <a:schemeClr val="accent1"/>
                  </a:solidFill>
                </a:rPr>
                <a:t>or 2</a:t>
              </a:r>
              <a:r>
                <a:rPr lang="en-US" sz="1100" b="1" dirty="0">
                  <a:solidFill>
                    <a:schemeClr val="accent1"/>
                  </a:solidFill>
                  <a:latin typeface="Symbol" charset="2"/>
                </a:rPr>
                <a:t>m</a:t>
              </a:r>
              <a:r>
                <a:rPr lang="en-US" sz="1100" b="1" dirty="0">
                  <a:solidFill>
                    <a:schemeClr val="accent1"/>
                  </a:solidFill>
                </a:rPr>
                <a:t>20 or 2e25i</a:t>
              </a:r>
              <a:r>
                <a:rPr lang="en-US" sz="1100" b="1" dirty="0"/>
                <a:t/>
              </a:r>
              <a:br>
                <a:rPr lang="en-US" sz="1100" b="1" dirty="0"/>
              </a:br>
              <a:endParaRPr lang="en-US" sz="1100" b="1" dirty="0"/>
            </a:p>
            <a:p>
              <a:pPr marL="177800" indent="-177800">
                <a:spcBef>
                  <a:spcPct val="20000"/>
                </a:spcBef>
                <a:buFontTx/>
                <a:buChar char="•"/>
              </a:pPr>
              <a:r>
                <a:rPr lang="en-US" sz="1100" b="1" dirty="0">
                  <a:solidFill>
                    <a:srgbClr val="33CC33"/>
                  </a:solidFill>
                </a:rPr>
                <a:t>1</a:t>
              </a:r>
              <a:r>
                <a:rPr lang="en-US" sz="1100" b="1" dirty="0">
                  <a:solidFill>
                    <a:srgbClr val="33CC33"/>
                  </a:solidFill>
                  <a:latin typeface="Symbol" charset="2"/>
                </a:rPr>
                <a:t>m</a:t>
              </a:r>
              <a:r>
                <a:rPr lang="en-US" sz="1100" b="1" dirty="0">
                  <a:solidFill>
                    <a:srgbClr val="33CC33"/>
                  </a:solidFill>
                </a:rPr>
                <a:t>25 and 1e30i</a:t>
              </a:r>
              <a:br>
                <a:rPr lang="en-US" sz="1100" b="1" dirty="0">
                  <a:solidFill>
                    <a:srgbClr val="33CC33"/>
                  </a:solidFill>
                </a:rPr>
              </a:br>
              <a:r>
                <a:rPr lang="en-US" sz="1100" b="1" dirty="0">
                  <a:solidFill>
                    <a:srgbClr val="33CC33"/>
                  </a:solidFill>
                </a:rPr>
                <a:t>or 2</a:t>
              </a:r>
              <a:r>
                <a:rPr lang="en-US" sz="1100" b="1" dirty="0">
                  <a:solidFill>
                    <a:srgbClr val="33CC33"/>
                  </a:solidFill>
                  <a:latin typeface="Symbol" charset="2"/>
                </a:rPr>
                <a:t>m</a:t>
              </a:r>
              <a:r>
                <a:rPr lang="en-US" sz="1100" b="1" dirty="0">
                  <a:solidFill>
                    <a:srgbClr val="33CC33"/>
                  </a:solidFill>
                </a:rPr>
                <a:t>25 or 2e30i</a:t>
              </a:r>
              <a:endParaRPr lang="it-IT" sz="1100" b="1" dirty="0">
                <a:solidFill>
                  <a:srgbClr val="33CC33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triggers: H-&gt;4l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68363"/>
            <a:ext cx="6829478" cy="2633246"/>
          </a:xfrm>
        </p:spPr>
        <p:txBody>
          <a:bodyPr/>
          <a:lstStyle/>
          <a:p>
            <a:r>
              <a:rPr lang="en-US" sz="1600" dirty="0" smtClean="0"/>
              <a:t>Stefano </a:t>
            </a:r>
            <a:r>
              <a:rPr lang="en-US" sz="1600" dirty="0" err="1" smtClean="0"/>
              <a:t>Rosati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3"/>
              </a:rPr>
              <a:t>http://indico.cern.ch/conferenceDisplay.py?confId=50222</a:t>
            </a:r>
            <a:r>
              <a:rPr lang="en-US" sz="1600" dirty="0" smtClean="0"/>
              <a:t>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 smtClean="0"/>
              <a:t>Experimental sensitivity above M</a:t>
            </a:r>
            <a:r>
              <a:rPr lang="en-US" sz="1600" baseline="-25000" dirty="0" smtClean="0"/>
              <a:t>H </a:t>
            </a:r>
            <a:r>
              <a:rPr lang="en-US" sz="1600" dirty="0" smtClean="0"/>
              <a:t>≈ 130 </a:t>
            </a:r>
            <a:r>
              <a:rPr lang="en-US" sz="1600" dirty="0" err="1" smtClean="0"/>
              <a:t>GeV</a:t>
            </a:r>
            <a:r>
              <a:rPr lang="en-US" sz="1600" dirty="0" smtClean="0"/>
              <a:t> already at </a:t>
            </a:r>
            <a:r>
              <a:rPr lang="en-US" sz="1600" dirty="0" smtClean="0">
                <a:solidFill>
                  <a:srgbClr val="FF0000"/>
                </a:solidFill>
              </a:rPr>
              <a:t>2 fb</a:t>
            </a:r>
            <a:r>
              <a:rPr lang="en-US" sz="1600" baseline="30000" dirty="0" smtClean="0">
                <a:solidFill>
                  <a:srgbClr val="FF0000"/>
                </a:solidFill>
              </a:rPr>
              <a:t>-1</a:t>
            </a:r>
            <a:endParaRPr lang="en-US" sz="1600" dirty="0" smtClean="0"/>
          </a:p>
          <a:p>
            <a:r>
              <a:rPr lang="en-US" sz="1600" dirty="0" smtClean="0"/>
              <a:t>Identified list of useful triggers from 10</a:t>
            </a:r>
            <a:r>
              <a:rPr lang="en-US" sz="1600" baseline="30000" dirty="0" smtClean="0"/>
              <a:t>31</a:t>
            </a:r>
            <a:r>
              <a:rPr lang="en-US" sz="1600" dirty="0" smtClean="0"/>
              <a:t> menu:</a:t>
            </a:r>
          </a:p>
          <a:p>
            <a:r>
              <a:rPr lang="en-US" sz="1600" dirty="0" smtClean="0"/>
              <a:t>Older (CSC) study on ZZ-&gt;4l background – efficiency </a:t>
            </a:r>
            <a:r>
              <a:rPr lang="en-US" sz="1600" dirty="0" err="1" smtClean="0"/>
              <a:t>vs</a:t>
            </a:r>
            <a:r>
              <a:rPr lang="en-US" sz="1600" dirty="0" smtClean="0"/>
              <a:t> M</a:t>
            </a:r>
            <a:r>
              <a:rPr lang="en-US" sz="1600" baseline="-25000" dirty="0" smtClean="0"/>
              <a:t>4l</a:t>
            </a:r>
            <a:r>
              <a:rPr lang="en-US" sz="1600" dirty="0" smtClean="0"/>
              <a:t> invariant mass</a:t>
            </a:r>
          </a:p>
          <a:p>
            <a:r>
              <a:rPr lang="en-US" sz="1600" dirty="0" smtClean="0"/>
              <a:t>Measurement of M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 comes from fit to signal + background</a:t>
            </a:r>
          </a:p>
          <a:p>
            <a:r>
              <a:rPr lang="en-US" sz="1600" dirty="0" smtClean="0"/>
              <a:t>Efficiency </a:t>
            </a:r>
            <a:r>
              <a:rPr lang="en-US" sz="1600" dirty="0" err="1" smtClean="0"/>
              <a:t>wrt</a:t>
            </a:r>
            <a:r>
              <a:rPr lang="en-US" sz="1600" dirty="0" smtClean="0"/>
              <a:t> offline cuts (as in CSC note), M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=130 </a:t>
            </a:r>
            <a:r>
              <a:rPr lang="en-US" sz="1600" dirty="0" err="1" smtClean="0"/>
              <a:t>GeV</a:t>
            </a:r>
            <a:r>
              <a:rPr lang="en-US" sz="1600" dirty="0" smtClean="0"/>
              <a:t>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2" name="Bent Arrow 11"/>
          <p:cNvSpPr/>
          <p:nvPr/>
        </p:nvSpPr>
        <p:spPr>
          <a:xfrm rot="5400000">
            <a:off x="7086600" y="1676400"/>
            <a:ext cx="304800" cy="762000"/>
          </a:xfrm>
          <a:prstGeom prst="bentArrow">
            <a:avLst>
              <a:gd name="adj1" fmla="val 25000"/>
              <a:gd name="adj2" fmla="val 26384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362200" y="2743200"/>
            <a:ext cx="457200" cy="5196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3338830"/>
          <a:ext cx="4190999" cy="3017520"/>
        </p:xfrm>
        <a:graphic>
          <a:graphicData uri="http://schemas.openxmlformats.org/drawingml/2006/table">
            <a:tbl>
              <a:tblPr/>
              <a:tblGrid>
                <a:gridCol w="1604367"/>
                <a:gridCol w="910233"/>
                <a:gridCol w="890587"/>
                <a:gridCol w="785812"/>
              </a:tblGrid>
              <a:tr h="296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Selection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4e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ymbol" charset="2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2e2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ymbol" charset="2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6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mu10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0.6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99.9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94.6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</a:tr>
              <a:tr h="296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mu20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98.1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70.9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296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mu15i_loose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99.0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81.0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</a:tr>
              <a:tr h="296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mu20i_loose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97.7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66.6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296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mu40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67.7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35.6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296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e10_medium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&gt;99.8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99.7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296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e20i_loose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99.9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82.9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</a:tr>
              <a:tr h="296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e25i_loose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99.7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68.5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5" descr="ptFromHigg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276638"/>
            <a:ext cx="3581401" cy="24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 rot="5400000">
            <a:off x="7639734" y="520133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of </a:t>
            </a:r>
            <a:r>
              <a:rPr lang="en-US" dirty="0" err="1" smtClean="0"/>
              <a:t>muons</a:t>
            </a:r>
            <a:r>
              <a:rPr lang="en-US" dirty="0" smtClean="0"/>
              <a:t> in H-&gt;4μ; M</a:t>
            </a:r>
            <a:r>
              <a:rPr lang="en-US" baseline="-25000" dirty="0" smtClean="0"/>
              <a:t>H</a:t>
            </a:r>
            <a:r>
              <a:rPr lang="en-US" dirty="0" smtClean="0"/>
              <a:t>=130GeV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mu10_PtEndca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784600"/>
            <a:ext cx="4419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mu10_PtBarre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715962"/>
            <a:ext cx="43434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sz="4000" dirty="0" smtClean="0"/>
              <a:t>Efficiency curves: H-&gt;4l </a:t>
            </a:r>
            <a:endParaRPr lang="it-IT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838200"/>
            <a:ext cx="4038600" cy="3116262"/>
          </a:xfrm>
        </p:spPr>
        <p:txBody>
          <a:bodyPr/>
          <a:lstStyle/>
          <a:p>
            <a:r>
              <a:rPr lang="en-US" sz="2000" dirty="0" smtClean="0"/>
              <a:t>Absolute efficiency curves – matching true leptons to trigger </a:t>
            </a:r>
            <a:r>
              <a:rPr lang="en-US" sz="2000" dirty="0" err="1" smtClean="0"/>
              <a:t>RoIs</a:t>
            </a:r>
            <a:endParaRPr lang="en-US" sz="2000" dirty="0" smtClean="0"/>
          </a:p>
          <a:p>
            <a:r>
              <a:rPr lang="en-US" sz="2000" dirty="0" smtClean="0"/>
              <a:t>Barrel efficiency affected by coverage (MS feet)</a:t>
            </a:r>
          </a:p>
          <a:p>
            <a:r>
              <a:rPr lang="en-US" sz="2000" dirty="0" err="1" smtClean="0"/>
              <a:t>Endcap</a:t>
            </a:r>
            <a:r>
              <a:rPr lang="en-US" sz="2000" dirty="0" smtClean="0"/>
              <a:t> EF </a:t>
            </a:r>
            <a:r>
              <a:rPr lang="en-US" sz="2000" dirty="0" err="1" smtClean="0"/>
              <a:t>efficency</a:t>
            </a:r>
            <a:r>
              <a:rPr lang="en-US" sz="2000" dirty="0" smtClean="0"/>
              <a:t> 5-10% less than L1 efficiency (support ribs) </a:t>
            </a:r>
          </a:p>
          <a:p>
            <a:r>
              <a:rPr lang="en-US" sz="2000" dirty="0" smtClean="0"/>
              <a:t>Trigger efficiency for dominant background (ZZ-&gt;4l)</a:t>
            </a:r>
            <a:endParaRPr lang="en-US" sz="2000" dirty="0"/>
          </a:p>
        </p:txBody>
      </p:sp>
      <p:sp>
        <p:nvSpPr>
          <p:cNvPr id="22531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1/16/2009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S. Rosati - HSG2 Meeting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30351-C9AE-FE4D-B359-A2324C44C795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7200" y="4495800"/>
          <a:ext cx="40005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838200"/>
                <a:gridCol w="762000"/>
                <a:gridCol w="800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2e2μ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mu10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mu15_loose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2mu10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2mu20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Down Arrow 16"/>
          <p:cNvSpPr/>
          <p:nvPr/>
        </p:nvSpPr>
        <p:spPr>
          <a:xfrm>
            <a:off x="1905000" y="3886200"/>
            <a:ext cx="762000" cy="4730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43700" y="2754868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mu10  Barrel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19900" y="5835134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mu10   </a:t>
            </a:r>
            <a:r>
              <a:rPr lang="en-US" dirty="0" err="1" smtClean="0"/>
              <a:t>Endcap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H-&gt;4l at higher M</a:t>
            </a:r>
            <a:r>
              <a:rPr lang="en-US" baseline="-25000" dirty="0" smtClean="0"/>
              <a:t>H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3999"/>
          </a:xfrm>
        </p:spPr>
        <p:txBody>
          <a:bodyPr/>
          <a:lstStyle/>
          <a:p>
            <a:r>
              <a:rPr lang="en-US" sz="2800" dirty="0" smtClean="0"/>
              <a:t>Also looked at H-&gt;4l with M</a:t>
            </a:r>
            <a:r>
              <a:rPr lang="en-US" sz="2800" baseline="-25000" dirty="0" smtClean="0"/>
              <a:t>H</a:t>
            </a:r>
            <a:r>
              <a:rPr lang="en-US" sz="2800" dirty="0" smtClean="0"/>
              <a:t>=300GeV</a:t>
            </a:r>
          </a:p>
          <a:p>
            <a:r>
              <a:rPr lang="en-US" sz="2800" dirty="0" smtClean="0"/>
              <a:t>Higher mass scale means even mu40 has good efficiency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Higgs sub-groups meeting 26 Jan 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3810000"/>
          <a:ext cx="8458200" cy="1562100"/>
        </p:xfrm>
        <a:graphic>
          <a:graphicData uri="http://schemas.openxmlformats.org/drawingml/2006/table">
            <a:tbl>
              <a:tblPr/>
              <a:tblGrid>
                <a:gridCol w="3624263"/>
                <a:gridCol w="1611312"/>
                <a:gridCol w="1611313"/>
                <a:gridCol w="1611312"/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Selection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m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ymbol" charset="2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2e2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m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ymbol" charset="2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mu40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97.7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84.8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2e10_loose/2mu10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&gt;99.8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98.0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&gt;99.8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2e20_loose/2mu20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&gt;99.8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93.7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99.0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 smtClean="0"/>
              <a:t>ZH, Z-&gt;</a:t>
            </a:r>
            <a:r>
              <a:rPr lang="en-US" dirty="0" err="1" smtClean="0"/>
              <a:t>ll</a:t>
            </a:r>
            <a:r>
              <a:rPr lang="en-US" dirty="0" smtClean="0"/>
              <a:t>, H-&gt;invisible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1999"/>
            <a:ext cx="8077200" cy="2073869"/>
          </a:xfrm>
        </p:spPr>
        <p:txBody>
          <a:bodyPr/>
          <a:lstStyle/>
          <a:p>
            <a:r>
              <a:rPr lang="en-US" sz="2000" dirty="0" smtClean="0"/>
              <a:t>Pauline Gagnon: </a:t>
            </a:r>
            <a:r>
              <a:rPr lang="en-US" sz="1800" dirty="0" smtClean="0">
                <a:hlinkClick r:id="rId2"/>
              </a:rPr>
              <a:t>http://indico.cern.ch/conferenceDisplay.py?confId=50222</a:t>
            </a:r>
            <a:r>
              <a:rPr lang="en-US" sz="18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Signature is a Z-&gt;</a:t>
            </a:r>
            <a:r>
              <a:rPr lang="en-US" sz="2000" dirty="0" err="1" smtClean="0"/>
              <a:t>ll</a:t>
            </a:r>
            <a:r>
              <a:rPr lang="en-US" sz="2000" dirty="0" smtClean="0"/>
              <a:t> decay AND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T</a:t>
            </a:r>
            <a:r>
              <a:rPr lang="en-US" sz="2000" baseline="30000" dirty="0" err="1" smtClean="0"/>
              <a:t>miss</a:t>
            </a:r>
            <a:r>
              <a:rPr lang="en-US" sz="2000" dirty="0" smtClean="0"/>
              <a:t> &gt; 90GeV</a:t>
            </a:r>
          </a:p>
          <a:p>
            <a:r>
              <a:rPr lang="en-US" sz="2000" b="1" dirty="0" smtClean="0"/>
              <a:t>EF</a:t>
            </a:r>
            <a:r>
              <a:rPr lang="en-US" sz="2000" dirty="0" smtClean="0"/>
              <a:t> efficiency and purity before and after </a:t>
            </a:r>
            <a:r>
              <a:rPr lang="en-US" sz="2000" dirty="0" err="1" smtClean="0"/>
              <a:t>preselection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Same </a:t>
            </a:r>
            <a:r>
              <a:rPr lang="en-US" sz="1600" dirty="0" err="1" smtClean="0"/>
              <a:t>flavour</a:t>
            </a:r>
            <a:r>
              <a:rPr lang="en-US" sz="1600" dirty="0" smtClean="0"/>
              <a:t>, opposite charge </a:t>
            </a:r>
            <a:r>
              <a:rPr lang="en-US" sz="1600" dirty="0" err="1" smtClean="0"/>
              <a:t>leptons,|m</a:t>
            </a:r>
            <a:r>
              <a:rPr lang="en-US" sz="1600" baseline="-25000" dirty="0" err="1" smtClean="0"/>
              <a:t>l+l</a:t>
            </a:r>
            <a:r>
              <a:rPr lang="en-US" sz="1600" baseline="-25000" dirty="0" smtClean="0"/>
              <a:t>-</a:t>
            </a:r>
            <a:r>
              <a:rPr lang="en-US" sz="1600" dirty="0" smtClean="0"/>
              <a:t> - </a:t>
            </a:r>
            <a:r>
              <a:rPr lang="en-US" sz="1600" dirty="0" err="1" smtClean="0"/>
              <a:t>mZ</a:t>
            </a:r>
            <a:r>
              <a:rPr lang="en-US" sz="1600" dirty="0" smtClean="0"/>
              <a:t>| &lt; 20 </a:t>
            </a:r>
            <a:r>
              <a:rPr lang="en-US" sz="1600" dirty="0" err="1" smtClean="0"/>
              <a:t>GeV</a:t>
            </a:r>
            <a:r>
              <a:rPr lang="en-US" sz="1600" dirty="0" smtClean="0"/>
              <a:t>,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r>
              <a:rPr lang="en-US" sz="1600" dirty="0" smtClean="0"/>
              <a:t>&gt; 90GeV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All individual signatures give about 98-99% efficiency </a:t>
            </a:r>
            <a:r>
              <a:rPr lang="en-US" sz="1600" dirty="0" err="1" smtClean="0"/>
              <a:t>w.r.t</a:t>
            </a:r>
            <a:r>
              <a:rPr lang="en-US" sz="1600" dirty="0" smtClean="0"/>
              <a:t>. </a:t>
            </a:r>
            <a:r>
              <a:rPr lang="en-US" sz="1600" dirty="0" err="1" smtClean="0"/>
              <a:t>preselection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EF_mu10 only slightly more efficient than EF_mu15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15698" y="2835869"/>
          <a:ext cx="6128291" cy="1751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3114"/>
                <a:gridCol w="1043114"/>
                <a:gridCol w="1238697"/>
                <a:gridCol w="1483176"/>
                <a:gridCol w="1320190"/>
              </a:tblGrid>
              <a:tr h="40851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Purity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selection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2mu10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mu10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mu15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685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HZ, </a:t>
                      </a:r>
                      <a:r>
                        <a:rPr lang="en-US" sz="1600" b="1" dirty="0" err="1" smtClean="0"/>
                        <a:t>mH</a:t>
                      </a:r>
                      <a:r>
                        <a:rPr lang="en-US" sz="1600" b="1" dirty="0" smtClean="0"/>
                        <a:t> = 130 </a:t>
                      </a:r>
                      <a:r>
                        <a:rPr lang="en-US" sz="1600" b="1" dirty="0" err="1" smtClean="0"/>
                        <a:t>GeV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before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98.7%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82.0%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82.6%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9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after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99.7%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99.4%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99.5%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164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HZ,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err="1" smtClean="0"/>
                        <a:t>mH</a:t>
                      </a:r>
                      <a:r>
                        <a:rPr lang="en-US" sz="1600" b="1" dirty="0" smtClean="0"/>
                        <a:t> = 200 </a:t>
                      </a:r>
                      <a:r>
                        <a:rPr lang="en-US" sz="1600" b="1" dirty="0" err="1" smtClean="0"/>
                        <a:t>GeV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before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98.4%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84.4%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84.4%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7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after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99.5%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99.4%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99.4%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00200" y="4672592"/>
          <a:ext cx="6143788" cy="17438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5752"/>
                <a:gridCol w="1045752"/>
                <a:gridCol w="1241829"/>
                <a:gridCol w="1486927"/>
                <a:gridCol w="1323528"/>
              </a:tblGrid>
              <a:tr h="4027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Efficiency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selection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2mu10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mu10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mu15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322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HZ, </a:t>
                      </a:r>
                      <a:r>
                        <a:rPr lang="en-US" sz="1600" b="1" dirty="0" err="1" smtClean="0"/>
                        <a:t>mH</a:t>
                      </a:r>
                      <a:r>
                        <a:rPr lang="en-US" sz="1600" b="1" dirty="0" smtClean="0"/>
                        <a:t> = 130 </a:t>
                      </a:r>
                      <a:r>
                        <a:rPr lang="en-US" sz="1600" b="1" dirty="0" err="1" smtClean="0"/>
                        <a:t>GeV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before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69.7%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96.9%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94.9%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7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after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70.0%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97.1%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95.1%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37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HZ,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err="1" smtClean="0"/>
                        <a:t>mH</a:t>
                      </a:r>
                      <a:r>
                        <a:rPr lang="en-US" sz="1600" b="1" dirty="0" smtClean="0"/>
                        <a:t> = 200 </a:t>
                      </a:r>
                      <a:r>
                        <a:rPr lang="en-US" sz="1600" b="1" dirty="0" err="1" smtClean="0"/>
                        <a:t>GeV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before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69.9%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96.9%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94.9%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2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after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70.4%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96.9%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95.0%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/>
          <a:lstStyle/>
          <a:p>
            <a:r>
              <a:rPr lang="en-US" dirty="0" smtClean="0"/>
              <a:t>Triggering on </a:t>
            </a:r>
            <a:r>
              <a:rPr lang="en-US" dirty="0" err="1" smtClean="0"/>
              <a:t>τ</a:t>
            </a:r>
            <a:r>
              <a:rPr lang="en-US" dirty="0" smtClean="0"/>
              <a:t>-&gt;</a:t>
            </a:r>
            <a:r>
              <a:rPr lang="en-US" dirty="0" err="1" smtClean="0"/>
              <a:t>μ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838200"/>
            <a:ext cx="5588000" cy="2806700"/>
          </a:xfrm>
        </p:spPr>
        <p:txBody>
          <a:bodyPr/>
          <a:lstStyle/>
          <a:p>
            <a:r>
              <a:rPr lang="en-US" sz="1800" dirty="0" smtClean="0"/>
              <a:t>See talk by </a:t>
            </a:r>
            <a:r>
              <a:rPr lang="en-US" sz="1800" dirty="0" err="1" smtClean="0"/>
              <a:t>Soshi</a:t>
            </a:r>
            <a:r>
              <a:rPr lang="en-US" sz="1800" dirty="0" smtClean="0"/>
              <a:t> </a:t>
            </a:r>
            <a:r>
              <a:rPr lang="en-US" sz="1800" dirty="0" err="1" smtClean="0"/>
              <a:t>Tsuno</a:t>
            </a:r>
            <a:r>
              <a:rPr lang="en-US" sz="1800" dirty="0" smtClean="0"/>
              <a:t>: </a:t>
            </a:r>
            <a:r>
              <a:rPr lang="en-US" sz="1600" dirty="0" smtClean="0">
                <a:hlinkClick r:id="rId2"/>
              </a:rPr>
              <a:t>http://indico.cern.ch/conferenceDisplay.py?confId=50222</a:t>
            </a:r>
            <a:r>
              <a:rPr lang="en-US" sz="1600" dirty="0" smtClean="0"/>
              <a:t>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 smtClean="0"/>
              <a:t>Experimental sensitivity around M</a:t>
            </a:r>
            <a:r>
              <a:rPr lang="en-US" sz="1600" baseline="-25000" dirty="0" smtClean="0"/>
              <a:t>H </a:t>
            </a:r>
            <a:r>
              <a:rPr lang="en-US" sz="1600" dirty="0" smtClean="0"/>
              <a:t>≈ 120 </a:t>
            </a:r>
            <a:r>
              <a:rPr lang="en-US" sz="1600" dirty="0" err="1" smtClean="0"/>
              <a:t>GeV</a:t>
            </a:r>
            <a:r>
              <a:rPr lang="en-US" sz="1600" dirty="0" smtClean="0"/>
              <a:t> with ≈ 10 fb</a:t>
            </a:r>
            <a:r>
              <a:rPr lang="en-US" sz="1600" baseline="30000" dirty="0" smtClean="0"/>
              <a:t>-1</a:t>
            </a:r>
            <a:endParaRPr lang="en-US" sz="1800" dirty="0" smtClean="0"/>
          </a:p>
          <a:p>
            <a:r>
              <a:rPr lang="en-US" sz="1800" dirty="0" smtClean="0"/>
              <a:t>Tau decays to </a:t>
            </a:r>
            <a:r>
              <a:rPr lang="en-US" sz="1800" dirty="0" err="1" smtClean="0"/>
              <a:t>e</a:t>
            </a:r>
            <a:r>
              <a:rPr lang="en-US" sz="1800" dirty="0" smtClean="0"/>
              <a:t> with BR~17%</a:t>
            </a:r>
          </a:p>
          <a:p>
            <a:pPr lvl="1"/>
            <a:r>
              <a:rPr lang="en-US" sz="1400" dirty="0" smtClean="0"/>
              <a:t>Need thresholds between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=15 </a:t>
            </a:r>
            <a:r>
              <a:rPr lang="en-US" sz="1400" dirty="0" err="1" smtClean="0"/>
              <a:t>GeV</a:t>
            </a:r>
            <a:r>
              <a:rPr lang="en-US" sz="1400" dirty="0" smtClean="0"/>
              <a:t> and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=30GeV</a:t>
            </a:r>
          </a:p>
          <a:p>
            <a:pPr lvl="1"/>
            <a:r>
              <a:rPr lang="en-US" sz="1400" dirty="0" smtClean="0"/>
              <a:t>40% acceptance lost going from 15GeV to 30GeV</a:t>
            </a:r>
            <a:endParaRPr lang="en-US" sz="1800" dirty="0" smtClean="0"/>
          </a:p>
          <a:p>
            <a:r>
              <a:rPr lang="en-US" sz="1800" dirty="0" smtClean="0"/>
              <a:t>No bias found (see bottom left plot)</a:t>
            </a:r>
          </a:p>
          <a:p>
            <a:r>
              <a:rPr lang="en-US" sz="1800" dirty="0" smtClean="0"/>
              <a:t>Event Filter efficiency for </a:t>
            </a:r>
            <a:r>
              <a:rPr lang="en-US" sz="1800" dirty="0" err="1" smtClean="0"/>
              <a:t>τ</a:t>
            </a:r>
            <a:r>
              <a:rPr lang="en-US" sz="1800" dirty="0" smtClean="0"/>
              <a:t>-&gt;</a:t>
            </a:r>
            <a:r>
              <a:rPr lang="en-US" sz="1800" dirty="0" err="1" smtClean="0"/>
              <a:t>eνν</a:t>
            </a:r>
            <a:r>
              <a:rPr lang="en-US" sz="1800" dirty="0" smtClean="0"/>
              <a:t> after cuts:</a:t>
            </a:r>
          </a:p>
          <a:p>
            <a:pPr lvl="1"/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&gt; 10GeV; |eta| &lt;2.7; author=1 or 3,econe20/p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&lt;0.2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2614C-BFD0-0B44-BECB-CE1931E011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276" y="838200"/>
            <a:ext cx="3097924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644900"/>
            <a:ext cx="4334274" cy="298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400" y="3508375"/>
            <a:ext cx="30988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_histo_m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895600"/>
            <a:ext cx="5509097" cy="3702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 smtClean="0"/>
              <a:t>H-&gt;</a:t>
            </a:r>
            <a:r>
              <a:rPr lang="en-US" sz="3600" dirty="0" err="1" smtClean="0"/>
              <a:t>ττ</a:t>
            </a:r>
            <a:r>
              <a:rPr lang="en-US" sz="3600" dirty="0" smtClean="0"/>
              <a:t> in Vector Boson Fusion (</a:t>
            </a:r>
            <a:r>
              <a:rPr lang="en-US" sz="3600" dirty="0" err="1" smtClean="0"/>
              <a:t>lep</a:t>
            </a:r>
            <a:r>
              <a:rPr lang="en-US" sz="3600" dirty="0" smtClean="0"/>
              <a:t>-had)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200400"/>
            <a:ext cx="3657600" cy="3155950"/>
          </a:xfrm>
        </p:spPr>
        <p:txBody>
          <a:bodyPr/>
          <a:lstStyle/>
          <a:p>
            <a:r>
              <a:rPr lang="en-US" sz="2000" dirty="0" smtClean="0"/>
              <a:t>After all analysis cuts</a:t>
            </a:r>
          </a:p>
          <a:p>
            <a:r>
              <a:rPr lang="en-US" sz="2000" dirty="0" smtClean="0"/>
              <a:t>For M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=120GeV</a:t>
            </a:r>
          </a:p>
          <a:p>
            <a:r>
              <a:rPr lang="en-US" sz="2000" dirty="0" smtClean="0"/>
              <a:t>Trigger: e12_medium OR mu10</a:t>
            </a:r>
          </a:p>
          <a:p>
            <a:endParaRPr lang="en-US" sz="2000" dirty="0" smtClean="0"/>
          </a:p>
          <a:p>
            <a:r>
              <a:rPr lang="en-US" sz="2000" dirty="0" smtClean="0"/>
              <a:t>Efficiency </a:t>
            </a:r>
            <a:r>
              <a:rPr lang="en-US" sz="2000" dirty="0" err="1" smtClean="0"/>
              <a:t>wrt</a:t>
            </a:r>
            <a:r>
              <a:rPr lang="en-US" sz="2000" dirty="0" smtClean="0"/>
              <a:t> analysis cuts:</a:t>
            </a:r>
          </a:p>
          <a:p>
            <a:pPr lvl="1"/>
            <a:r>
              <a:rPr lang="en-US" sz="1600" dirty="0" smtClean="0"/>
              <a:t>Lower efficiency using combined </a:t>
            </a:r>
            <a:r>
              <a:rPr lang="en-US" sz="1600" dirty="0" err="1" smtClean="0"/>
              <a:t>electron+tau</a:t>
            </a:r>
            <a:r>
              <a:rPr lang="en-US" sz="1600" dirty="0" smtClean="0"/>
              <a:t> signatures; equivalent to higher electron 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thresholds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04800" y="990600"/>
          <a:ext cx="3657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49104 initial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After analysis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Without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1149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With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983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85.5% </a:t>
                      </a:r>
                    </a:p>
                    <a:p>
                      <a:r>
                        <a:rPr lang="en-US" dirty="0" smtClean="0"/>
                        <a:t>(2% absolute)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3581400" y="5486400"/>
            <a:ext cx="449956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4567237" y="1143000"/>
            <a:ext cx="3971925" cy="1479550"/>
            <a:chOff x="142875" y="4876800"/>
            <a:chExt cx="3971925" cy="14795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75" y="4945841"/>
              <a:ext cx="3971925" cy="141050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2875" y="4876800"/>
              <a:ext cx="3971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VBF: only Higgs decay products in central region</a:t>
              </a:r>
              <a:endParaRPr lang="en-US" sz="1200" dirty="0"/>
            </a:p>
          </p:txBody>
        </p:sp>
      </p:grpSp>
      <p:sp>
        <p:nvSpPr>
          <p:cNvPr id="17" name="Up Arrow 16"/>
          <p:cNvSpPr/>
          <p:nvPr/>
        </p:nvSpPr>
        <p:spPr>
          <a:xfrm>
            <a:off x="1447800" y="2819400"/>
            <a:ext cx="5334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Muon</a:t>
            </a:r>
            <a:r>
              <a:rPr lang="en-US" sz="3600" dirty="0" smtClean="0"/>
              <a:t> triggers for </a:t>
            </a:r>
            <a:r>
              <a:rPr lang="en-US" sz="3600" dirty="0" err="1" smtClean="0"/>
              <a:t>ttH</a:t>
            </a:r>
            <a:r>
              <a:rPr lang="en-US" sz="3600" dirty="0" smtClean="0"/>
              <a:t> and </a:t>
            </a:r>
            <a:r>
              <a:rPr lang="en-US" sz="3600" dirty="0" err="1" smtClean="0"/>
              <a:t>tbH</a:t>
            </a:r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r>
              <a:rPr lang="en-US" sz="2000" dirty="0" smtClean="0"/>
              <a:t>See talk by Chris Potter: </a:t>
            </a:r>
            <a:r>
              <a:rPr lang="en-US" sz="2000" dirty="0" smtClean="0">
                <a:hlinkClick r:id="rId2"/>
              </a:rPr>
              <a:t>http://indico.cern.ch/conferenceDisplay.py?confId=50222</a:t>
            </a:r>
            <a:r>
              <a:rPr lang="en-US" sz="2000" dirty="0" smtClean="0"/>
              <a:t>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3505200" cy="4068763"/>
          </a:xfrm>
        </p:spPr>
        <p:txBody>
          <a:bodyPr/>
          <a:lstStyle/>
          <a:p>
            <a:r>
              <a:rPr lang="en-US" sz="2400" dirty="0" err="1" smtClean="0"/>
              <a:t>ttH</a:t>
            </a:r>
            <a:endParaRPr lang="en-US" sz="2400" dirty="0" smtClean="0"/>
          </a:p>
          <a:p>
            <a:pPr lvl="1"/>
            <a:r>
              <a:rPr lang="en-US" sz="2000" dirty="0" err="1" smtClean="0"/>
              <a:t>Lep</a:t>
            </a:r>
            <a:r>
              <a:rPr lang="en-US" sz="2000" dirty="0" smtClean="0"/>
              <a:t> </a:t>
            </a:r>
            <a:r>
              <a:rPr lang="en-US" sz="2000" dirty="0" err="1" smtClean="0"/>
              <a:t>lep</a:t>
            </a:r>
            <a:r>
              <a:rPr lang="en-US" sz="2000" dirty="0" smtClean="0"/>
              <a:t>: both tops decay </a:t>
            </a:r>
            <a:r>
              <a:rPr lang="en-US" sz="2000" dirty="0" err="1" smtClean="0"/>
              <a:t>leptonically</a:t>
            </a:r>
            <a:endParaRPr lang="en-US" sz="2000" dirty="0" smtClean="0"/>
          </a:p>
          <a:p>
            <a:pPr lvl="1"/>
            <a:r>
              <a:rPr lang="en-US" sz="2000" dirty="0" smtClean="0"/>
              <a:t>Had had: both decay </a:t>
            </a:r>
            <a:r>
              <a:rPr lang="en-US" sz="2000" dirty="0" err="1" smtClean="0"/>
              <a:t>hadronically</a:t>
            </a:r>
            <a:endParaRPr lang="en-US" sz="2000" dirty="0" smtClean="0"/>
          </a:p>
          <a:p>
            <a:pPr lvl="1"/>
            <a:r>
              <a:rPr lang="en-US" sz="2000" dirty="0" err="1" smtClean="0"/>
              <a:t>Lep</a:t>
            </a:r>
            <a:r>
              <a:rPr lang="en-US" sz="2000" dirty="0" smtClean="0"/>
              <a:t>+ had: 1 top decays to </a:t>
            </a:r>
            <a:r>
              <a:rPr lang="en-US" sz="2000" dirty="0" err="1" smtClean="0"/>
              <a:t>bl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ν</a:t>
            </a:r>
            <a:r>
              <a:rPr lang="en-US" sz="2000" dirty="0" smtClean="0"/>
              <a:t> and the other </a:t>
            </a:r>
            <a:r>
              <a:rPr lang="en-US" sz="2000" dirty="0" err="1" smtClean="0"/>
              <a:t>hadronically</a:t>
            </a:r>
            <a:r>
              <a:rPr lang="en-US" sz="2000" dirty="0" smtClean="0"/>
              <a:t>  </a:t>
            </a:r>
          </a:p>
          <a:p>
            <a:r>
              <a:rPr lang="en-US" sz="2400" dirty="0" smtClean="0"/>
              <a:t>Absolute efficiencies (</a:t>
            </a:r>
            <a:r>
              <a:rPr lang="en-US" sz="2400" dirty="0" err="1" smtClean="0"/>
              <a:t>wrt</a:t>
            </a:r>
            <a:r>
              <a:rPr lang="en-US" sz="2400" dirty="0" smtClean="0"/>
              <a:t> to the whole generated sample)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1A4-62D3-7D43-A162-E09C0D5E842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5" y="1945297"/>
            <a:ext cx="4895850" cy="2093303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105275" y="4348163"/>
          <a:ext cx="48958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387"/>
                <a:gridCol w="865955"/>
                <a:gridCol w="979170"/>
                <a:gridCol w="979170"/>
                <a:gridCol w="979170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1600" baseline="0" dirty="0" smtClean="0"/>
                        <a:t> mu20</a:t>
                      </a:r>
                      <a:r>
                        <a:rPr lang="en-US" sz="1600" dirty="0" smtClean="0"/>
                        <a:t> efficiency  (</a:t>
                      </a:r>
                      <a:r>
                        <a:rPr lang="en-US" sz="1600" baseline="0" dirty="0" err="1" smtClean="0"/>
                        <a:t>wrt</a:t>
                      </a:r>
                      <a:r>
                        <a:rPr lang="en-US" sz="1600" baseline="0" dirty="0" smtClean="0"/>
                        <a:t> MC generated sample)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ttH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lep-lep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lep</a:t>
                      </a:r>
                      <a:r>
                        <a:rPr lang="en-US" sz="1600" baseline="30000" dirty="0" smtClean="0"/>
                        <a:t>+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had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lep</a:t>
                      </a:r>
                      <a:r>
                        <a:rPr lang="en-US" sz="1600" baseline="30000" dirty="0" smtClean="0"/>
                        <a:t>-</a:t>
                      </a:r>
                      <a:r>
                        <a:rPr lang="en-US" sz="1600" baseline="0" dirty="0" smtClean="0"/>
                        <a:t> had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h</a:t>
                      </a:r>
                      <a:r>
                        <a:rPr lang="en-US" sz="1600" dirty="0" smtClean="0"/>
                        <a:t>ad-had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57.3%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34.6%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4.9%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tbH</a:t>
                      </a:r>
                      <a:r>
                        <a:rPr lang="en-US" sz="1600" baseline="30000" dirty="0" smtClean="0"/>
                        <a:t>+</a:t>
                      </a:r>
                      <a:r>
                        <a:rPr lang="en-US" sz="1600" dirty="0" smtClean="0"/>
                        <a:t>; </a:t>
                      </a:r>
                      <a:r>
                        <a:rPr lang="en-US" sz="1600" dirty="0" err="1" smtClean="0"/>
                        <a:t>m</a:t>
                      </a:r>
                      <a:r>
                        <a:rPr lang="en-US" sz="1600" baseline="-25000" dirty="0" err="1" smtClean="0"/>
                        <a:t>H</a:t>
                      </a:r>
                      <a:r>
                        <a:rPr lang="en-US" sz="1600" baseline="-25000" dirty="0" smtClean="0"/>
                        <a:t>+</a:t>
                      </a:r>
                      <a:r>
                        <a:rPr lang="en-US" sz="1600" dirty="0" smtClean="0"/>
                        <a:t>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250 </a:t>
                      </a:r>
                      <a:r>
                        <a:rPr lang="en-US" sz="1600" dirty="0" err="1" smtClean="0"/>
                        <a:t>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 </a:t>
                      </a:r>
                      <a:r>
                        <a:rPr lang="en-US" sz="1600" dirty="0" err="1" smtClean="0"/>
                        <a:t>GeV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34.1%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33.2%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34.5%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triggers for </a:t>
            </a:r>
            <a:r>
              <a:rPr lang="en-US" dirty="0" err="1" smtClean="0"/>
              <a:t>ttH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029200" cy="3276600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ttH</a:t>
            </a:r>
            <a:r>
              <a:rPr lang="en-US" sz="2400" dirty="0" smtClean="0"/>
              <a:t> study by </a:t>
            </a:r>
            <a:r>
              <a:rPr lang="en-US" sz="2400" dirty="0" err="1" smtClean="0"/>
              <a:t>Catrin</a:t>
            </a:r>
            <a:r>
              <a:rPr lang="en-US" sz="2400" dirty="0" smtClean="0"/>
              <a:t> </a:t>
            </a:r>
            <a:r>
              <a:rPr lang="en-US" sz="2400" dirty="0" err="1" smtClean="0"/>
              <a:t>Bernius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Efficiencies </a:t>
            </a:r>
            <a:r>
              <a:rPr lang="en-US" sz="2400" dirty="0" err="1" smtClean="0"/>
              <a:t>wrt</a:t>
            </a:r>
            <a:r>
              <a:rPr lang="en-US" sz="2400" dirty="0" smtClean="0"/>
              <a:t> </a:t>
            </a:r>
            <a:r>
              <a:rPr lang="en-US" sz="2400" dirty="0" err="1" smtClean="0"/>
              <a:t>preselection</a:t>
            </a:r>
            <a:r>
              <a:rPr lang="en-US" sz="2400" dirty="0" smtClean="0"/>
              <a:t>:</a:t>
            </a:r>
          </a:p>
          <a:p>
            <a:r>
              <a:rPr lang="en-US" sz="2200" dirty="0" smtClean="0"/>
              <a:t>1 isolated lepton:</a:t>
            </a:r>
          </a:p>
          <a:p>
            <a:pPr lvl="1"/>
            <a:r>
              <a:rPr lang="en-US" sz="1800" dirty="0" smtClean="0"/>
              <a:t>Electron: isEM&amp;&amp;0xFF, </a:t>
            </a:r>
            <a:r>
              <a:rPr lang="en-US" sz="1800" dirty="0" err="1" smtClean="0"/>
              <a:t>pT</a:t>
            </a:r>
            <a:r>
              <a:rPr lang="en-US" sz="1800" dirty="0" smtClean="0"/>
              <a:t>&gt;25GeV, |</a:t>
            </a:r>
            <a:r>
              <a:rPr lang="en-US" sz="1800" dirty="0" err="1" smtClean="0"/>
              <a:t>η</a:t>
            </a:r>
            <a:r>
              <a:rPr lang="en-US" sz="1800" dirty="0" smtClean="0"/>
              <a:t>|&lt;2.5</a:t>
            </a:r>
          </a:p>
          <a:p>
            <a:pPr lvl="1"/>
            <a:r>
              <a:rPr lang="en-US" sz="1800" dirty="0" err="1" smtClean="0"/>
              <a:t>Muon</a:t>
            </a:r>
            <a:r>
              <a:rPr lang="en-US" sz="1800" dirty="0" smtClean="0"/>
              <a:t>: </a:t>
            </a:r>
            <a:r>
              <a:rPr lang="en-US" sz="1800" dirty="0" err="1" smtClean="0"/>
              <a:t>pT</a:t>
            </a:r>
            <a:r>
              <a:rPr lang="en-US" sz="1800" dirty="0" smtClean="0"/>
              <a:t>&gt;20GeV, |</a:t>
            </a:r>
            <a:r>
              <a:rPr lang="en-US" sz="1800" dirty="0" err="1" smtClean="0"/>
              <a:t>η</a:t>
            </a:r>
            <a:r>
              <a:rPr lang="en-US" sz="1800" dirty="0" smtClean="0"/>
              <a:t>|&lt;2.5, ETcode20&lt;10GeV+pTratio&lt;0.3</a:t>
            </a:r>
          </a:p>
          <a:p>
            <a:r>
              <a:rPr lang="en-US" sz="2200" dirty="0" smtClean="0"/>
              <a:t>6 jets with </a:t>
            </a:r>
            <a:r>
              <a:rPr lang="en-US" sz="2200" dirty="0" err="1" smtClean="0"/>
              <a:t>pT</a:t>
            </a:r>
            <a:r>
              <a:rPr lang="en-US" sz="2200" dirty="0" smtClean="0"/>
              <a:t>&gt;20GeV, |</a:t>
            </a:r>
            <a:r>
              <a:rPr lang="en-US" sz="2200" dirty="0" err="1" smtClean="0"/>
              <a:t>η</a:t>
            </a:r>
            <a:r>
              <a:rPr lang="en-US" sz="2200" dirty="0" smtClean="0"/>
              <a:t>|&lt;5, 4 central jets </a:t>
            </a:r>
            <a:r>
              <a:rPr lang="en-US" sz="2200" dirty="0" err="1" smtClean="0"/>
              <a:t>b</a:t>
            </a:r>
            <a:r>
              <a:rPr lang="en-US" sz="2200" dirty="0" smtClean="0"/>
              <a:t> weight&gt;0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419600"/>
            <a:ext cx="69723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730" y="1219200"/>
            <a:ext cx="3912870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and </a:t>
            </a:r>
            <a:r>
              <a:rPr lang="en-US" dirty="0" err="1" smtClean="0"/>
              <a:t>b</a:t>
            </a:r>
            <a:r>
              <a:rPr lang="en-US" dirty="0" smtClean="0"/>
              <a:t>-jet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4953000" cy="3459163"/>
          </a:xfrm>
        </p:spPr>
        <p:txBody>
          <a:bodyPr/>
          <a:lstStyle/>
          <a:p>
            <a:r>
              <a:rPr lang="en-US" dirty="0" err="1" smtClean="0"/>
              <a:t>ttH</a:t>
            </a:r>
            <a:r>
              <a:rPr lang="en-US" dirty="0" smtClean="0"/>
              <a:t>, H-&gt;bb</a:t>
            </a:r>
          </a:p>
          <a:p>
            <a:r>
              <a:rPr lang="en-US" dirty="0" err="1" smtClean="0"/>
              <a:t>tbH</a:t>
            </a:r>
            <a:r>
              <a:rPr lang="en-US" baseline="30000" dirty="0" smtClean="0"/>
              <a:t>+</a:t>
            </a:r>
            <a:r>
              <a:rPr lang="en-US" dirty="0" smtClean="0"/>
              <a:t>, H</a:t>
            </a:r>
            <a:r>
              <a:rPr lang="en-US" baseline="30000" dirty="0" smtClean="0"/>
              <a:t>+</a:t>
            </a:r>
            <a:r>
              <a:rPr lang="en-US" dirty="0" smtClean="0"/>
              <a:t>-&gt;</a:t>
            </a:r>
            <a:r>
              <a:rPr lang="en-US" dirty="0" err="1" smtClean="0"/>
              <a:t>tb</a:t>
            </a:r>
            <a:endParaRPr lang="en-US" dirty="0" smtClean="0"/>
          </a:p>
          <a:p>
            <a:r>
              <a:rPr lang="en-US" dirty="0" smtClean="0"/>
              <a:t>Other channels use jet triggers combined with lepton/tau/MET triggers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bias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6238"/>
            <a:ext cx="7696200" cy="4373562"/>
          </a:xfrm>
        </p:spPr>
        <p:txBody>
          <a:bodyPr/>
          <a:lstStyle/>
          <a:p>
            <a:r>
              <a:rPr lang="en-US" sz="2400" dirty="0" smtClean="0"/>
              <a:t>Nothing much to say for now, BUT:</a:t>
            </a:r>
          </a:p>
          <a:p>
            <a:endParaRPr lang="en-US" sz="2400" dirty="0" smtClean="0"/>
          </a:p>
          <a:p>
            <a:r>
              <a:rPr lang="en-US" sz="2400" dirty="0" smtClean="0"/>
              <a:t>Will be used in the very beginning to obtain sample of unbiased data 	</a:t>
            </a:r>
          </a:p>
          <a:p>
            <a:pPr lvl="1"/>
            <a:r>
              <a:rPr lang="en-US" sz="2000" dirty="0" smtClean="0"/>
              <a:t>Essential for efficiency determination and performance studies</a:t>
            </a:r>
          </a:p>
          <a:p>
            <a:pPr lvl="1"/>
            <a:r>
              <a:rPr lang="en-US" sz="2000" dirty="0" smtClean="0"/>
              <a:t>Calorimeter noise can be extracted from random-trigger events </a:t>
            </a:r>
          </a:p>
          <a:p>
            <a:pPr lvl="1"/>
            <a:r>
              <a:rPr lang="en-US" sz="2000" dirty="0" smtClean="0"/>
              <a:t>Pileup subtraction techniques may need to be developed for analysis – use </a:t>
            </a:r>
            <a:r>
              <a:rPr lang="en-US" sz="2000" dirty="0" err="1" smtClean="0"/>
              <a:t>minbias</a:t>
            </a:r>
            <a:r>
              <a:rPr lang="en-US" sz="2000" dirty="0" smtClean="0"/>
              <a:t> events</a:t>
            </a:r>
          </a:p>
          <a:p>
            <a:endParaRPr lang="en-US" sz="2400" dirty="0" smtClean="0"/>
          </a:p>
          <a:p>
            <a:r>
              <a:rPr lang="en-US" sz="2400" dirty="0" smtClean="0"/>
              <a:t>We’re hoping there will be large samples of </a:t>
            </a:r>
            <a:r>
              <a:rPr lang="en-US" sz="2400" dirty="0" err="1" smtClean="0"/>
              <a:t>minbias</a:t>
            </a:r>
            <a:r>
              <a:rPr lang="en-US" sz="2400" dirty="0" smtClean="0"/>
              <a:t> events, but no detailed analysis work plan exists yet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smtClean="0"/>
              <a:t>Jet/</a:t>
            </a:r>
            <a:r>
              <a:rPr lang="en-US" sz="3200" dirty="0" err="1" smtClean="0"/>
              <a:t>b</a:t>
            </a:r>
            <a:r>
              <a:rPr lang="en-US" sz="3200" dirty="0" smtClean="0"/>
              <a:t>-jet triggers for complex final state Higgs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382000" cy="457200"/>
          </a:xfrm>
        </p:spPr>
        <p:txBody>
          <a:bodyPr/>
          <a:lstStyle/>
          <a:p>
            <a:r>
              <a:rPr lang="en-US" sz="1800" dirty="0" smtClean="0"/>
              <a:t>See talk by Chris Potter: </a:t>
            </a:r>
            <a:r>
              <a:rPr lang="en-US" sz="1800" dirty="0" smtClean="0">
                <a:hlinkClick r:id="rId2"/>
              </a:rPr>
              <a:t>http://indico.cern.ch/conferenceDisplay.py?confId=50222</a:t>
            </a:r>
            <a:r>
              <a:rPr lang="en-US" sz="1800" dirty="0" smtClean="0"/>
              <a:t>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1676400"/>
            <a:ext cx="3533775" cy="4525963"/>
          </a:xfrm>
        </p:spPr>
        <p:txBody>
          <a:bodyPr/>
          <a:lstStyle/>
          <a:p>
            <a:r>
              <a:rPr lang="en-US" sz="2000" dirty="0" err="1" smtClean="0"/>
              <a:t>ttH</a:t>
            </a:r>
            <a:r>
              <a:rPr lang="en-US" sz="2000" dirty="0" smtClean="0"/>
              <a:t>, H-&gt;bb and </a:t>
            </a:r>
            <a:r>
              <a:rPr lang="en-US" sz="2000" dirty="0" err="1" smtClean="0"/>
              <a:t>tbH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-&gt;</a:t>
            </a:r>
            <a:r>
              <a:rPr lang="en-US" sz="2000" dirty="0" err="1" smtClean="0"/>
              <a:t>tb</a:t>
            </a:r>
            <a:r>
              <a:rPr lang="en-US" sz="2000" dirty="0" smtClean="0"/>
              <a:t> have 4 </a:t>
            </a:r>
            <a:r>
              <a:rPr lang="en-US" sz="2000" dirty="0" err="1" smtClean="0"/>
              <a:t>b</a:t>
            </a:r>
            <a:r>
              <a:rPr lang="en-US" sz="2000" dirty="0" smtClean="0"/>
              <a:t> quarks and 2 W bosons in the final state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ttH</a:t>
            </a:r>
            <a:r>
              <a:rPr lang="en-US" sz="2000" dirty="0" smtClean="0"/>
              <a:t> with both tops decaying </a:t>
            </a:r>
            <a:r>
              <a:rPr lang="en-US" sz="2000" dirty="0" err="1" smtClean="0"/>
              <a:t>hadronically</a:t>
            </a:r>
            <a:r>
              <a:rPr lang="en-US" sz="2000" dirty="0" smtClean="0"/>
              <a:t> has the largest branching ratio </a:t>
            </a:r>
          </a:p>
          <a:p>
            <a:pPr lvl="1"/>
            <a:r>
              <a:rPr lang="en-US" sz="1600" dirty="0" smtClean="0"/>
              <a:t>Jet triggers are essential, but this channel is not much explored yet – ongoing </a:t>
            </a:r>
          </a:p>
          <a:p>
            <a:endParaRPr lang="en-US" sz="2000" dirty="0" smtClean="0"/>
          </a:p>
          <a:p>
            <a:r>
              <a:rPr lang="en-US" sz="2000" dirty="0" smtClean="0"/>
              <a:t>Both analyses are investigating the </a:t>
            </a:r>
            <a:r>
              <a:rPr lang="en-US" sz="2000" dirty="0" err="1" smtClean="0"/>
              <a:t>b</a:t>
            </a:r>
            <a:r>
              <a:rPr lang="en-US" sz="2000" dirty="0" smtClean="0"/>
              <a:t>-tag triggers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5" y="1676400"/>
            <a:ext cx="4895850" cy="209330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21125" y="4267200"/>
          <a:ext cx="508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475"/>
                <a:gridCol w="898525"/>
                <a:gridCol w="1016000"/>
                <a:gridCol w="1016000"/>
                <a:gridCol w="1016000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1600" dirty="0" smtClean="0"/>
                        <a:t>2b23_3L1J23 efficiency  (</a:t>
                      </a:r>
                      <a:r>
                        <a:rPr lang="en-US" sz="1600" baseline="0" dirty="0" err="1" smtClean="0"/>
                        <a:t>wrt</a:t>
                      </a:r>
                      <a:r>
                        <a:rPr lang="en-US" sz="1600" baseline="0" dirty="0" smtClean="0"/>
                        <a:t> MC generated sample)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ttH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lep-lep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lep</a:t>
                      </a:r>
                      <a:r>
                        <a:rPr lang="en-US" sz="1600" baseline="30000" dirty="0" smtClean="0"/>
                        <a:t>+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had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lep</a:t>
                      </a:r>
                      <a:r>
                        <a:rPr lang="en-US" sz="1600" baseline="30000" dirty="0" smtClean="0"/>
                        <a:t>-</a:t>
                      </a:r>
                      <a:r>
                        <a:rPr lang="en-US" sz="1600" baseline="0" dirty="0" smtClean="0"/>
                        <a:t> had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h</a:t>
                      </a:r>
                      <a:r>
                        <a:rPr lang="en-US" sz="1600" dirty="0" smtClean="0"/>
                        <a:t>ad-had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tbH</a:t>
                      </a:r>
                      <a:r>
                        <a:rPr lang="en-US" sz="1600" baseline="30000" dirty="0" smtClean="0"/>
                        <a:t>+</a:t>
                      </a:r>
                      <a:r>
                        <a:rPr lang="en-US" sz="1600" dirty="0" smtClean="0"/>
                        <a:t>;   </a:t>
                      </a:r>
                      <a:r>
                        <a:rPr lang="en-US" sz="1600" dirty="0" err="1" smtClean="0"/>
                        <a:t>m</a:t>
                      </a:r>
                      <a:r>
                        <a:rPr lang="en-US" sz="1600" baseline="-25000" dirty="0" err="1" smtClean="0"/>
                        <a:t>H</a:t>
                      </a:r>
                      <a:r>
                        <a:rPr lang="en-US" sz="1600" dirty="0" smtClean="0"/>
                        <a:t>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250 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 </a:t>
                      </a:r>
                      <a:r>
                        <a:rPr lang="en-US" sz="1600" dirty="0" err="1" smtClean="0"/>
                        <a:t>GeV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27.6%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33.7%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37.3%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EA036-7951-1949-87D2-53D7183D9E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621053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Jet triggers for </a:t>
            </a:r>
            <a:r>
              <a:rPr lang="en-US" dirty="0" err="1" smtClean="0"/>
              <a:t>ttH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3352800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ttH</a:t>
            </a:r>
            <a:r>
              <a:rPr lang="en-US" sz="2400" dirty="0" smtClean="0"/>
              <a:t> study by </a:t>
            </a:r>
            <a:r>
              <a:rPr lang="en-US" sz="2400" dirty="0" err="1" smtClean="0"/>
              <a:t>Catrin</a:t>
            </a:r>
            <a:r>
              <a:rPr lang="en-US" sz="2400" dirty="0" smtClean="0"/>
              <a:t> </a:t>
            </a:r>
            <a:r>
              <a:rPr lang="en-US" sz="2400" dirty="0" err="1" smtClean="0"/>
              <a:t>Bernius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Efficiencies </a:t>
            </a:r>
            <a:r>
              <a:rPr lang="en-US" sz="2400" dirty="0" err="1" smtClean="0"/>
              <a:t>wrt</a:t>
            </a:r>
            <a:r>
              <a:rPr lang="en-US" sz="2400" dirty="0" smtClean="0"/>
              <a:t> </a:t>
            </a:r>
            <a:r>
              <a:rPr lang="en-US" sz="2400" dirty="0" err="1" smtClean="0"/>
              <a:t>preselection</a:t>
            </a:r>
            <a:r>
              <a:rPr lang="en-US" sz="2400" dirty="0" smtClean="0"/>
              <a:t>:</a:t>
            </a:r>
          </a:p>
          <a:p>
            <a:r>
              <a:rPr lang="en-US" sz="2200" dirty="0" smtClean="0"/>
              <a:t>1 isolated lepton:</a:t>
            </a:r>
          </a:p>
          <a:p>
            <a:pPr lvl="1"/>
            <a:r>
              <a:rPr lang="en-US" sz="1800" dirty="0" smtClean="0"/>
              <a:t>Electron: isEM&amp;&amp;0xFF, </a:t>
            </a:r>
            <a:r>
              <a:rPr lang="en-US" sz="1800" dirty="0" err="1" smtClean="0"/>
              <a:t>pT</a:t>
            </a:r>
            <a:r>
              <a:rPr lang="en-US" sz="1800" dirty="0" smtClean="0"/>
              <a:t>&gt;25GeV, |</a:t>
            </a:r>
            <a:r>
              <a:rPr lang="en-US" sz="1800" dirty="0" err="1" smtClean="0"/>
              <a:t>η</a:t>
            </a:r>
            <a:r>
              <a:rPr lang="en-US" sz="1800" dirty="0" smtClean="0"/>
              <a:t>|&lt;2.5</a:t>
            </a:r>
          </a:p>
          <a:p>
            <a:pPr lvl="1"/>
            <a:r>
              <a:rPr lang="en-US" sz="1800" dirty="0" err="1" smtClean="0"/>
              <a:t>Muon</a:t>
            </a:r>
            <a:r>
              <a:rPr lang="en-US" sz="1800" dirty="0" smtClean="0"/>
              <a:t>: </a:t>
            </a:r>
            <a:r>
              <a:rPr lang="en-US" sz="1800" dirty="0" err="1" smtClean="0"/>
              <a:t>pT</a:t>
            </a:r>
            <a:r>
              <a:rPr lang="en-US" sz="1800" dirty="0" smtClean="0"/>
              <a:t>&gt;20GeV, |</a:t>
            </a:r>
            <a:r>
              <a:rPr lang="en-US" sz="1800" dirty="0" err="1" smtClean="0"/>
              <a:t>η</a:t>
            </a:r>
            <a:r>
              <a:rPr lang="en-US" sz="1800" dirty="0" smtClean="0"/>
              <a:t>|&lt;2.5, ETcode20&lt;10GeV+pTratio&lt;0.3</a:t>
            </a:r>
          </a:p>
          <a:p>
            <a:r>
              <a:rPr lang="en-US" sz="2200" dirty="0" smtClean="0"/>
              <a:t>6 jets with </a:t>
            </a:r>
            <a:r>
              <a:rPr lang="en-US" sz="2200" dirty="0" err="1" smtClean="0"/>
              <a:t>pT</a:t>
            </a:r>
            <a:r>
              <a:rPr lang="en-US" sz="2200" dirty="0" smtClean="0"/>
              <a:t>&gt;20GeV, |</a:t>
            </a:r>
            <a:r>
              <a:rPr lang="en-US" sz="2200" dirty="0" err="1" smtClean="0"/>
              <a:t>η</a:t>
            </a:r>
            <a:r>
              <a:rPr lang="en-US" sz="2200" dirty="0" smtClean="0"/>
              <a:t>|&lt;5, 4 central jets </a:t>
            </a:r>
            <a:r>
              <a:rPr lang="en-US" sz="2200" dirty="0" err="1" smtClean="0"/>
              <a:t>b</a:t>
            </a:r>
            <a:r>
              <a:rPr lang="en-US" sz="2200" dirty="0" smtClean="0"/>
              <a:t> weight&gt;0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3810000" cy="3352800"/>
          </a:xfrm>
        </p:spPr>
        <p:txBody>
          <a:bodyPr/>
          <a:lstStyle/>
          <a:p>
            <a:r>
              <a:rPr lang="en-US" sz="2000" dirty="0" smtClean="0"/>
              <a:t>B-jet trigger may be an option; </a:t>
            </a:r>
            <a:r>
              <a:rPr lang="en-US" sz="2000" dirty="0" err="1" smtClean="0"/>
              <a:t>sould</a:t>
            </a:r>
            <a:r>
              <a:rPr lang="en-US" sz="2000" dirty="0" smtClean="0"/>
              <a:t> investigate further</a:t>
            </a:r>
          </a:p>
          <a:p>
            <a:r>
              <a:rPr lang="en-US" sz="2000" dirty="0" err="1" smtClean="0"/>
              <a:t>Unprescaled</a:t>
            </a:r>
            <a:r>
              <a:rPr lang="en-US" sz="2000" dirty="0" smtClean="0"/>
              <a:t> non-tagged jets not really an option: investigate lower </a:t>
            </a:r>
            <a:r>
              <a:rPr lang="en-US" sz="2000" dirty="0" err="1" smtClean="0"/>
              <a:t>pT</a:t>
            </a:r>
            <a:r>
              <a:rPr lang="en-US" sz="2000" dirty="0" smtClean="0"/>
              <a:t> jets + lepton</a:t>
            </a:r>
          </a:p>
          <a:p>
            <a:r>
              <a:rPr lang="en-US" sz="2000" dirty="0" smtClean="0"/>
              <a:t>Current </a:t>
            </a:r>
            <a:r>
              <a:rPr lang="en-US" sz="2000" dirty="0" err="1" smtClean="0"/>
              <a:t>prescales</a:t>
            </a:r>
            <a:r>
              <a:rPr lang="en-US" sz="2000" dirty="0" smtClean="0"/>
              <a:t> (10</a:t>
            </a:r>
            <a:r>
              <a:rPr lang="en-US" sz="2000" baseline="30000" dirty="0" smtClean="0"/>
              <a:t>31</a:t>
            </a:r>
            <a:r>
              <a:rPr lang="en-US" sz="2000" dirty="0" smtClean="0"/>
              <a:t>): L1_4j23: 20; L1_XE40: 20; L1_XE50: 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464050"/>
            <a:ext cx="8013700" cy="18923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7467600" cy="3687763"/>
          </a:xfrm>
        </p:spPr>
        <p:txBody>
          <a:bodyPr/>
          <a:lstStyle/>
          <a:p>
            <a:r>
              <a:rPr lang="en-US" dirty="0" smtClean="0"/>
              <a:t>Vector Boson Fusion Higgs production</a:t>
            </a:r>
          </a:p>
          <a:p>
            <a:pPr lvl="1"/>
            <a:r>
              <a:rPr lang="en-US" dirty="0" smtClean="0"/>
              <a:t>Several Higgs searches may benefit from this trigger </a:t>
            </a:r>
          </a:p>
          <a:p>
            <a:pPr lvl="2"/>
            <a:r>
              <a:rPr lang="en-US" dirty="0" smtClean="0"/>
              <a:t>VBF H-&gt;WW </a:t>
            </a:r>
          </a:p>
          <a:p>
            <a:pPr lvl="2"/>
            <a:r>
              <a:rPr lang="en-US" dirty="0" smtClean="0"/>
              <a:t>VBF H-&gt;</a:t>
            </a:r>
            <a:r>
              <a:rPr lang="en-US" dirty="0" err="1" smtClean="0"/>
              <a:t>ττ</a:t>
            </a:r>
            <a:endParaRPr lang="en-US" dirty="0" smtClean="0"/>
          </a:p>
          <a:p>
            <a:pPr lvl="2"/>
            <a:r>
              <a:rPr lang="en-US" dirty="0" smtClean="0"/>
              <a:t>VBF H-&gt;invisible</a:t>
            </a:r>
          </a:p>
          <a:p>
            <a:pPr lvl="1"/>
            <a:r>
              <a:rPr lang="en-US" dirty="0" smtClean="0"/>
              <a:t>Didn’t exist for CSC exercise but physics studies beginning to appear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306" y="4114800"/>
            <a:ext cx="2407778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/>
          <a:lstStyle/>
          <a:p>
            <a:r>
              <a:rPr lang="en-US" dirty="0" smtClean="0"/>
              <a:t>VBF Higgs and Forward Jet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733800" cy="5315141"/>
          </a:xfrm>
        </p:spPr>
        <p:txBody>
          <a:bodyPr/>
          <a:lstStyle/>
          <a:p>
            <a:r>
              <a:rPr lang="en-US" sz="1800" dirty="0" smtClean="0"/>
              <a:t>See talk by Mario </a:t>
            </a:r>
            <a:r>
              <a:rPr lang="en-US" sz="1800" dirty="0" err="1" smtClean="0"/>
              <a:t>Campanelli</a:t>
            </a:r>
            <a:r>
              <a:rPr lang="en-US" sz="1800" dirty="0" smtClean="0"/>
              <a:t> : </a:t>
            </a:r>
            <a:r>
              <a:rPr lang="en-US" sz="1400" dirty="0" smtClean="0">
                <a:hlinkClick r:id="rId3"/>
              </a:rPr>
              <a:t>http://indico.cern.ch/conferenceDisplay.py?confId=50222</a:t>
            </a:r>
            <a:r>
              <a:rPr lang="en-US" sz="1400" dirty="0" smtClean="0"/>
              <a:t> </a:t>
            </a:r>
          </a:p>
          <a:p>
            <a:r>
              <a:rPr lang="en-US" sz="1800" dirty="0" smtClean="0"/>
              <a:t>FJ add coverage from </a:t>
            </a:r>
            <a:r>
              <a:rPr lang="en-US" sz="1800" dirty="0" err="1" smtClean="0"/>
              <a:t>η</a:t>
            </a:r>
            <a:r>
              <a:rPr lang="en-US" sz="1800" dirty="0" smtClean="0"/>
              <a:t>=3.2 to </a:t>
            </a:r>
            <a:r>
              <a:rPr lang="en-US" sz="1800" dirty="0" err="1" smtClean="0"/>
              <a:t>η</a:t>
            </a:r>
            <a:r>
              <a:rPr lang="en-US" sz="1800" dirty="0" smtClean="0"/>
              <a:t>=4.9 (one eta bin)</a:t>
            </a:r>
          </a:p>
          <a:p>
            <a:r>
              <a:rPr lang="en-US" sz="1800" dirty="0" smtClean="0"/>
              <a:t>May provide a way to tag Vector Boson Fusion events through their tag jets</a:t>
            </a:r>
          </a:p>
          <a:p>
            <a:r>
              <a:rPr lang="en-US" sz="1800" dirty="0" smtClean="0"/>
              <a:t>VBF important for several early-discovery  (Standard Model) Higgs searches: </a:t>
            </a:r>
            <a:endParaRPr lang="en-US" sz="2400" dirty="0" smtClean="0"/>
          </a:p>
          <a:p>
            <a:pPr lvl="1"/>
            <a:r>
              <a:rPr lang="en-US" sz="1800" dirty="0" smtClean="0"/>
              <a:t>H-&gt;WW (needs ~2fb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H-&gt;</a:t>
            </a:r>
            <a:r>
              <a:rPr lang="en-US" sz="1800" dirty="0" err="1" smtClean="0"/>
              <a:t>ττ</a:t>
            </a:r>
            <a:r>
              <a:rPr lang="en-US" sz="1800" dirty="0" smtClean="0"/>
              <a:t> (needs ~10fb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800" dirty="0" smtClean="0"/>
              <a:t>Also: H-&gt;invisible, where signature is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T</a:t>
            </a:r>
            <a:r>
              <a:rPr lang="en-US" sz="1800" baseline="30000" dirty="0" err="1" smtClean="0"/>
              <a:t>miss</a:t>
            </a:r>
            <a:r>
              <a:rPr lang="en-US" sz="1800" dirty="0" smtClean="0"/>
              <a:t> + 2 tag jets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600" dirty="0" smtClean="0"/>
              <a:t>FJ trigger also relevant for Diffractive Higgs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08500" y="952500"/>
            <a:ext cx="4178300" cy="2819400"/>
            <a:chOff x="4508500" y="2019300"/>
            <a:chExt cx="4178300" cy="2819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500" y="2019300"/>
              <a:ext cx="4178300" cy="2819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6100" y="2140791"/>
              <a:ext cx="1790700" cy="9072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9" name="Picture 8" descr="fig2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695084" y="3732624"/>
            <a:ext cx="3144116" cy="2988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09416" y="6019800"/>
            <a:ext cx="1110384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tag jets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5410200" y="4446931"/>
            <a:ext cx="456374" cy="1572869"/>
          </a:xfrm>
          <a:custGeom>
            <a:avLst/>
            <a:gdLst>
              <a:gd name="connsiteX0" fmla="*/ 0 w 456374"/>
              <a:gd name="connsiteY0" fmla="*/ 1572869 h 1572869"/>
              <a:gd name="connsiteX1" fmla="*/ 431128 w 456374"/>
              <a:gd name="connsiteY1" fmla="*/ 629148 h 1572869"/>
              <a:gd name="connsiteX2" fmla="*/ 151478 w 456374"/>
              <a:gd name="connsiteY2" fmla="*/ 0 h 157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374" h="1572869">
                <a:moveTo>
                  <a:pt x="0" y="1572869"/>
                </a:moveTo>
                <a:cubicBezTo>
                  <a:pt x="202941" y="1232081"/>
                  <a:pt x="405882" y="891293"/>
                  <a:pt x="431128" y="629148"/>
                </a:cubicBezTo>
                <a:cubicBezTo>
                  <a:pt x="456374" y="367003"/>
                  <a:pt x="151478" y="0"/>
                  <a:pt x="151478" y="0"/>
                </a:cubicBezTo>
              </a:path>
            </a:pathLst>
          </a:cu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103628" y="5732234"/>
            <a:ext cx="337911" cy="267970"/>
          </a:xfrm>
          <a:custGeom>
            <a:avLst/>
            <a:gdLst>
              <a:gd name="connsiteX0" fmla="*/ 337911 w 337911"/>
              <a:gd name="connsiteY0" fmla="*/ 267970 h 267970"/>
              <a:gd name="connsiteX1" fmla="*/ 46608 w 337911"/>
              <a:gd name="connsiteY1" fmla="*/ 151461 h 267970"/>
              <a:gd name="connsiteX2" fmla="*/ 58260 w 337911"/>
              <a:gd name="connsiteY2" fmla="*/ 0 h 26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911" h="267970">
                <a:moveTo>
                  <a:pt x="337911" y="267970"/>
                </a:moveTo>
                <a:cubicBezTo>
                  <a:pt x="215563" y="232046"/>
                  <a:pt x="93216" y="196123"/>
                  <a:pt x="46608" y="151461"/>
                </a:cubicBezTo>
                <a:cubicBezTo>
                  <a:pt x="0" y="106799"/>
                  <a:pt x="58260" y="0"/>
                  <a:pt x="58260" y="0"/>
                </a:cubicBezTo>
              </a:path>
            </a:pathLst>
          </a:cu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dirty="0" smtClean="0"/>
              <a:t>Forward Jet triggers for VBF Higgs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74724"/>
            <a:ext cx="4495800" cy="5426076"/>
          </a:xfrm>
        </p:spPr>
        <p:txBody>
          <a:bodyPr/>
          <a:lstStyle/>
          <a:p>
            <a:r>
              <a:rPr lang="en-US" sz="1800" dirty="0" smtClean="0"/>
              <a:t>VBF H-&gt;</a:t>
            </a:r>
            <a:r>
              <a:rPr lang="en-US" sz="1800" dirty="0" err="1" smtClean="0"/>
              <a:t>l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l</a:t>
            </a:r>
            <a:r>
              <a:rPr lang="en-US" sz="1800" baseline="30000" dirty="0" smtClean="0"/>
              <a:t>-</a:t>
            </a:r>
          </a:p>
          <a:p>
            <a:pPr lvl="1"/>
            <a:r>
              <a:rPr lang="en-US" sz="1400" dirty="0" smtClean="0"/>
              <a:t>Triggers in previous study (CSC): e22i, mu20 </a:t>
            </a:r>
          </a:p>
          <a:p>
            <a:r>
              <a:rPr lang="en-US" sz="1800" dirty="0" smtClean="0"/>
              <a:t>Currently in the menu:</a:t>
            </a:r>
          </a:p>
          <a:p>
            <a:pPr lvl="1"/>
            <a:r>
              <a:rPr lang="en-US" sz="1400" dirty="0" smtClean="0"/>
              <a:t>EF_FJ18 (PS=7000)</a:t>
            </a:r>
          </a:p>
          <a:p>
            <a:pPr lvl="1"/>
            <a:r>
              <a:rPr lang="en-US" sz="1400" dirty="0" smtClean="0"/>
              <a:t>EF_FJ35 (PS=700)</a:t>
            </a:r>
          </a:p>
          <a:p>
            <a:pPr lvl="1"/>
            <a:r>
              <a:rPr lang="en-US" sz="1400" dirty="0" smtClean="0"/>
              <a:t>EF_FJ70 (PS=20)</a:t>
            </a:r>
          </a:p>
          <a:p>
            <a:pPr lvl="1"/>
            <a:r>
              <a:rPr lang="en-US" sz="1400" dirty="0" smtClean="0"/>
              <a:t>EF_FJ120 (PS=1)</a:t>
            </a:r>
          </a:p>
          <a:p>
            <a:pPr lvl="1"/>
            <a:r>
              <a:rPr lang="en-US" sz="1400" dirty="0" smtClean="0"/>
              <a:t>EF_2FJ18 (PS=100)</a:t>
            </a:r>
          </a:p>
          <a:p>
            <a:pPr lvl="1"/>
            <a:r>
              <a:rPr lang="en-US" sz="1400" dirty="0" smtClean="0"/>
              <a:t>EF_2FJ35 (PS=1)</a:t>
            </a:r>
          </a:p>
          <a:p>
            <a:pPr lvl="1"/>
            <a:r>
              <a:rPr lang="en-US" sz="1400" dirty="0" smtClean="0"/>
              <a:t>EF_2FJ70 (PS=1)</a:t>
            </a:r>
          </a:p>
          <a:p>
            <a:r>
              <a:rPr lang="en-US" sz="1800" dirty="0" smtClean="0"/>
              <a:t>Need also: </a:t>
            </a:r>
          </a:p>
          <a:p>
            <a:pPr lvl="1"/>
            <a:r>
              <a:rPr lang="en-US" sz="1400" dirty="0" smtClean="0"/>
              <a:t>Central-central and central-forward jet configurations for VBF and diffractive physics</a:t>
            </a:r>
          </a:p>
          <a:p>
            <a:r>
              <a:rPr lang="en-US" sz="1800" dirty="0" smtClean="0"/>
              <a:t>High </a:t>
            </a:r>
            <a:r>
              <a:rPr lang="en-US" sz="1800" dirty="0" err="1" smtClean="0"/>
              <a:t>prescales</a:t>
            </a:r>
            <a:r>
              <a:rPr lang="en-US" sz="1800" dirty="0" smtClean="0"/>
              <a:t> make searches impossible</a:t>
            </a:r>
          </a:p>
          <a:p>
            <a:pPr lvl="1"/>
            <a:r>
              <a:rPr lang="en-US" sz="1400" dirty="0" smtClean="0"/>
              <a:t>Trigger can combine central and forward jets and request </a:t>
            </a:r>
            <a:r>
              <a:rPr lang="en-US" sz="1400" dirty="0" err="1" smtClean="0"/>
              <a:t>Δη</a:t>
            </a:r>
            <a:r>
              <a:rPr lang="en-US" sz="1400" dirty="0" smtClean="0"/>
              <a:t> and E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 cuts</a:t>
            </a:r>
          </a:p>
          <a:p>
            <a:pPr lvl="1"/>
            <a:r>
              <a:rPr lang="en-US" sz="1400" dirty="0" smtClean="0"/>
              <a:t>Need to find FJ+J or </a:t>
            </a:r>
            <a:r>
              <a:rPr lang="en-US" sz="1400" dirty="0" err="1" smtClean="0"/>
              <a:t>FJ+J+lepton</a:t>
            </a:r>
            <a:r>
              <a:rPr lang="en-US" sz="1400" dirty="0" smtClean="0"/>
              <a:t> triggers with good rate and performance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Higgs sub-groups meeting 26 Jan 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187" y="1734582"/>
            <a:ext cx="4027065" cy="23630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90639" y="3036332"/>
            <a:ext cx="4011613" cy="207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81537" y="3874532"/>
            <a:ext cx="4011613" cy="207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39000" y="1447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CM</a:t>
            </a:r>
            <a:r>
              <a:rPr lang="en-US" dirty="0" smtClean="0"/>
              <a:t>=10TeV</a:t>
            </a:r>
            <a:endParaRPr lang="en-US" dirty="0"/>
          </a:p>
        </p:txBody>
      </p:sp>
      <p:grpSp>
        <p:nvGrpSpPr>
          <p:cNvPr id="21" name="Group 11"/>
          <p:cNvGrpSpPr/>
          <p:nvPr/>
        </p:nvGrpSpPr>
        <p:grpSpPr>
          <a:xfrm>
            <a:off x="4675187" y="4572000"/>
            <a:ext cx="3971925" cy="1479550"/>
            <a:chOff x="142875" y="4876800"/>
            <a:chExt cx="3971925" cy="147955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75" y="4945841"/>
              <a:ext cx="3971925" cy="141050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2875" y="4876800"/>
              <a:ext cx="3971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VBF: only Higgs decay products in central region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/>
          <a:lstStyle/>
          <a:p>
            <a:r>
              <a:rPr lang="en-US" sz="3600" dirty="0" smtClean="0"/>
              <a:t>Proposal for new trigger for VBF H-&gt;</a:t>
            </a:r>
            <a:r>
              <a:rPr lang="en-US" sz="3600" dirty="0" err="1" smtClean="0"/>
              <a:t>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810000"/>
          </a:xfrm>
        </p:spPr>
        <p:txBody>
          <a:bodyPr/>
          <a:lstStyle/>
          <a:p>
            <a:r>
              <a:rPr lang="en-US" sz="2000" dirty="0" smtClean="0"/>
              <a:t>Several combinations tried (see table)</a:t>
            </a:r>
          </a:p>
          <a:p>
            <a:pPr lvl="1"/>
            <a:r>
              <a:rPr lang="en-US" sz="1600" dirty="0" smtClean="0"/>
              <a:t>Loose lepton (</a:t>
            </a:r>
            <a:r>
              <a:rPr lang="en-US" sz="1600" dirty="0" err="1" smtClean="0"/>
              <a:t>muon</a:t>
            </a:r>
            <a:r>
              <a:rPr lang="en-US" sz="1600" dirty="0" smtClean="0"/>
              <a:t> or electron): L1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&gt;6GeV, L2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&gt;6GeV, EF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&gt;10GeV</a:t>
            </a:r>
          </a:p>
          <a:p>
            <a:pPr lvl="1"/>
            <a:r>
              <a:rPr lang="en-US" sz="1600" dirty="0" smtClean="0"/>
              <a:t>Loose jets: </a:t>
            </a:r>
            <a:r>
              <a:rPr lang="en-US" sz="1600" dirty="0" err="1" smtClean="0"/>
              <a:t>Δη</a:t>
            </a:r>
            <a:r>
              <a:rPr lang="en-US" sz="1600" dirty="0" smtClean="0"/>
              <a:t>&gt;3, 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&gt;18GeV (L2); </a:t>
            </a:r>
            <a:r>
              <a:rPr lang="en-US" sz="1600" dirty="0" err="1" smtClean="0"/>
              <a:t>Δη</a:t>
            </a:r>
            <a:r>
              <a:rPr lang="en-US" sz="1600" dirty="0" smtClean="0"/>
              <a:t>&gt;3.5, 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&gt;18GeV (EF)</a:t>
            </a:r>
          </a:p>
          <a:p>
            <a:pPr lvl="1"/>
            <a:r>
              <a:rPr lang="en-US" sz="1600" dirty="0" smtClean="0"/>
              <a:t>Tight jets: </a:t>
            </a:r>
            <a:r>
              <a:rPr lang="en-US" sz="1600" dirty="0" err="1" smtClean="0"/>
              <a:t>Δη</a:t>
            </a:r>
            <a:r>
              <a:rPr lang="en-US" sz="1600" dirty="0" smtClean="0"/>
              <a:t>&gt;4, 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&gt;25GeV (L2); </a:t>
            </a:r>
            <a:r>
              <a:rPr lang="en-US" sz="1600" dirty="0" err="1" smtClean="0"/>
              <a:t>Δη</a:t>
            </a:r>
            <a:r>
              <a:rPr lang="en-US" sz="1600" dirty="0" smtClean="0"/>
              <a:t>&gt;5, 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&gt;35GeV (EF)</a:t>
            </a:r>
          </a:p>
          <a:p>
            <a:r>
              <a:rPr lang="en-US" sz="2000" dirty="0" smtClean="0"/>
              <a:t>Proposal is tight jet cut + 1 loose lepton</a:t>
            </a:r>
          </a:p>
          <a:p>
            <a:pPr lvl="1"/>
            <a:r>
              <a:rPr lang="en-US" sz="1600" dirty="0" smtClean="0"/>
              <a:t>40% gain in signal acceptance </a:t>
            </a:r>
            <a:r>
              <a:rPr lang="en-US" sz="1600" dirty="0" err="1" smtClean="0"/>
              <a:t>wrt</a:t>
            </a:r>
            <a:r>
              <a:rPr lang="en-US" sz="1600" dirty="0" smtClean="0"/>
              <a:t> CSC cuts (which used lepton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&gt;20(μ)/25(e) </a:t>
            </a:r>
            <a:r>
              <a:rPr lang="en-US" sz="1600" dirty="0" err="1" smtClean="0"/>
              <a:t>GeV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Efficiency is 53% </a:t>
            </a:r>
            <a:r>
              <a:rPr lang="en-US" sz="1600" dirty="0" err="1" smtClean="0"/>
              <a:t>wrt</a:t>
            </a:r>
            <a:r>
              <a:rPr lang="en-US" sz="1600" dirty="0" smtClean="0"/>
              <a:t> offline CSC cuts</a:t>
            </a:r>
          </a:p>
          <a:p>
            <a:pPr lvl="1"/>
            <a:r>
              <a:rPr lang="en-US" sz="1600" dirty="0" smtClean="0"/>
              <a:t>The price is a rate of 16Hz (</a:t>
            </a:r>
            <a:r>
              <a:rPr lang="en-US" sz="1600" b="1" dirty="0" smtClean="0"/>
              <a:t>not</a:t>
            </a:r>
            <a:r>
              <a:rPr lang="en-US" sz="1600" dirty="0" smtClean="0"/>
              <a:t> unique rate)</a:t>
            </a:r>
          </a:p>
          <a:p>
            <a:r>
              <a:rPr lang="en-US" sz="2000" dirty="0" smtClean="0"/>
              <a:t>Plans: </a:t>
            </a:r>
          </a:p>
          <a:p>
            <a:pPr lvl="1"/>
            <a:r>
              <a:rPr lang="en-US" sz="1600" dirty="0" smtClean="0"/>
              <a:t>L1 </a:t>
            </a:r>
            <a:r>
              <a:rPr lang="en-US" sz="1600" dirty="0" err="1" smtClean="0"/>
              <a:t>Δη</a:t>
            </a:r>
            <a:r>
              <a:rPr lang="en-US" sz="1600" dirty="0" smtClean="0"/>
              <a:t> trigger (with Alan Watson)</a:t>
            </a:r>
          </a:p>
          <a:p>
            <a:pPr lvl="1"/>
            <a:r>
              <a:rPr lang="en-US" sz="1600" dirty="0" smtClean="0"/>
              <a:t>Look at rapidity gap trigger (with Diego </a:t>
            </a:r>
            <a:r>
              <a:rPr lang="en-US" sz="1600" dirty="0" err="1" smtClean="0"/>
              <a:t>Casadei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Produce working version of trigger and include it in test menu for official rate estimates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000" y="4724400"/>
            <a:ext cx="7372350" cy="1752600"/>
            <a:chOff x="781050" y="4394200"/>
            <a:chExt cx="7581900" cy="1930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050" y="4394200"/>
              <a:ext cx="7581900" cy="1930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29000" y="5562600"/>
              <a:ext cx="914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tight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and </a:t>
            </a:r>
            <a:r>
              <a:rPr lang="en-US" dirty="0" err="1" smtClean="0"/>
              <a:t>ETmiss</a:t>
            </a:r>
            <a:r>
              <a:rPr lang="en-US" dirty="0" smtClean="0"/>
              <a:t>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438400"/>
            <a:ext cx="5562600" cy="3687763"/>
          </a:xfrm>
        </p:spPr>
        <p:txBody>
          <a:bodyPr/>
          <a:lstStyle/>
          <a:p>
            <a:r>
              <a:rPr lang="en-US" sz="2800" dirty="0" smtClean="0"/>
              <a:t>Standard Model:</a:t>
            </a:r>
          </a:p>
          <a:p>
            <a:pPr lvl="1"/>
            <a:r>
              <a:rPr lang="en-US" sz="2400" dirty="0" smtClean="0"/>
              <a:t> Vector Boson Fusion H-&gt;</a:t>
            </a:r>
            <a:r>
              <a:rPr lang="en-US" sz="2400" dirty="0" err="1" smtClean="0"/>
              <a:t>ττ</a:t>
            </a:r>
            <a:endParaRPr lang="en-US" sz="2400" dirty="0" smtClean="0"/>
          </a:p>
          <a:p>
            <a:r>
              <a:rPr lang="en-US" sz="2800" dirty="0" smtClean="0"/>
              <a:t>MSSM:  </a:t>
            </a:r>
          </a:p>
          <a:p>
            <a:pPr lvl="1"/>
            <a:r>
              <a:rPr lang="en-US" sz="2400" dirty="0" smtClean="0"/>
              <a:t>enhanced H-&gt;</a:t>
            </a:r>
            <a:r>
              <a:rPr lang="en-US" sz="2400" dirty="0" err="1" smtClean="0"/>
              <a:t>ττ</a:t>
            </a:r>
            <a:r>
              <a:rPr lang="en-US" sz="2400" dirty="0" smtClean="0"/>
              <a:t> </a:t>
            </a:r>
            <a:r>
              <a:rPr lang="en-US" sz="2400" dirty="0" err="1" smtClean="0"/>
              <a:t>xsection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Charged Higgs</a:t>
            </a:r>
          </a:p>
          <a:p>
            <a:r>
              <a:rPr lang="en-US" sz="2800" dirty="0" smtClean="0"/>
              <a:t>BSM:</a:t>
            </a:r>
          </a:p>
          <a:p>
            <a:pPr lvl="1"/>
            <a:r>
              <a:rPr lang="en-US" sz="2400" dirty="0" smtClean="0"/>
              <a:t>Invisible Higgs: HZ, H-&gt;invisible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8242300" cy="537355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Tau Triggers for Higgs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6096000"/>
            <a:ext cx="8229600" cy="685800"/>
          </a:xfrm>
        </p:spPr>
        <p:txBody>
          <a:bodyPr/>
          <a:lstStyle/>
          <a:p>
            <a:r>
              <a:rPr lang="en-US" sz="1800" dirty="0" smtClean="0"/>
              <a:t>See talk by </a:t>
            </a:r>
            <a:r>
              <a:rPr lang="en-US" sz="1800" dirty="0" err="1" smtClean="0"/>
              <a:t>Soshi</a:t>
            </a:r>
            <a:r>
              <a:rPr lang="en-US" sz="1800" dirty="0" smtClean="0"/>
              <a:t> </a:t>
            </a:r>
            <a:r>
              <a:rPr lang="en-US" sz="1800" dirty="0" err="1" smtClean="0"/>
              <a:t>Tsuno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3"/>
              </a:rPr>
              <a:t>http://indico.cern.ch/conferenceDisplay.py?confId=50222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Higgs sub-groups meeting 26 Jan 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/>
              <a:t>Heavy Neutral Higgs in the MSSM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143000"/>
            <a:ext cx="5181601" cy="2590800"/>
          </a:xfrm>
        </p:spPr>
        <p:txBody>
          <a:bodyPr/>
          <a:lstStyle/>
          <a:p>
            <a:r>
              <a:rPr lang="en-US" sz="2000" dirty="0" smtClean="0"/>
              <a:t>In parts of the MSSM parameter space the Higgs coupling to </a:t>
            </a:r>
            <a:r>
              <a:rPr lang="en-US" sz="2000" dirty="0" err="1" smtClean="0"/>
              <a:t>τ</a:t>
            </a:r>
            <a:r>
              <a:rPr lang="en-US" sz="2000" dirty="0" smtClean="0"/>
              <a:t> is greatly enhanced</a:t>
            </a:r>
          </a:p>
          <a:p>
            <a:r>
              <a:rPr lang="en-US" sz="2000" dirty="0" smtClean="0"/>
              <a:t>A-&gt;</a:t>
            </a:r>
            <a:r>
              <a:rPr lang="en-US" sz="2000" dirty="0" err="1" smtClean="0"/>
              <a:t>ττ</a:t>
            </a:r>
            <a:r>
              <a:rPr lang="en-US" sz="2000" dirty="0" smtClean="0"/>
              <a:t>-&gt;</a:t>
            </a:r>
            <a:r>
              <a:rPr lang="en-US" sz="2000" dirty="0" err="1" smtClean="0"/>
              <a:t>had.had</a:t>
            </a:r>
            <a:r>
              <a:rPr lang="en-US" sz="2000" dirty="0" smtClean="0"/>
              <a:t> is most significant channel</a:t>
            </a:r>
          </a:p>
          <a:p>
            <a:r>
              <a:rPr lang="en-US" sz="2000" dirty="0" smtClean="0"/>
              <a:t>Important to use un-isolated tau trigger</a:t>
            </a:r>
          </a:p>
          <a:p>
            <a:r>
              <a:rPr lang="en-US" sz="2000" dirty="0" smtClean="0"/>
              <a:t>For A-&gt;</a:t>
            </a:r>
            <a:r>
              <a:rPr lang="en-US" sz="2000" dirty="0" err="1" smtClean="0"/>
              <a:t>ττ</a:t>
            </a:r>
            <a:r>
              <a:rPr lang="en-US" sz="2000" dirty="0" smtClean="0"/>
              <a:t>-&gt;</a:t>
            </a:r>
            <a:r>
              <a:rPr lang="en-US" sz="2000" dirty="0" err="1" smtClean="0"/>
              <a:t>had.had</a:t>
            </a:r>
            <a:r>
              <a:rPr lang="en-US" sz="2000" dirty="0" smtClean="0"/>
              <a:t> with M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~800GeV</a:t>
            </a:r>
          </a:p>
          <a:p>
            <a:r>
              <a:rPr lang="en-US" sz="2000" dirty="0" smtClean="0"/>
              <a:t>Efficiency </a:t>
            </a:r>
            <a:r>
              <a:rPr lang="en-US" sz="2000" dirty="0" err="1" smtClean="0"/>
              <a:t>wrt</a:t>
            </a:r>
            <a:r>
              <a:rPr lang="en-US" sz="2000" dirty="0" smtClean="0"/>
              <a:t> </a:t>
            </a:r>
            <a:r>
              <a:rPr lang="en-US" sz="2000" b="1" dirty="0" smtClean="0"/>
              <a:t>offline selection</a:t>
            </a:r>
            <a:r>
              <a:rPr lang="en-US" sz="2000" dirty="0" smtClean="0"/>
              <a:t>: 2 </a:t>
            </a:r>
            <a:r>
              <a:rPr lang="en-US" sz="2000" dirty="0" err="1" smtClean="0"/>
              <a:t>τ</a:t>
            </a:r>
            <a:r>
              <a:rPr lang="en-US" sz="2000" dirty="0" smtClean="0"/>
              <a:t> with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&gt;60GeV and  MET&gt;40GeV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914400"/>
            <a:ext cx="39624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581400"/>
            <a:ext cx="3886200" cy="307974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3977640"/>
          <a:ext cx="46482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95400"/>
                <a:gridCol w="1288473"/>
                <a:gridCol w="845127"/>
              </a:tblGrid>
              <a:tr h="29173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Lumi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Signature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Evts/100pb</a:t>
                      </a:r>
                      <a:r>
                        <a:rPr lang="en-US" sz="1600" baseline="30000" dirty="0" smtClean="0"/>
                        <a:t>-1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 Rate</a:t>
                      </a:r>
                      <a:endParaRPr lang="en-US" sz="1600" dirty="0"/>
                    </a:p>
                  </a:txBody>
                  <a:tcPr/>
                </a:tc>
              </a:tr>
              <a:tr h="291737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31</a:t>
                      </a:r>
                      <a:r>
                        <a:rPr lang="en-US" sz="1600" dirty="0" smtClean="0"/>
                        <a:t> 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endParaRPr lang="en-US" sz="1600" baseline="30000" dirty="0"/>
                    </a:p>
                    <a:p>
                      <a:r>
                        <a:rPr lang="en-US" sz="1600" b="1" dirty="0" smtClean="0"/>
                        <a:t>Loose </a:t>
                      </a:r>
                      <a:r>
                        <a:rPr lang="en-US" sz="1600" b="1" dirty="0" err="1" smtClean="0"/>
                        <a:t>selec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t</a:t>
                      </a:r>
                      <a:r>
                        <a:rPr lang="en-US" sz="1600" dirty="0" smtClean="0"/>
                        <a:t>au125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0.2Hz</a:t>
                      </a:r>
                      <a:endParaRPr lang="en-US" sz="1600" dirty="0"/>
                    </a:p>
                  </a:txBody>
                  <a:tcPr/>
                </a:tc>
              </a:tr>
              <a:tr h="2917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t</a:t>
                      </a:r>
                      <a:r>
                        <a:rPr lang="en-US" sz="1600" dirty="0" smtClean="0"/>
                        <a:t>au38_tau50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0.3Hz</a:t>
                      </a:r>
                      <a:endParaRPr lang="en-US" sz="1600" dirty="0"/>
                    </a:p>
                  </a:txBody>
                  <a:tcPr/>
                </a:tc>
              </a:tr>
              <a:tr h="291737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32</a:t>
                      </a:r>
                      <a:r>
                        <a:rPr lang="en-US" sz="1600" dirty="0" smtClean="0"/>
                        <a:t> 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medium selection</a:t>
                      </a:r>
                      <a:endParaRPr lang="en-US" sz="1600" b="1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t</a:t>
                      </a:r>
                      <a:r>
                        <a:rPr lang="en-US" sz="1600" dirty="0" smtClean="0"/>
                        <a:t>au125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0.5Hz</a:t>
                      </a:r>
                      <a:endParaRPr lang="en-US" sz="1600" dirty="0"/>
                    </a:p>
                  </a:txBody>
                  <a:tcPr/>
                </a:tc>
              </a:tr>
              <a:tr h="2917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t</a:t>
                      </a:r>
                      <a:r>
                        <a:rPr lang="en-US" sz="1600" dirty="0" smtClean="0"/>
                        <a:t>au38_tau50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0.3Hz</a:t>
                      </a:r>
                      <a:endParaRPr lang="en-US" sz="1600" dirty="0"/>
                    </a:p>
                  </a:txBody>
                  <a:tcPr/>
                </a:tc>
              </a:tr>
              <a:tr h="2917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2tau50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0.7Hz</a:t>
                      </a:r>
                      <a:endParaRPr lang="en-US" sz="1600" dirty="0"/>
                    </a:p>
                  </a:txBody>
                  <a:tcPr/>
                </a:tc>
              </a:tr>
              <a:tr h="2917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33</a:t>
                      </a:r>
                      <a:r>
                        <a:rPr lang="en-US" sz="1600" dirty="0" smtClean="0"/>
                        <a:t> 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2tau50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0.2Hz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Photon triggers: H-&gt;</a:t>
            </a:r>
            <a:r>
              <a:rPr lang="en-US" dirty="0" err="1" smtClean="0"/>
              <a:t>γγ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Different </a:t>
            </a:r>
            <a:r>
              <a:rPr lang="en-US" smtClean="0"/>
              <a:t>menus tried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3276599"/>
          </a:xfrm>
        </p:spPr>
        <p:txBody>
          <a:bodyPr/>
          <a:lstStyle/>
          <a:p>
            <a:r>
              <a:rPr lang="en-US" sz="2000" dirty="0" smtClean="0"/>
              <a:t>Trigger efficiency for 10</a:t>
            </a:r>
            <a:r>
              <a:rPr lang="en-US" sz="2000" baseline="30000" dirty="0" smtClean="0"/>
              <a:t>33</a:t>
            </a:r>
            <a:r>
              <a:rPr lang="en-US" sz="2000" dirty="0" smtClean="0"/>
              <a:t> menu </a:t>
            </a:r>
          </a:p>
          <a:p>
            <a:r>
              <a:rPr lang="en-US" sz="2000" dirty="0" smtClean="0"/>
              <a:t>Channel sensitivity starts at 10fb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(10</a:t>
            </a:r>
            <a:r>
              <a:rPr lang="en-US" sz="2000" baseline="30000" dirty="0" smtClean="0"/>
              <a:t>33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Used 14TeV (no 10TeV samples ready) </a:t>
            </a:r>
          </a:p>
          <a:p>
            <a:r>
              <a:rPr lang="en-US" sz="2000" dirty="0" smtClean="0"/>
              <a:t>Offline selection: </a:t>
            </a:r>
          </a:p>
          <a:p>
            <a:pPr lvl="1"/>
            <a:r>
              <a:rPr lang="en-US" sz="1600" dirty="0" smtClean="0"/>
              <a:t>tau &gt; 35/45GeV for tau29i/tau38i respectively</a:t>
            </a:r>
          </a:p>
          <a:p>
            <a:pPr lvl="1"/>
            <a:r>
              <a:rPr lang="en-US" sz="1600" dirty="0" err="1" smtClean="0"/>
              <a:t>llh</a:t>
            </a:r>
            <a:r>
              <a:rPr lang="en-US" sz="1600" dirty="0" smtClean="0"/>
              <a:t> cut (1-, 3-prong dependent);</a:t>
            </a:r>
          </a:p>
          <a:p>
            <a:pPr lvl="1"/>
            <a:r>
              <a:rPr lang="en-US" sz="1600" dirty="0" smtClean="0"/>
              <a:t>MET&gt;40GeV</a:t>
            </a:r>
            <a:endParaRPr lang="en-US" sz="1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410200" y="1143000"/>
            <a:ext cx="3276600" cy="2438400"/>
          </a:xfrm>
        </p:spPr>
        <p:txBody>
          <a:bodyPr/>
          <a:lstStyle/>
          <a:p>
            <a:r>
              <a:rPr lang="en-US" sz="2000" dirty="0" smtClean="0"/>
              <a:t>Tau trigger efficiency: 10</a:t>
            </a:r>
            <a:r>
              <a:rPr lang="en-US" sz="2000" baseline="30000" dirty="0" smtClean="0"/>
              <a:t>31</a:t>
            </a:r>
            <a:r>
              <a:rPr lang="en-US" sz="2000" dirty="0" smtClean="0"/>
              <a:t> menu</a:t>
            </a:r>
          </a:p>
          <a:p>
            <a:r>
              <a:rPr lang="en-US" sz="2000" dirty="0" smtClean="0"/>
              <a:t>Offline selection:</a:t>
            </a:r>
          </a:p>
          <a:p>
            <a:pPr lvl="1"/>
            <a:r>
              <a:rPr lang="en-US" sz="1600" dirty="0" err="1" smtClean="0"/>
              <a:t>pT</a:t>
            </a:r>
            <a:r>
              <a:rPr lang="en-US" sz="1600" dirty="0" smtClean="0"/>
              <a:t> &gt; 30GeV, ||&lt;2.7</a:t>
            </a:r>
          </a:p>
          <a:p>
            <a:pPr lvl="1"/>
            <a:r>
              <a:rPr lang="en-US" sz="1600" dirty="0" smtClean="0"/>
              <a:t>Author = </a:t>
            </a:r>
            <a:r>
              <a:rPr lang="en-US" sz="1600" dirty="0" err="1" smtClean="0"/>
              <a:t>TauRec</a:t>
            </a:r>
            <a:endParaRPr lang="en-US" sz="1600" dirty="0" smtClean="0"/>
          </a:p>
          <a:p>
            <a:pPr lvl="1"/>
            <a:r>
              <a:rPr lang="en-US" sz="1600" dirty="0" err="1" smtClean="0"/>
              <a:t>Ntrack</a:t>
            </a:r>
            <a:r>
              <a:rPr lang="en-US" sz="1600" dirty="0" smtClean="0"/>
              <a:t> = 1 or 3, |charge| = 1</a:t>
            </a:r>
          </a:p>
          <a:p>
            <a:pPr lvl="1"/>
            <a:r>
              <a:rPr lang="en-US" sz="1600" dirty="0" smtClean="0"/>
              <a:t>LLH&gt;0, </a:t>
            </a:r>
            <a:r>
              <a:rPr lang="en-US" sz="1600" dirty="0" err="1" smtClean="0"/>
              <a:t>El.LLH</a:t>
            </a:r>
            <a:r>
              <a:rPr lang="en-US" sz="1600" dirty="0" smtClean="0"/>
              <a:t>&gt;0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2614C-BFD0-0B44-BECB-CE1931E011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419599"/>
            <a:ext cx="4984750" cy="1828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429000"/>
            <a:ext cx="3060700" cy="3149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5400000">
            <a:off x="2574131" y="3672681"/>
            <a:ext cx="52133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EA036-7951-1949-87D2-53D7183D9EE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420100" cy="562539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/>
          <a:lstStyle/>
          <a:p>
            <a:r>
              <a:rPr lang="en-US" dirty="0" smtClean="0"/>
              <a:t>MET triggers for Higgs: H</a:t>
            </a:r>
            <a:r>
              <a:rPr lang="en-US" baseline="30000" dirty="0" smtClean="0"/>
              <a:t>+</a:t>
            </a:r>
            <a:r>
              <a:rPr lang="en-US" dirty="0" smtClean="0"/>
              <a:t>-&gt;</a:t>
            </a:r>
            <a:r>
              <a:rPr lang="en-US" dirty="0" err="1" smtClean="0"/>
              <a:t>τν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914400"/>
            <a:ext cx="5562600" cy="2120900"/>
          </a:xfrm>
        </p:spPr>
        <p:txBody>
          <a:bodyPr/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tt</a:t>
            </a:r>
            <a:r>
              <a:rPr lang="en-US" sz="2000" dirty="0" smtClean="0"/>
              <a:t>-&gt;(</a:t>
            </a:r>
            <a:r>
              <a:rPr lang="en-US" sz="2000" dirty="0" err="1" smtClean="0"/>
              <a:t>bqq)(bH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) with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-&gt;</a:t>
            </a:r>
            <a:r>
              <a:rPr lang="en-US" sz="2000" dirty="0" err="1" smtClean="0"/>
              <a:t>τν</a:t>
            </a:r>
            <a:r>
              <a:rPr lang="en-US" sz="2000" dirty="0" smtClean="0"/>
              <a:t>  (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</a:t>
            </a:r>
            <a:r>
              <a:rPr lang="en-US" sz="2000" dirty="0" err="1" smtClean="0"/>
              <a:t>τ</a:t>
            </a:r>
            <a:r>
              <a:rPr lang="en-US" sz="2000" dirty="0" smtClean="0"/>
              <a:t> decay)</a:t>
            </a:r>
          </a:p>
          <a:p>
            <a:r>
              <a:rPr lang="en-US" sz="2000" dirty="0" smtClean="0"/>
              <a:t>Sensitivity already for 1fb</a:t>
            </a:r>
            <a:r>
              <a:rPr lang="en-US" sz="2000" baseline="30000" dirty="0" smtClean="0"/>
              <a:t>-1</a:t>
            </a:r>
          </a:p>
          <a:p>
            <a:r>
              <a:rPr lang="en-US" sz="2000" dirty="0" smtClean="0"/>
              <a:t>Investigated using a pure MET trigger xE40</a:t>
            </a:r>
          </a:p>
          <a:p>
            <a:pPr lvl="1"/>
            <a:r>
              <a:rPr lang="en-US" sz="1600" dirty="0" smtClean="0"/>
              <a:t>See </a:t>
            </a:r>
            <a:r>
              <a:rPr lang="en-US" sz="1600" dirty="0" smtClean="0">
                <a:solidFill>
                  <a:srgbClr val="0000FF"/>
                </a:solidFill>
              </a:rPr>
              <a:t>blue rectangle</a:t>
            </a:r>
          </a:p>
          <a:p>
            <a:r>
              <a:rPr lang="en-US" sz="2000" dirty="0" smtClean="0"/>
              <a:t>Unfortunately this trigger is </a:t>
            </a:r>
            <a:r>
              <a:rPr lang="en-US" sz="2000" dirty="0" err="1" smtClean="0"/>
              <a:t>prescaled</a:t>
            </a:r>
            <a:r>
              <a:rPr lang="en-US" sz="2000" dirty="0" smtClean="0"/>
              <a:t> by a factor of 20 already at 10</a:t>
            </a:r>
            <a:r>
              <a:rPr lang="en-US" sz="2000" baseline="30000" dirty="0" smtClean="0"/>
              <a:t>31</a:t>
            </a:r>
            <a:endParaRPr lang="en-US" sz="2000" baseline="30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2B7E0-6C1F-444D-81ED-E177F7AB236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130300"/>
            <a:ext cx="3187700" cy="51943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1000" y="3171825"/>
            <a:ext cx="4927600" cy="3594100"/>
            <a:chOff x="482600" y="3035300"/>
            <a:chExt cx="4927600" cy="3594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600" y="3035300"/>
              <a:ext cx="4927600" cy="35941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5000" y="3352800"/>
              <a:ext cx="3168650" cy="48604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14400" y="3352800"/>
              <a:ext cx="685800" cy="304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4000" dirty="0" smtClean="0"/>
              <a:t>MET Triggers for Higgs: ZH-&gt;inv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sz="2000" dirty="0" smtClean="0"/>
              <a:t>xE50 tried in analysis of ZH, H-&gt;invisible</a:t>
            </a:r>
          </a:p>
          <a:p>
            <a:endParaRPr lang="en-US" sz="2000" dirty="0" smtClean="0"/>
          </a:p>
          <a:p>
            <a:r>
              <a:rPr lang="en-US" sz="2000" dirty="0" smtClean="0"/>
              <a:t>Strange feature found: </a:t>
            </a:r>
          </a:p>
          <a:p>
            <a:pPr lvl="1"/>
            <a:r>
              <a:rPr lang="en-US" sz="1600" dirty="0" smtClean="0"/>
              <a:t>Events with Z-&gt;</a:t>
            </a:r>
            <a:r>
              <a:rPr lang="en-US" sz="1600" dirty="0" err="1" smtClean="0"/>
              <a:t>μμ</a:t>
            </a:r>
            <a:r>
              <a:rPr lang="en-US" sz="1600" dirty="0" smtClean="0"/>
              <a:t> suppressed by trigger and distributions distorted</a:t>
            </a:r>
          </a:p>
          <a:p>
            <a:endParaRPr lang="en-US" sz="2000" dirty="0" smtClean="0"/>
          </a:p>
          <a:p>
            <a:r>
              <a:rPr lang="en-US" sz="2000" dirty="0" smtClean="0"/>
              <a:t>Will not use </a:t>
            </a:r>
            <a:r>
              <a:rPr lang="en-US" sz="2000" dirty="0" err="1" smtClean="0"/>
              <a:t>xE</a:t>
            </a:r>
            <a:r>
              <a:rPr lang="en-US" sz="2000" dirty="0" smtClean="0"/>
              <a:t> in analysis</a:t>
            </a:r>
          </a:p>
          <a:p>
            <a:pPr lvl="1"/>
            <a:r>
              <a:rPr lang="en-US" sz="1600" dirty="0" smtClean="0"/>
              <a:t>Overlap with other (lepton) triggers in signal events is almost complete: only 0.2% signal loss</a:t>
            </a:r>
          </a:p>
          <a:p>
            <a:pPr lvl="1"/>
            <a:r>
              <a:rPr lang="en-US" sz="1600" dirty="0" smtClean="0"/>
              <a:t>Increases acceptance for </a:t>
            </a:r>
            <a:r>
              <a:rPr lang="en-US" sz="1600" dirty="0" err="1" smtClean="0"/>
              <a:t>ttbar</a:t>
            </a:r>
            <a:r>
              <a:rPr lang="en-US" sz="1600" dirty="0" smtClean="0"/>
              <a:t> background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2B7E0-6C1F-444D-81ED-E177F7AB236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8" name="Picture 7" descr="c1-HZ130-x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76400"/>
            <a:ext cx="4983401" cy="483314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137159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Modified input distributions used for final selection when using EF_xe50 trigger: </a:t>
            </a:r>
            <a:br>
              <a:rPr lang="en-US" sz="3200" dirty="0" smtClean="0"/>
            </a:br>
            <a:r>
              <a:rPr lang="en-US" sz="2200" dirty="0" smtClean="0"/>
              <a:t>lepton ID, angles between (MET, </a:t>
            </a:r>
            <a:r>
              <a:rPr lang="en-US" sz="2200" dirty="0" err="1" smtClean="0"/>
              <a:t>pT</a:t>
            </a:r>
            <a:r>
              <a:rPr lang="en-US" sz="2200" dirty="0" smtClean="0"/>
              <a:t> lepton),  MET and </a:t>
            </a:r>
            <a:r>
              <a:rPr lang="en-US" sz="2200" dirty="0" err="1" smtClean="0"/>
              <a:t>pZ</a:t>
            </a:r>
            <a:r>
              <a:rPr lang="en-US" sz="2200" dirty="0" smtClean="0"/>
              <a:t>, MET and leading jet.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Higgs meeting, Jan 23,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pic>
        <p:nvPicPr>
          <p:cNvPr id="12" name="Picture 11" descr="c1-HZ130-x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76400"/>
            <a:ext cx="4983401" cy="4833148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3581400" cy="4572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lepton composition changes: selects more electrons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seems to select events with different characteristics…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all angular distributions are slightly modified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Not quite understood since 50% of all selected events pass this trigger…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9067800" cy="1524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Modified input distributions used for final selection when using EF_xe50 trigger: </a:t>
            </a:r>
            <a:br>
              <a:rPr lang="en-US" sz="2800" dirty="0" smtClean="0"/>
            </a:br>
            <a:r>
              <a:rPr lang="en-US" sz="2000" dirty="0" smtClean="0"/>
              <a:t>MET, transverse mass </a:t>
            </a:r>
            <a:r>
              <a:rPr lang="en-US" sz="2000" dirty="0" err="1" smtClean="0"/>
              <a:t>mT</a:t>
            </a:r>
            <a:r>
              <a:rPr lang="en-US" sz="2000" dirty="0" smtClean="0"/>
              <a:t>, E leading jet, # jets.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3733800" cy="42672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sees more jets in  HZ → </a:t>
            </a:r>
            <a:r>
              <a:rPr lang="en-US" dirty="0" err="1" smtClean="0"/>
              <a:t>ll</a:t>
            </a:r>
            <a:r>
              <a:rPr lang="en-US" dirty="0" smtClean="0"/>
              <a:t> events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MET and transverse mass distributions are also affected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Higgs meeting, Jan 23,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pic>
        <p:nvPicPr>
          <p:cNvPr id="8" name="Picture 7" descr="c2-HZ130-x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524000"/>
            <a:ext cx="4876800" cy="4729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Preselected events passing or not passing EF_xe50 trigger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153400" cy="4419600"/>
          </a:xfrm>
        </p:spPr>
        <p:txBody>
          <a:bodyPr/>
          <a:lstStyle/>
          <a:p>
            <a:pPr algn="l"/>
            <a:r>
              <a:rPr lang="en-US" dirty="0" smtClean="0"/>
              <a:t>Passing EF_xe50			Not passing EF_xe50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Higgs meeting, Jan 23,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pic>
        <p:nvPicPr>
          <p:cNvPr id="7" name="Picture 6" descr="c1-HZ130-x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29004"/>
            <a:ext cx="4297601" cy="4168025"/>
          </a:xfrm>
          <a:prstGeom prst="rect">
            <a:avLst/>
          </a:prstGeom>
        </p:spPr>
      </p:pic>
      <p:pic>
        <p:nvPicPr>
          <p:cNvPr id="8" name="Picture 7" descr="c1-HZ130-notxe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133600"/>
            <a:ext cx="4267200" cy="4138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MET triggers for </a:t>
            </a:r>
            <a:r>
              <a:rPr lang="en-US" dirty="0" err="1" smtClean="0"/>
              <a:t>ttH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3352800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ttH</a:t>
            </a:r>
            <a:r>
              <a:rPr lang="en-US" sz="2400" dirty="0" smtClean="0"/>
              <a:t> study by </a:t>
            </a:r>
            <a:r>
              <a:rPr lang="en-US" sz="2400" dirty="0" err="1" smtClean="0"/>
              <a:t>Catrin</a:t>
            </a:r>
            <a:r>
              <a:rPr lang="en-US" sz="2400" dirty="0" smtClean="0"/>
              <a:t> </a:t>
            </a:r>
            <a:r>
              <a:rPr lang="en-US" sz="2400" dirty="0" err="1" smtClean="0"/>
              <a:t>Bernius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Efficiencies </a:t>
            </a:r>
            <a:r>
              <a:rPr lang="en-US" sz="2400" dirty="0" err="1" smtClean="0"/>
              <a:t>wrt</a:t>
            </a:r>
            <a:r>
              <a:rPr lang="en-US" sz="2400" dirty="0" smtClean="0"/>
              <a:t> </a:t>
            </a:r>
            <a:r>
              <a:rPr lang="en-US" sz="2400" dirty="0" err="1" smtClean="0"/>
              <a:t>preselection</a:t>
            </a:r>
            <a:r>
              <a:rPr lang="en-US" sz="2400" dirty="0" smtClean="0"/>
              <a:t>:</a:t>
            </a:r>
          </a:p>
          <a:p>
            <a:r>
              <a:rPr lang="en-US" sz="2200" dirty="0" smtClean="0"/>
              <a:t>1 isolated lepton:</a:t>
            </a:r>
          </a:p>
          <a:p>
            <a:pPr lvl="1"/>
            <a:r>
              <a:rPr lang="en-US" sz="1800" dirty="0" smtClean="0"/>
              <a:t>Electron: isEM&amp;&amp;0xFF, </a:t>
            </a:r>
            <a:r>
              <a:rPr lang="en-US" sz="1800" dirty="0" err="1" smtClean="0"/>
              <a:t>pT</a:t>
            </a:r>
            <a:r>
              <a:rPr lang="en-US" sz="1800" dirty="0" smtClean="0"/>
              <a:t>&gt;25GeV, |</a:t>
            </a:r>
            <a:r>
              <a:rPr lang="en-US" sz="1800" dirty="0" err="1" smtClean="0"/>
              <a:t>η</a:t>
            </a:r>
            <a:r>
              <a:rPr lang="en-US" sz="1800" dirty="0" smtClean="0"/>
              <a:t>|&lt;2.5</a:t>
            </a:r>
          </a:p>
          <a:p>
            <a:pPr lvl="1"/>
            <a:r>
              <a:rPr lang="en-US" sz="1800" dirty="0" err="1" smtClean="0"/>
              <a:t>Muon</a:t>
            </a:r>
            <a:r>
              <a:rPr lang="en-US" sz="1800" dirty="0" smtClean="0"/>
              <a:t>: </a:t>
            </a:r>
            <a:r>
              <a:rPr lang="en-US" sz="1800" dirty="0" err="1" smtClean="0"/>
              <a:t>pT</a:t>
            </a:r>
            <a:r>
              <a:rPr lang="en-US" sz="1800" dirty="0" smtClean="0"/>
              <a:t>&gt;20GeV, |</a:t>
            </a:r>
            <a:r>
              <a:rPr lang="en-US" sz="1800" dirty="0" err="1" smtClean="0"/>
              <a:t>η</a:t>
            </a:r>
            <a:r>
              <a:rPr lang="en-US" sz="1800" dirty="0" smtClean="0"/>
              <a:t>|&lt;2.5, ETcode20&lt;10GeV+pTratio&lt;0.3</a:t>
            </a:r>
          </a:p>
          <a:p>
            <a:r>
              <a:rPr lang="en-US" sz="2200" dirty="0" smtClean="0"/>
              <a:t>6 jets with </a:t>
            </a:r>
            <a:r>
              <a:rPr lang="en-US" sz="2200" dirty="0" err="1" smtClean="0"/>
              <a:t>pT</a:t>
            </a:r>
            <a:r>
              <a:rPr lang="en-US" sz="2200" dirty="0" smtClean="0"/>
              <a:t>&gt;20GeV, |</a:t>
            </a:r>
            <a:r>
              <a:rPr lang="en-US" sz="2200" dirty="0" err="1" smtClean="0"/>
              <a:t>η</a:t>
            </a:r>
            <a:r>
              <a:rPr lang="en-US" sz="2200" dirty="0" smtClean="0"/>
              <a:t>|&lt;5, 4 central jets </a:t>
            </a:r>
            <a:r>
              <a:rPr lang="en-US" sz="2200" dirty="0" err="1" smtClean="0"/>
              <a:t>b</a:t>
            </a:r>
            <a:r>
              <a:rPr lang="en-US" sz="2200" dirty="0" smtClean="0"/>
              <a:t> weight&gt;0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3810000" cy="3352800"/>
          </a:xfrm>
        </p:spPr>
        <p:txBody>
          <a:bodyPr/>
          <a:lstStyle/>
          <a:p>
            <a:r>
              <a:rPr lang="en-US" sz="2000" dirty="0" smtClean="0"/>
              <a:t>MET triggers don’t look very useful due to </a:t>
            </a:r>
            <a:r>
              <a:rPr lang="en-US" sz="2000" dirty="0" err="1" smtClean="0"/>
              <a:t>prescales</a:t>
            </a:r>
            <a:r>
              <a:rPr lang="en-US" sz="2000" dirty="0" smtClean="0"/>
              <a:t>, but could maybe be used in combination with lepton</a:t>
            </a:r>
          </a:p>
          <a:p>
            <a:r>
              <a:rPr lang="en-US" sz="2000" dirty="0" smtClean="0"/>
              <a:t>Current </a:t>
            </a:r>
            <a:r>
              <a:rPr lang="en-US" sz="2000" dirty="0" err="1" smtClean="0"/>
              <a:t>prescales</a:t>
            </a:r>
            <a:r>
              <a:rPr lang="en-US" sz="2000" dirty="0" smtClean="0"/>
              <a:t> (10</a:t>
            </a:r>
            <a:r>
              <a:rPr lang="en-US" sz="2000" baseline="30000" dirty="0" smtClean="0"/>
              <a:t>31</a:t>
            </a:r>
            <a:r>
              <a:rPr lang="en-US" sz="2000" dirty="0" smtClean="0"/>
              <a:t>): L1_4j23: 20; L1_XE40: 20; L1_XE50: 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464050"/>
            <a:ext cx="8013700" cy="18923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r>
              <a:rPr lang="en-US" dirty="0" smtClean="0"/>
              <a:t>Vector Boson Fusion H-&gt;</a:t>
            </a:r>
            <a:r>
              <a:rPr lang="en-US" dirty="0" err="1" smtClean="0"/>
              <a:t>ττ</a:t>
            </a:r>
            <a:endParaRPr lang="en-US" dirty="0" smtClean="0"/>
          </a:p>
          <a:p>
            <a:r>
              <a:rPr lang="en-US" dirty="0" smtClean="0"/>
              <a:t>Low-mass charged Higgs: H</a:t>
            </a:r>
            <a:r>
              <a:rPr lang="en-US" baseline="30000" dirty="0" smtClean="0"/>
              <a:t>+</a:t>
            </a:r>
            <a:r>
              <a:rPr lang="en-US" dirty="0" smtClean="0"/>
              <a:t>-&gt;</a:t>
            </a:r>
            <a:r>
              <a:rPr lang="en-US" dirty="0" err="1" smtClean="0"/>
              <a:t>τ(had)ν</a:t>
            </a:r>
            <a:endParaRPr lang="en-US" dirty="0" smtClean="0"/>
          </a:p>
          <a:p>
            <a:r>
              <a:rPr lang="en-US" dirty="0" smtClean="0"/>
              <a:t>High-mass charged Higgs: </a:t>
            </a:r>
            <a:r>
              <a:rPr lang="en-US" dirty="0" err="1" smtClean="0"/>
              <a:t>tbH</a:t>
            </a:r>
            <a:r>
              <a:rPr lang="en-US" baseline="30000" dirty="0" smtClean="0"/>
              <a:t>+</a:t>
            </a:r>
            <a:r>
              <a:rPr lang="en-US" dirty="0" smtClean="0"/>
              <a:t>, H</a:t>
            </a:r>
            <a:r>
              <a:rPr lang="en-US" baseline="30000" dirty="0" smtClean="0"/>
              <a:t>+</a:t>
            </a:r>
            <a:r>
              <a:rPr lang="en-US" dirty="0" smtClean="0"/>
              <a:t>-&gt;</a:t>
            </a:r>
            <a:r>
              <a:rPr lang="en-US" dirty="0" err="1" smtClean="0"/>
              <a:t>tb</a:t>
            </a:r>
            <a:endParaRPr lang="en-US" dirty="0" smtClean="0"/>
          </a:p>
          <a:p>
            <a:r>
              <a:rPr lang="en-US" dirty="0" smtClean="0"/>
              <a:t>Associated production: </a:t>
            </a:r>
            <a:r>
              <a:rPr lang="en-US" dirty="0" err="1" smtClean="0"/>
              <a:t>ttH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/>
          <a:lstStyle/>
          <a:p>
            <a:r>
              <a:rPr lang="en-US" dirty="0" smtClean="0"/>
              <a:t>Combined triggers for H-&gt;</a:t>
            </a:r>
            <a:r>
              <a:rPr lang="en-US" dirty="0" err="1" smtClean="0"/>
              <a:t>ττ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5334000" cy="2667000"/>
          </a:xfrm>
        </p:spPr>
        <p:txBody>
          <a:bodyPr/>
          <a:lstStyle/>
          <a:p>
            <a:r>
              <a:rPr lang="en-US" sz="1800" dirty="0" smtClean="0"/>
              <a:t>See talk by </a:t>
            </a:r>
            <a:r>
              <a:rPr lang="en-US" sz="1800" dirty="0" err="1" smtClean="0"/>
              <a:t>Soshi</a:t>
            </a:r>
            <a:r>
              <a:rPr lang="en-US" sz="1800" dirty="0" smtClean="0"/>
              <a:t> </a:t>
            </a:r>
            <a:r>
              <a:rPr lang="en-US" sz="1800" dirty="0" err="1" smtClean="0"/>
              <a:t>Tsuno</a:t>
            </a:r>
            <a:r>
              <a:rPr lang="en-US" sz="1800" dirty="0" smtClean="0"/>
              <a:t>: </a:t>
            </a:r>
            <a:r>
              <a:rPr lang="en-US" sz="1600" dirty="0" smtClean="0">
                <a:hlinkClick r:id="rId2"/>
              </a:rPr>
              <a:t>http://indico.cern.ch/conferenceDisplay.py?confId=50222</a:t>
            </a:r>
            <a:r>
              <a:rPr lang="en-US" sz="1600" dirty="0" smtClean="0"/>
              <a:t> </a:t>
            </a:r>
          </a:p>
          <a:p>
            <a:r>
              <a:rPr lang="en-US" sz="1800" dirty="0" smtClean="0"/>
              <a:t>Tau decays to </a:t>
            </a:r>
            <a:r>
              <a:rPr lang="en-US" sz="1800" dirty="0" err="1" smtClean="0"/>
              <a:t>e/μ</a:t>
            </a:r>
            <a:r>
              <a:rPr lang="en-US" sz="1800" dirty="0" smtClean="0"/>
              <a:t> with BR~34%</a:t>
            </a:r>
          </a:p>
          <a:p>
            <a:pPr lvl="1"/>
            <a:r>
              <a:rPr lang="en-US" sz="1400" dirty="0" smtClean="0"/>
              <a:t>Need </a:t>
            </a:r>
            <a:r>
              <a:rPr lang="en-US" sz="1400" dirty="0" err="1" smtClean="0"/>
              <a:t>e</a:t>
            </a:r>
            <a:r>
              <a:rPr lang="en-US" sz="1400" dirty="0" smtClean="0"/>
              <a:t>/mu thresholds between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=15 </a:t>
            </a:r>
            <a:r>
              <a:rPr lang="en-US" sz="1400" dirty="0" err="1" smtClean="0"/>
              <a:t>GeV</a:t>
            </a:r>
            <a:r>
              <a:rPr lang="en-US" sz="1400" dirty="0" smtClean="0"/>
              <a:t> and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=30GeV</a:t>
            </a:r>
          </a:p>
          <a:p>
            <a:pPr lvl="1"/>
            <a:r>
              <a:rPr lang="en-US" sz="1400" dirty="0" smtClean="0"/>
              <a:t>40% acceptance lost going from 15GeV to 30GeV</a:t>
            </a:r>
          </a:p>
          <a:p>
            <a:endParaRPr lang="en-US" sz="1800" dirty="0" smtClean="0"/>
          </a:p>
          <a:p>
            <a:r>
              <a:rPr lang="en-US" sz="1800" dirty="0" smtClean="0"/>
              <a:t>Combined trigger (</a:t>
            </a:r>
            <a:r>
              <a:rPr lang="en-US" sz="1800" dirty="0" err="1" smtClean="0"/>
              <a:t>τ+e</a:t>
            </a:r>
            <a:r>
              <a:rPr lang="en-US" sz="1800" dirty="0" smtClean="0"/>
              <a:t>, </a:t>
            </a:r>
            <a:r>
              <a:rPr lang="en-US" sz="1800" dirty="0" err="1" smtClean="0"/>
              <a:t>τ+μ</a:t>
            </a:r>
            <a:r>
              <a:rPr lang="en-US" sz="1800" dirty="0" smtClean="0"/>
              <a:t>) may help keep low thresholds and low rate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2614C-BFD0-0B44-BECB-CE1931E011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28507"/>
            <a:ext cx="2743200" cy="2429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886200"/>
            <a:ext cx="2895600" cy="2441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578619"/>
            <a:ext cx="3427313" cy="3126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/>
              <a:t>Photon triggers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8229600" cy="2711450"/>
          </a:xfrm>
        </p:spPr>
        <p:txBody>
          <a:bodyPr/>
          <a:lstStyle/>
          <a:p>
            <a:r>
              <a:rPr lang="en-US" sz="2000" dirty="0" smtClean="0"/>
              <a:t>See talk by </a:t>
            </a:r>
            <a:r>
              <a:rPr lang="en-US" sz="2000" dirty="0" err="1" smtClean="0"/>
              <a:t>Marumi</a:t>
            </a:r>
            <a:r>
              <a:rPr lang="en-US" sz="2000" dirty="0" smtClean="0"/>
              <a:t> </a:t>
            </a:r>
            <a:r>
              <a:rPr lang="en-US" sz="2000" dirty="0" err="1" smtClean="0"/>
              <a:t>Kado</a:t>
            </a:r>
            <a:r>
              <a:rPr lang="en-US" sz="2000" dirty="0" smtClean="0"/>
              <a:t>: </a:t>
            </a:r>
            <a:r>
              <a:rPr lang="en-US" sz="1600" dirty="0" smtClean="0">
                <a:hlinkClick r:id="rId3"/>
              </a:rPr>
              <a:t>http://indico.cern.ch/conferenceDisplay.py?confId=50222</a:t>
            </a:r>
            <a:r>
              <a:rPr lang="en-US" sz="1600" dirty="0" smtClean="0"/>
              <a:t> </a:t>
            </a:r>
          </a:p>
          <a:p>
            <a:r>
              <a:rPr lang="en-US" sz="2000" dirty="0" smtClean="0"/>
              <a:t>H-&gt;</a:t>
            </a:r>
            <a:r>
              <a:rPr lang="en-US" sz="2000" dirty="0" err="1" smtClean="0"/>
              <a:t>γγ</a:t>
            </a:r>
            <a:r>
              <a:rPr lang="en-US" sz="2000" dirty="0" smtClean="0"/>
              <a:t> is an important client for </a:t>
            </a:r>
            <a:r>
              <a:rPr lang="en-US" sz="2000" dirty="0" err="1" smtClean="0"/>
              <a:t>γ</a:t>
            </a:r>
            <a:r>
              <a:rPr lang="en-US" sz="2000" dirty="0" smtClean="0"/>
              <a:t> triggers</a:t>
            </a:r>
          </a:p>
          <a:p>
            <a:pPr lvl="1"/>
            <a:r>
              <a:rPr lang="en-US" sz="1600" dirty="0" smtClean="0"/>
              <a:t>Experimental sensitivity around M</a:t>
            </a:r>
            <a:r>
              <a:rPr lang="en-US" sz="1600" baseline="-25000" dirty="0" smtClean="0"/>
              <a:t>H </a:t>
            </a:r>
            <a:r>
              <a:rPr lang="en-US" sz="1600" dirty="0" smtClean="0"/>
              <a:t>≈ 120 </a:t>
            </a:r>
            <a:r>
              <a:rPr lang="en-US" sz="1600" dirty="0" err="1" smtClean="0"/>
              <a:t>GeV</a:t>
            </a:r>
            <a:r>
              <a:rPr lang="en-US" sz="1600" dirty="0" smtClean="0"/>
              <a:t> with ≤ 10 fb</a:t>
            </a:r>
            <a:r>
              <a:rPr lang="en-US" sz="1600" baseline="30000" dirty="0" smtClean="0"/>
              <a:t>-1</a:t>
            </a:r>
            <a:endParaRPr lang="en-US" sz="1600" baseline="-25000" dirty="0" smtClean="0"/>
          </a:p>
          <a:p>
            <a:r>
              <a:rPr lang="en-US" sz="2000" dirty="0" smtClean="0"/>
              <a:t>No pure sample of photons exists</a:t>
            </a:r>
          </a:p>
          <a:p>
            <a:pPr lvl="1"/>
            <a:r>
              <a:rPr lang="en-US" sz="1600" dirty="0" smtClean="0"/>
              <a:t>Offline reconstruction is the only reference definition available of a “photon” </a:t>
            </a:r>
          </a:p>
          <a:p>
            <a:pPr lvl="1"/>
            <a:r>
              <a:rPr lang="en-US" sz="1600" dirty="0" smtClean="0"/>
              <a:t>But offline reconstruction is looser than trigger selection: background efficiency is higher for offline reconstruction than for trigger when using L1 isolation</a:t>
            </a:r>
          </a:p>
          <a:p>
            <a:pPr lvl="1"/>
            <a:r>
              <a:rPr lang="en-US" sz="1600" dirty="0" smtClean="0"/>
              <a:t>Creates bias in efficiency determination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4692650"/>
            <a:ext cx="8534400" cy="1631950"/>
          </a:xfrm>
        </p:spPr>
        <p:txBody>
          <a:bodyPr/>
          <a:lstStyle/>
          <a:p>
            <a:r>
              <a:rPr lang="en-US" sz="2000" dirty="0" smtClean="0"/>
              <a:t>Understanding </a:t>
            </a:r>
            <a:r>
              <a:rPr lang="en-US" sz="2000" dirty="0" smtClean="0">
                <a:solidFill>
                  <a:srgbClr val="FF0000"/>
                </a:solidFill>
              </a:rPr>
              <a:t>L1 isolation</a:t>
            </a:r>
            <a:r>
              <a:rPr lang="en-US" sz="2000" dirty="0" smtClean="0"/>
              <a:t> is essential</a:t>
            </a:r>
          </a:p>
          <a:p>
            <a:pPr lvl="1"/>
            <a:r>
              <a:rPr lang="en-US" sz="1600" dirty="0" smtClean="0"/>
              <a:t>This means that non-isolated electron triggers are needed</a:t>
            </a:r>
          </a:p>
          <a:p>
            <a:r>
              <a:rPr lang="en-US" sz="2000" dirty="0" smtClean="0"/>
              <a:t> H-&gt;</a:t>
            </a:r>
            <a:r>
              <a:rPr lang="en-US" sz="2000" dirty="0" err="1" smtClean="0"/>
              <a:t>γγ</a:t>
            </a:r>
            <a:r>
              <a:rPr lang="en-US" sz="2000" dirty="0" smtClean="0"/>
              <a:t> group working together with  </a:t>
            </a:r>
            <a:r>
              <a:rPr lang="en-US" sz="2000" dirty="0" err="1" smtClean="0"/>
              <a:t>e/γ</a:t>
            </a:r>
            <a:r>
              <a:rPr lang="en-US" sz="2000" dirty="0" smtClean="0"/>
              <a:t> slice to develop efficiency determination from data (complementary methods): bootstrap, </a:t>
            </a:r>
            <a:r>
              <a:rPr lang="en-US" sz="2000" dirty="0" err="1" smtClean="0"/>
              <a:t>tag&amp;probe</a:t>
            </a:r>
            <a:r>
              <a:rPr lang="en-US" sz="2000" dirty="0" smtClean="0"/>
              <a:t> (</a:t>
            </a:r>
            <a:r>
              <a:rPr lang="en-US" sz="2000" dirty="0" err="1" smtClean="0"/>
              <a:t>wrt</a:t>
            </a:r>
            <a:r>
              <a:rPr lang="en-US" sz="2000" dirty="0" smtClean="0"/>
              <a:t> offline electrons!), using Z-&gt;</a:t>
            </a:r>
            <a:r>
              <a:rPr lang="en-US" sz="2000" dirty="0" err="1" smtClean="0"/>
              <a:t>ee</a:t>
            </a:r>
            <a:r>
              <a:rPr lang="en-US" sz="2000" dirty="0" smtClean="0"/>
              <a:t> as proxies for photons, using Zγ-&gt;</a:t>
            </a:r>
            <a:r>
              <a:rPr lang="en-US" sz="2000" dirty="0" err="1" smtClean="0"/>
              <a:t>llγ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781800" y="3473450"/>
          <a:ext cx="1676400" cy="914400"/>
        </p:xfrm>
        <a:graphic>
          <a:graphicData uri="http://schemas.openxmlformats.org/presentationml/2006/ole">
            <p:oleObj spid="_x0000_s17410" name="Equation" r:id="rId4" imgW="838200" imgH="457200" progId="Equation.3">
              <p:embed/>
            </p:oleObj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3429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2g17i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Efficiency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99.0±0.2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98.9±0.2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93.6±0.4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γ</a:t>
                      </a:r>
                      <a:r>
                        <a:rPr lang="en-US" dirty="0" smtClean="0"/>
                        <a:t> + jets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90.1±0.6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89.3±0.6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80.2±0.8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6" descr="te_histo_e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6550"/>
            <a:ext cx="9024337" cy="6064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402967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L1+L2</a:t>
            </a:r>
          </a:p>
          <a:p>
            <a:r>
              <a:rPr lang="en-US" dirty="0" smtClean="0"/>
              <a:t>L1+L2+L3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2B7E0-6C1F-444D-81ED-E177F7AB236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5" name="Picture 4" descr="te_histo_m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052854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02967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L1+L2</a:t>
            </a:r>
          </a:p>
          <a:p>
            <a:r>
              <a:rPr lang="en-US" dirty="0" smtClean="0"/>
              <a:t>L1+L2+L3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Combined triggers for H</a:t>
            </a:r>
            <a:r>
              <a:rPr lang="en-US" baseline="30000" dirty="0" smtClean="0"/>
              <a:t>+</a:t>
            </a:r>
            <a:r>
              <a:rPr lang="en-US" dirty="0" smtClean="0"/>
              <a:t>-&gt;</a:t>
            </a:r>
            <a:r>
              <a:rPr lang="en-US" dirty="0" err="1" smtClean="0"/>
              <a:t>τ(had)ν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229600" cy="609600"/>
          </a:xfrm>
        </p:spPr>
        <p:txBody>
          <a:bodyPr/>
          <a:lstStyle/>
          <a:p>
            <a:r>
              <a:rPr lang="en-US" sz="1800" dirty="0" smtClean="0"/>
              <a:t>See talk by Elias </a:t>
            </a:r>
            <a:r>
              <a:rPr lang="en-US" sz="1800" dirty="0" err="1" smtClean="0"/>
              <a:t>Coniavitis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2"/>
              </a:rPr>
              <a:t>http://indico.cern.ch/conferenceDisplay.py?confId=50222</a:t>
            </a:r>
            <a:r>
              <a:rPr lang="en-US" sz="1800" dirty="0" smtClean="0"/>
              <a:t> </a:t>
            </a:r>
          </a:p>
          <a:p>
            <a:endParaRPr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6400800" cy="1768037"/>
          </a:xfrm>
        </p:spPr>
        <p:txBody>
          <a:bodyPr/>
          <a:lstStyle/>
          <a:p>
            <a:r>
              <a:rPr lang="en-US" dirty="0" smtClean="0"/>
              <a:t>Searched for bias in transverse mass from different triggers: variation within statistical fluctuation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49237"/>
            <a:ext cx="4229100" cy="2880163"/>
          </a:xfrm>
          <a:prstGeom prst="rect">
            <a:avLst/>
          </a:prstGeom>
        </p:spPr>
      </p:pic>
      <p:sp useBgFill="1">
        <p:nvSpPr>
          <p:cNvPr id="8" name="TextBox 7"/>
          <p:cNvSpPr txBox="1"/>
          <p:nvPr/>
        </p:nvSpPr>
        <p:spPr>
          <a:xfrm>
            <a:off x="6858000" y="2590800"/>
            <a:ext cx="220980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EF_xe40 (no PS!)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EF_tau20i_xe30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EF_tau16i_3j23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EF_2j42_xe30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643" y="3825437"/>
            <a:ext cx="4241157" cy="295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dirty="0" smtClean="0"/>
              <a:t>Combined triggers for </a:t>
            </a:r>
            <a:r>
              <a:rPr lang="en-US" dirty="0" err="1" smtClean="0"/>
              <a:t>ttH</a:t>
            </a:r>
            <a:r>
              <a:rPr lang="en-US" dirty="0" smtClean="0"/>
              <a:t> and </a:t>
            </a:r>
            <a:r>
              <a:rPr lang="en-US" dirty="0" err="1" smtClean="0"/>
              <a:t>tbH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838200"/>
          </a:xfrm>
        </p:spPr>
        <p:txBody>
          <a:bodyPr/>
          <a:lstStyle/>
          <a:p>
            <a:r>
              <a:rPr lang="en-US" sz="2400" dirty="0" smtClean="0"/>
              <a:t>Take advantage of features in event topology other than leptons, and of post-rel.12 developments in trigger: MET, </a:t>
            </a:r>
            <a:r>
              <a:rPr lang="en-US" sz="2400" dirty="0" err="1" smtClean="0"/>
              <a:t>b</a:t>
            </a:r>
            <a:r>
              <a:rPr lang="en-US" sz="2400" dirty="0" smtClean="0"/>
              <a:t>-tag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6350000" cy="2936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829" y="4800600"/>
            <a:ext cx="3823771" cy="1555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4800600"/>
            <a:ext cx="4673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numbers for </a:t>
            </a:r>
            <a:r>
              <a:rPr lang="en-US" dirty="0" err="1" smtClean="0"/>
              <a:t>ttH</a:t>
            </a:r>
            <a:r>
              <a:rPr lang="en-US" dirty="0" smtClean="0"/>
              <a:t>-&gt;(</a:t>
            </a:r>
            <a:r>
              <a:rPr lang="en-US" dirty="0" err="1" smtClean="0"/>
              <a:t>blν)(bjj)(bb</a:t>
            </a:r>
            <a:r>
              <a:rPr lang="en-US" dirty="0" smtClean="0"/>
              <a:t>):</a:t>
            </a:r>
          </a:p>
          <a:p>
            <a:r>
              <a:rPr lang="en-US" sz="1600" b="1" dirty="0" smtClean="0"/>
              <a:t>With respect to </a:t>
            </a:r>
            <a:r>
              <a:rPr lang="en-US" sz="1600" b="1" dirty="0" err="1" smtClean="0"/>
              <a:t>preselection</a:t>
            </a:r>
            <a:r>
              <a:rPr lang="en-US" sz="1600" b="1" dirty="0" smtClean="0"/>
              <a:t>:</a:t>
            </a:r>
          </a:p>
          <a:p>
            <a:r>
              <a:rPr lang="en-US" sz="1600" dirty="0" smtClean="0"/>
              <a:t>1 isolated lepton:</a:t>
            </a:r>
          </a:p>
          <a:p>
            <a:pPr lvl="1"/>
            <a:r>
              <a:rPr lang="en-US" sz="1200" dirty="0" smtClean="0"/>
              <a:t>Electron: isEM&amp;&amp;0xFF, </a:t>
            </a:r>
            <a:r>
              <a:rPr lang="en-US" sz="1200" dirty="0" err="1" smtClean="0"/>
              <a:t>pT</a:t>
            </a:r>
            <a:r>
              <a:rPr lang="en-US" sz="1200" dirty="0" smtClean="0"/>
              <a:t>&gt;25GeV, |</a:t>
            </a:r>
            <a:r>
              <a:rPr lang="en-US" sz="1200" dirty="0" err="1" smtClean="0"/>
              <a:t>η</a:t>
            </a:r>
            <a:r>
              <a:rPr lang="en-US" sz="1200" dirty="0" smtClean="0"/>
              <a:t>|&lt;2.5</a:t>
            </a:r>
          </a:p>
          <a:p>
            <a:pPr lvl="1"/>
            <a:r>
              <a:rPr lang="en-US" sz="1200" dirty="0" err="1" smtClean="0"/>
              <a:t>Muon</a:t>
            </a:r>
            <a:r>
              <a:rPr lang="en-US" sz="1200" dirty="0" smtClean="0"/>
              <a:t>: </a:t>
            </a:r>
            <a:r>
              <a:rPr lang="en-US" sz="1200" dirty="0" err="1" smtClean="0"/>
              <a:t>pT</a:t>
            </a:r>
            <a:r>
              <a:rPr lang="en-US" sz="1200" dirty="0" smtClean="0"/>
              <a:t>&gt;20GeV, |</a:t>
            </a:r>
            <a:r>
              <a:rPr lang="en-US" sz="1200" dirty="0" err="1" smtClean="0"/>
              <a:t>η</a:t>
            </a:r>
            <a:r>
              <a:rPr lang="en-US" sz="1200" dirty="0" smtClean="0"/>
              <a:t>|&lt;2.5, ETcode20&lt;10GeV+pTratio&lt;0.3</a:t>
            </a:r>
          </a:p>
          <a:p>
            <a:r>
              <a:rPr lang="en-US" sz="1600" dirty="0" smtClean="0"/>
              <a:t>6 jets with </a:t>
            </a:r>
            <a:r>
              <a:rPr lang="en-US" sz="1600" dirty="0" err="1" smtClean="0"/>
              <a:t>pT</a:t>
            </a:r>
            <a:r>
              <a:rPr lang="en-US" sz="1600" dirty="0" smtClean="0"/>
              <a:t>&gt;20GeV, |</a:t>
            </a:r>
            <a:r>
              <a:rPr lang="en-US" sz="1600" dirty="0" err="1" smtClean="0"/>
              <a:t>η</a:t>
            </a:r>
            <a:r>
              <a:rPr lang="en-US" sz="1600" dirty="0" smtClean="0"/>
              <a:t>|&lt;5, 4 central jets </a:t>
            </a:r>
            <a:r>
              <a:rPr lang="en-US" sz="1600" dirty="0" err="1" smtClean="0"/>
              <a:t>b</a:t>
            </a:r>
            <a:r>
              <a:rPr lang="en-US" sz="1600" dirty="0" smtClean="0"/>
              <a:t> weight&gt;0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800600" y="5257800"/>
            <a:ext cx="3302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5562600"/>
          </a:xfrm>
        </p:spPr>
        <p:txBody>
          <a:bodyPr/>
          <a:lstStyle/>
          <a:p>
            <a:r>
              <a:rPr lang="en-US" sz="2000" dirty="0" smtClean="0"/>
              <a:t>In general: </a:t>
            </a:r>
          </a:p>
          <a:p>
            <a:pPr lvl="1"/>
            <a:r>
              <a:rPr lang="en-US" sz="1600" dirty="0" smtClean="0"/>
              <a:t>Try to tighten purity cuts instead of raising </a:t>
            </a:r>
            <a:r>
              <a:rPr lang="en-US" sz="1600" dirty="0" err="1" smtClean="0"/>
              <a:t>pT</a:t>
            </a:r>
            <a:r>
              <a:rPr lang="en-US" sz="1600" dirty="0" smtClean="0"/>
              <a:t> thresholds</a:t>
            </a:r>
          </a:p>
          <a:p>
            <a:pPr lvl="1"/>
            <a:r>
              <a:rPr lang="en-US" sz="1600" dirty="0" err="1" smtClean="0"/>
              <a:t>Prescaled</a:t>
            </a:r>
            <a:r>
              <a:rPr lang="en-US" sz="1600" dirty="0" smtClean="0"/>
              <a:t> triggers are usually unusable for Higgs: use combined triggers</a:t>
            </a:r>
          </a:p>
          <a:p>
            <a:r>
              <a:rPr lang="en-US" sz="2000" dirty="0" smtClean="0"/>
              <a:t>Minimum bias: </a:t>
            </a:r>
            <a:r>
              <a:rPr lang="en-US" sz="1600" dirty="0" smtClean="0"/>
              <a:t>will need samples from random and minimum bias triggers!</a:t>
            </a:r>
          </a:p>
          <a:p>
            <a:r>
              <a:rPr lang="en-US" sz="2000" dirty="0" err="1" smtClean="0"/>
              <a:t>Wishlist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smtClean="0"/>
              <a:t>E/</a:t>
            </a:r>
            <a:r>
              <a:rPr lang="en-US" sz="1600" dirty="0" smtClean="0"/>
              <a:t>gamma: Important to study L1 electron/photon </a:t>
            </a:r>
            <a:r>
              <a:rPr lang="en-US" sz="1600" dirty="0" smtClean="0"/>
              <a:t>isolation</a:t>
            </a:r>
            <a:endParaRPr lang="en-US" sz="1600" dirty="0" smtClean="0"/>
          </a:p>
          <a:p>
            <a:pPr lvl="2"/>
            <a:r>
              <a:rPr lang="en-US" sz="1200" dirty="0" smtClean="0"/>
              <a:t>H-&gt;4l, H-&gt;WW: e10_medium, e20i_loose, e20_loose, 2e6_medium, </a:t>
            </a:r>
            <a:r>
              <a:rPr lang="en-US" sz="1200" dirty="0" smtClean="0"/>
              <a:t>2e15_medium</a:t>
            </a:r>
          </a:p>
          <a:p>
            <a:pPr lvl="2"/>
            <a:r>
              <a:rPr lang="en-US" sz="1200" dirty="0" smtClean="0"/>
              <a:t>G10_loose, g20i_loose, g20_loose, 2g20_loose, g25_loose, g20_loose_PassHLT/L1/EF</a:t>
            </a:r>
            <a:endParaRPr lang="en-US" sz="1200" dirty="0" smtClean="0"/>
          </a:p>
          <a:p>
            <a:pPr lvl="1"/>
            <a:r>
              <a:rPr lang="en-US" sz="1600" dirty="0" err="1" smtClean="0"/>
              <a:t>Muons</a:t>
            </a:r>
            <a:r>
              <a:rPr lang="en-US" sz="1600" dirty="0" smtClean="0"/>
              <a:t>: </a:t>
            </a:r>
            <a:r>
              <a:rPr lang="en-US" sz="1200" dirty="0" smtClean="0"/>
              <a:t>H</a:t>
            </a:r>
            <a:r>
              <a:rPr lang="en-US" sz="1200" dirty="0" smtClean="0"/>
              <a:t>-&gt;4l, H-&gt;WW: mu10, mu20, mu15i_loose, 2mu10, </a:t>
            </a:r>
          </a:p>
          <a:p>
            <a:pPr lvl="1"/>
            <a:r>
              <a:rPr lang="en-US" sz="1600" dirty="0" smtClean="0"/>
              <a:t>Tau/</a:t>
            </a:r>
            <a:r>
              <a:rPr lang="en-US" sz="1600" dirty="0" err="1" smtClean="0"/>
              <a:t>Etmiss</a:t>
            </a:r>
            <a:r>
              <a:rPr lang="en-US" sz="1600" dirty="0" smtClean="0"/>
              <a:t>:</a:t>
            </a:r>
            <a:r>
              <a:rPr lang="en-US" sz="1600" dirty="0" smtClean="0"/>
              <a:t> </a:t>
            </a:r>
            <a:r>
              <a:rPr lang="en-US" sz="1200" dirty="0" smtClean="0"/>
              <a:t>2tau29i</a:t>
            </a:r>
            <a:r>
              <a:rPr lang="en-US" sz="1200" dirty="0" smtClean="0"/>
              <a:t>, tau38i_xe40, tau38i_EFxe40; xe40, xe50 (but problem with </a:t>
            </a:r>
            <a:r>
              <a:rPr lang="en-US" sz="1200" dirty="0" err="1" smtClean="0"/>
              <a:t>prescales</a:t>
            </a:r>
            <a:r>
              <a:rPr lang="en-US" sz="1200" dirty="0" smtClean="0"/>
              <a:t>)</a:t>
            </a:r>
          </a:p>
          <a:p>
            <a:pPr lvl="1"/>
            <a:r>
              <a:rPr lang="en-US" sz="1600" dirty="0" smtClean="0"/>
              <a:t>Jet/</a:t>
            </a:r>
            <a:r>
              <a:rPr lang="en-US" sz="1600" dirty="0" err="1" smtClean="0"/>
              <a:t>b</a:t>
            </a:r>
            <a:r>
              <a:rPr lang="en-US" sz="1600" dirty="0" smtClean="0"/>
              <a:t>-jet:  </a:t>
            </a:r>
            <a:r>
              <a:rPr lang="en-US" sz="1200" dirty="0" smtClean="0"/>
              <a:t>2b23_3L1J23</a:t>
            </a:r>
          </a:p>
          <a:p>
            <a:pPr lvl="1"/>
            <a:r>
              <a:rPr lang="en-US" sz="1600" dirty="0" smtClean="0"/>
              <a:t>Combined:</a:t>
            </a:r>
            <a:r>
              <a:rPr lang="en-US" sz="1200" dirty="0" smtClean="0"/>
              <a:t> t</a:t>
            </a:r>
            <a:r>
              <a:rPr lang="en-US" sz="1200" dirty="0" smtClean="0"/>
              <a:t>au16i_e10</a:t>
            </a:r>
            <a:r>
              <a:rPr lang="en-US" sz="1200" dirty="0" smtClean="0"/>
              <a:t>, tau16i_e15i, tau20i_e15i, tau20i_e25i, tau16i_mu10, </a:t>
            </a:r>
            <a:r>
              <a:rPr lang="en-US" sz="1200" dirty="0" smtClean="0"/>
              <a:t>tau16i_mu20</a:t>
            </a:r>
            <a:r>
              <a:rPr lang="en-US" sz="1200" dirty="0" smtClean="0"/>
              <a:t>, </a:t>
            </a:r>
            <a:r>
              <a:rPr lang="en-US" sz="1200" dirty="0" smtClean="0"/>
              <a:t>tau20i_mu10, tau20i_xe30, tau16i_3j23, 2j42_xe30</a:t>
            </a:r>
          </a:p>
          <a:p>
            <a:r>
              <a:rPr lang="en-US" sz="2000" dirty="0" smtClean="0"/>
              <a:t>Forward Jets: VBF H-&gt;</a:t>
            </a:r>
            <a:r>
              <a:rPr lang="en-US" sz="2000" dirty="0" err="1" smtClean="0"/>
              <a:t>ll</a:t>
            </a:r>
            <a:r>
              <a:rPr lang="en-US" sz="2000" dirty="0" smtClean="0"/>
              <a:t>; proposal for new trigger: </a:t>
            </a:r>
          </a:p>
          <a:p>
            <a:pPr lvl="1"/>
            <a:r>
              <a:rPr lang="en-US" sz="1600" dirty="0" err="1" smtClean="0"/>
              <a:t>Δη</a:t>
            </a:r>
            <a:r>
              <a:rPr lang="en-US" sz="1600" dirty="0" smtClean="0"/>
              <a:t>&gt;4, 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&gt;25GeV (L2); </a:t>
            </a:r>
            <a:r>
              <a:rPr lang="en-US" sz="1600" dirty="0" err="1" smtClean="0"/>
              <a:t>Δη</a:t>
            </a:r>
            <a:r>
              <a:rPr lang="en-US" sz="1600" dirty="0" smtClean="0"/>
              <a:t>&gt;5, 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&gt;35GeV (EF) + 1 </a:t>
            </a:r>
            <a:r>
              <a:rPr lang="en-US" sz="1600" dirty="0" err="1" smtClean="0"/>
              <a:t>e</a:t>
            </a:r>
            <a:r>
              <a:rPr lang="en-US" sz="1600" dirty="0" smtClean="0"/>
              <a:t> or </a:t>
            </a:r>
            <a:r>
              <a:rPr lang="en-US" sz="1600" dirty="0" err="1" smtClean="0"/>
              <a:t>μ</a:t>
            </a:r>
            <a:r>
              <a:rPr lang="en-US" sz="1600" dirty="0" smtClean="0"/>
              <a:t> lepton with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&gt;10GeV</a:t>
            </a:r>
          </a:p>
          <a:p>
            <a:pPr lvl="1"/>
            <a:r>
              <a:rPr lang="en-US" sz="1600" dirty="0" smtClean="0"/>
              <a:t>40% gain in signal acceptance </a:t>
            </a:r>
            <a:r>
              <a:rPr lang="en-US" sz="1600" dirty="0" err="1" smtClean="0"/>
              <a:t>wrt</a:t>
            </a:r>
            <a:r>
              <a:rPr lang="en-US" sz="1600" dirty="0" smtClean="0"/>
              <a:t> CSC cuts (which used only lepton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&gt;20(μ)/25(e) </a:t>
            </a:r>
            <a:r>
              <a:rPr lang="en-US" sz="1600" dirty="0" err="1" smtClean="0"/>
              <a:t>GeV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Efficiency is 53% </a:t>
            </a:r>
            <a:r>
              <a:rPr lang="en-US" sz="1600" dirty="0" err="1" smtClean="0"/>
              <a:t>wrt</a:t>
            </a:r>
            <a:r>
              <a:rPr lang="en-US" sz="1600" dirty="0" smtClean="0"/>
              <a:t> offline CSC cuts</a:t>
            </a:r>
          </a:p>
          <a:p>
            <a:pPr lvl="1"/>
            <a:r>
              <a:rPr lang="en-US" sz="1600" dirty="0" smtClean="0"/>
              <a:t>The price is a rate of 16Hz (</a:t>
            </a:r>
            <a:r>
              <a:rPr lang="en-US" sz="1600" b="1" dirty="0" smtClean="0"/>
              <a:t>not</a:t>
            </a:r>
            <a:r>
              <a:rPr lang="en-US" sz="1600" dirty="0" smtClean="0"/>
              <a:t> unique rate)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Photon triggers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sz="2400" dirty="0" smtClean="0"/>
              <a:t>Large drop between L2 and EF</a:t>
            </a:r>
          </a:p>
          <a:p>
            <a:pPr lvl="1"/>
            <a:r>
              <a:rPr lang="en-US" sz="2000" dirty="0" smtClean="0"/>
              <a:t>Understood: different online and offline selection</a:t>
            </a:r>
          </a:p>
          <a:p>
            <a:endParaRPr lang="en-US" sz="2400" dirty="0" smtClean="0"/>
          </a:p>
          <a:p>
            <a:r>
              <a:rPr lang="en-US" sz="2400" dirty="0" smtClean="0"/>
              <a:t>Probable trigger bias at m</a:t>
            </a:r>
            <a:r>
              <a:rPr lang="en-US" sz="2400" baseline="-25000" dirty="0" smtClean="0"/>
              <a:t>γγ</a:t>
            </a:r>
            <a:r>
              <a:rPr lang="en-US" sz="2400" dirty="0" smtClean="0"/>
              <a:t>~120 GeV/c</a:t>
            </a:r>
            <a:r>
              <a:rPr lang="en-US" sz="2400" baseline="30000" dirty="0" smtClean="0"/>
              <a:t>2</a:t>
            </a:r>
          </a:p>
          <a:p>
            <a:pPr lvl="1"/>
            <a:r>
              <a:rPr lang="en-US" sz="2000" dirty="0" smtClean="0"/>
              <a:t>Cuts tuned on H-&gt;</a:t>
            </a:r>
            <a:r>
              <a:rPr lang="en-US" sz="2000" dirty="0" err="1" smtClean="0"/>
              <a:t>γγ</a:t>
            </a:r>
            <a:r>
              <a:rPr lang="en-US" sz="2000" dirty="0" smtClean="0"/>
              <a:t> sample?</a:t>
            </a:r>
          </a:p>
          <a:p>
            <a:pPr lvl="1"/>
            <a:r>
              <a:rPr lang="en-US" sz="2000" dirty="0" smtClean="0"/>
              <a:t>Dangerous for analysis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219200"/>
            <a:ext cx="4724400" cy="492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495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γ+jets</a:t>
            </a:r>
            <a:r>
              <a:rPr lang="en-US" dirty="0" smtClean="0"/>
              <a:t> sample</a:t>
            </a:r>
          </a:p>
          <a:p>
            <a:r>
              <a:rPr lang="en-US" dirty="0" smtClean="0"/>
              <a:t>2g17i_L33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Photon triggers -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962400" cy="4984750"/>
          </a:xfrm>
        </p:spPr>
        <p:txBody>
          <a:bodyPr/>
          <a:lstStyle/>
          <a:p>
            <a:r>
              <a:rPr lang="en-US" sz="2000" dirty="0" smtClean="0"/>
              <a:t>Main trigger for H-&gt;</a:t>
            </a:r>
            <a:r>
              <a:rPr lang="en-US" sz="2000" dirty="0" err="1" smtClean="0"/>
              <a:t>γγ</a:t>
            </a:r>
            <a:r>
              <a:rPr lang="en-US" sz="2000" dirty="0" smtClean="0"/>
              <a:t> analysis: g20_loose</a:t>
            </a:r>
          </a:p>
          <a:p>
            <a:endParaRPr lang="en-US" sz="2000" dirty="0" smtClean="0"/>
          </a:p>
          <a:p>
            <a:r>
              <a:rPr lang="en-US" sz="2000" dirty="0" smtClean="0"/>
              <a:t>Support triggers (kept under the </a:t>
            </a:r>
            <a:r>
              <a:rPr lang="en-US" sz="2000" dirty="0" err="1" smtClean="0"/>
              <a:t>e/γ</a:t>
            </a:r>
            <a:r>
              <a:rPr lang="en-US" sz="2000" dirty="0" smtClean="0"/>
              <a:t> trigger slice? Should Higgs WG sign up for them?):</a:t>
            </a:r>
          </a:p>
          <a:p>
            <a:pPr lvl="1"/>
            <a:r>
              <a:rPr lang="en-US" sz="1600" dirty="0" smtClean="0"/>
              <a:t>For bootstrap method: g10_loose or, even better, EM15_PassHLT</a:t>
            </a:r>
          </a:p>
          <a:p>
            <a:pPr lvl="1"/>
            <a:r>
              <a:rPr lang="en-US" sz="1600" dirty="0" smtClean="0"/>
              <a:t>To study isolation: g20i_loose</a:t>
            </a:r>
          </a:p>
          <a:p>
            <a:pPr lvl="1"/>
            <a:r>
              <a:rPr lang="en-US" sz="1600" dirty="0" smtClean="0"/>
              <a:t>To study bias on efficiency determination in events with 2 photons: 2g20_loose, g20_loose_passHLT/L2/EF</a:t>
            </a:r>
          </a:p>
          <a:p>
            <a:pPr lvl="1"/>
            <a:r>
              <a:rPr lang="en-US" sz="1600" dirty="0" smtClean="0"/>
              <a:t>Backup trigger: g25_loose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92" y="2145268"/>
            <a:ext cx="4446108" cy="3798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6684" y="1524000"/>
            <a:ext cx="40425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Main trigger for 2009 data: </a:t>
            </a:r>
            <a:r>
              <a:rPr lang="en-US" dirty="0" smtClean="0">
                <a:solidFill>
                  <a:srgbClr val="FF0000"/>
                </a:solidFill>
              </a:rPr>
              <a:t>g20_loose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triggers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0" y="2590801"/>
            <a:ext cx="4495800" cy="3124200"/>
          </a:xfrm>
        </p:spPr>
        <p:txBody>
          <a:bodyPr/>
          <a:lstStyle/>
          <a:p>
            <a:r>
              <a:rPr lang="en-US" dirty="0" smtClean="0"/>
              <a:t>H-&gt;WW</a:t>
            </a:r>
          </a:p>
          <a:p>
            <a:r>
              <a:rPr lang="en-US" dirty="0" smtClean="0"/>
              <a:t>H-&gt;ZZ</a:t>
            </a:r>
            <a:r>
              <a:rPr lang="en-US" baseline="30000" dirty="0" smtClean="0"/>
              <a:t>(*)</a:t>
            </a:r>
            <a:r>
              <a:rPr lang="en-US" dirty="0" smtClean="0"/>
              <a:t>-&gt;4l</a:t>
            </a:r>
          </a:p>
          <a:p>
            <a:r>
              <a:rPr lang="en-US" dirty="0" smtClean="0"/>
              <a:t>HZ, Z-&gt;</a:t>
            </a:r>
            <a:r>
              <a:rPr lang="en-US" dirty="0" err="1" smtClean="0"/>
              <a:t>l</a:t>
            </a:r>
            <a:r>
              <a:rPr lang="en-US" baseline="30000" dirty="0" err="1" smtClean="0"/>
              <a:t>+</a:t>
            </a:r>
            <a:r>
              <a:rPr lang="en-US" dirty="0" err="1" smtClean="0"/>
              <a:t>l</a:t>
            </a:r>
            <a:r>
              <a:rPr lang="en-US" baseline="30000" dirty="0" smtClean="0"/>
              <a:t>-</a:t>
            </a:r>
            <a:r>
              <a:rPr lang="en-US" dirty="0" smtClean="0"/>
              <a:t>, H-&gt;invisible</a:t>
            </a:r>
          </a:p>
          <a:p>
            <a:r>
              <a:rPr lang="en-US" dirty="0" err="1" smtClean="0"/>
              <a:t>ttH</a:t>
            </a:r>
            <a:endParaRPr lang="en-US" dirty="0" smtClean="0"/>
          </a:p>
          <a:p>
            <a:r>
              <a:rPr lang="en-US" dirty="0" err="1" smtClean="0"/>
              <a:t>tbH</a:t>
            </a:r>
            <a:r>
              <a:rPr lang="en-US" baseline="30000" dirty="0" smtClean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59084"/>
          </a:xfrm>
        </p:spPr>
        <p:txBody>
          <a:bodyPr/>
          <a:lstStyle/>
          <a:p>
            <a:r>
              <a:rPr lang="en-US" dirty="0" smtClean="0"/>
              <a:t>Electron triggers: H-&gt;WW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09922"/>
            <a:ext cx="4648201" cy="2823878"/>
          </a:xfrm>
        </p:spPr>
        <p:txBody>
          <a:bodyPr/>
          <a:lstStyle/>
          <a:p>
            <a:r>
              <a:rPr lang="en-US" sz="1600" dirty="0" smtClean="0"/>
              <a:t>Talk by Jonas </a:t>
            </a:r>
            <a:r>
              <a:rPr lang="en-US" sz="1600" dirty="0" err="1" smtClean="0"/>
              <a:t>Strandberg</a:t>
            </a:r>
            <a:r>
              <a:rPr lang="en-US" sz="1600" dirty="0" smtClean="0"/>
              <a:t>:</a:t>
            </a:r>
          </a:p>
          <a:p>
            <a:pPr lvl="1"/>
            <a:r>
              <a:rPr lang="en-US" sz="1200" dirty="0" smtClean="0">
                <a:hlinkClick r:id="rId2"/>
              </a:rPr>
              <a:t>http://indico.cern.ch/conferenceDisplay.py?confId=50222</a:t>
            </a:r>
            <a:r>
              <a:rPr lang="en-US" sz="1200" dirty="0" smtClean="0"/>
              <a:t>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 smtClean="0"/>
              <a:t>Experimental sensitivity around M</a:t>
            </a:r>
            <a:r>
              <a:rPr lang="en-US" sz="1600" baseline="-25000" dirty="0" smtClean="0"/>
              <a:t>H </a:t>
            </a:r>
            <a:r>
              <a:rPr lang="en-US" sz="1600" dirty="0" smtClean="0"/>
              <a:t>≈ 160 </a:t>
            </a:r>
            <a:r>
              <a:rPr lang="en-US" sz="1600" dirty="0" err="1" smtClean="0"/>
              <a:t>GeV</a:t>
            </a:r>
            <a:r>
              <a:rPr lang="en-US" sz="1600" dirty="0" smtClean="0"/>
              <a:t> with ≤ </a:t>
            </a:r>
            <a:r>
              <a:rPr lang="en-US" sz="1600" dirty="0" smtClean="0">
                <a:solidFill>
                  <a:srgbClr val="FF0000"/>
                </a:solidFill>
              </a:rPr>
              <a:t>2 fb</a:t>
            </a:r>
            <a:r>
              <a:rPr lang="en-US" sz="1600" baseline="30000" dirty="0" smtClean="0">
                <a:solidFill>
                  <a:srgbClr val="FF0000"/>
                </a:solidFill>
              </a:rPr>
              <a:t>-1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H-&gt;WW-&gt;</a:t>
            </a:r>
            <a:r>
              <a:rPr lang="en-US" sz="1600" dirty="0" err="1" smtClean="0"/>
              <a:t>l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νl</a:t>
            </a:r>
            <a:r>
              <a:rPr lang="en-US" sz="1600" baseline="30000" dirty="0" err="1" smtClean="0"/>
              <a:t>-</a:t>
            </a:r>
            <a:r>
              <a:rPr lang="en-US" sz="1600" dirty="0" err="1" smtClean="0"/>
              <a:t>ν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Important for SM Higgs, M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~160GeV</a:t>
            </a:r>
          </a:p>
          <a:p>
            <a:pPr lvl="1"/>
            <a:r>
              <a:rPr lang="en-US" sz="1600" dirty="0" err="1" smtClean="0"/>
              <a:t>ee</a:t>
            </a:r>
            <a:r>
              <a:rPr lang="en-US" sz="1600" dirty="0" smtClean="0"/>
              <a:t>, </a:t>
            </a:r>
            <a:r>
              <a:rPr lang="en-US" sz="1600" dirty="0" err="1" smtClean="0"/>
              <a:t>eμ</a:t>
            </a:r>
            <a:r>
              <a:rPr lang="en-US" sz="1600" dirty="0" smtClean="0"/>
              <a:t>, </a:t>
            </a:r>
            <a:r>
              <a:rPr lang="en-US" sz="1600" dirty="0" err="1" smtClean="0"/>
              <a:t>μμ</a:t>
            </a:r>
            <a:r>
              <a:rPr lang="en-US" sz="1600" dirty="0" smtClean="0"/>
              <a:t> channels investigated </a:t>
            </a:r>
          </a:p>
          <a:p>
            <a:r>
              <a:rPr lang="en-US" sz="1600" dirty="0" smtClean="0"/>
              <a:t>Interested in: </a:t>
            </a:r>
          </a:p>
          <a:p>
            <a:pPr lvl="1"/>
            <a:r>
              <a:rPr lang="en-US" sz="1600" dirty="0" smtClean="0"/>
              <a:t>e10_medium and e20_loose</a:t>
            </a:r>
          </a:p>
          <a:p>
            <a:r>
              <a:rPr lang="en-US" sz="1600" dirty="0" smtClean="0"/>
              <a:t>Basically happy with 10</a:t>
            </a:r>
            <a:r>
              <a:rPr lang="en-US" sz="1600" baseline="30000" dirty="0" smtClean="0"/>
              <a:t>31</a:t>
            </a:r>
            <a:r>
              <a:rPr lang="en-US" sz="1600" dirty="0" smtClean="0"/>
              <a:t> menu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sub-groups meeting 26 Jan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0" y="833722"/>
            <a:ext cx="3797300" cy="29591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4202668"/>
          <a:ext cx="43434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336"/>
                <a:gridCol w="930729"/>
                <a:gridCol w="853168"/>
                <a:gridCol w="8531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μμ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e5_e7_medium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e10_loose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e20_medium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726668"/>
            <a:ext cx="43434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respect to CSC selection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1840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L1_EM18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118100" y="3792822"/>
            <a:ext cx="3784600" cy="2997200"/>
            <a:chOff x="5118100" y="3792822"/>
            <a:chExt cx="3784600" cy="29972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8100" y="3792822"/>
              <a:ext cx="3784600" cy="2997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477000" y="4579203"/>
              <a:ext cx="20574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preselection</a:t>
              </a:r>
              <a:r>
                <a:rPr lang="en-US" sz="1200" dirty="0" smtClean="0"/>
                <a:t>: electron author 1 or 3; |</a:t>
              </a:r>
              <a:r>
                <a:rPr lang="en-US" sz="1200" dirty="0" err="1" smtClean="0"/>
                <a:t>η</a:t>
              </a:r>
              <a:r>
                <a:rPr lang="en-US" sz="1200" dirty="0" smtClean="0"/>
                <a:t>|&lt;2.5; crack excluded; </a:t>
              </a:r>
              <a:r>
                <a:rPr lang="en-US" sz="1200" dirty="0" err="1" smtClean="0"/>
                <a:t>isEM</a:t>
              </a:r>
              <a:r>
                <a:rPr lang="en-US" sz="1200" dirty="0" smtClean="0"/>
                <a:t> medium, no isolation; </a:t>
              </a:r>
              <a:r>
                <a:rPr lang="en-US" sz="1200" dirty="0" err="1" smtClean="0"/>
                <a:t>p</a:t>
              </a:r>
              <a:r>
                <a:rPr lang="en-US" sz="1200" baseline="-25000" dirty="0" err="1" smtClean="0"/>
                <a:t>T</a:t>
              </a:r>
              <a:r>
                <a:rPr lang="en-US" sz="1200" baseline="-25000" dirty="0" smtClean="0"/>
                <a:t> </a:t>
              </a:r>
              <a:r>
                <a:rPr lang="en-US" sz="1200" dirty="0" smtClean="0"/>
                <a:t>&gt; 6 </a:t>
              </a:r>
              <a:r>
                <a:rPr lang="en-US" sz="1200" dirty="0" err="1" smtClean="0"/>
                <a:t>GeV</a:t>
              </a:r>
              <a:endParaRPr lang="en-US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5209</Words>
  <Application>Microsoft Macintosh PowerPoint</Application>
  <PresentationFormat>On-screen Show (4:3)</PresentationFormat>
  <Paragraphs>952</Paragraphs>
  <Slides>54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Equation</vt:lpstr>
      <vt:lpstr>Higgs input to the Beatenberg Trigger Workshop</vt:lpstr>
      <vt:lpstr>Slide 2</vt:lpstr>
      <vt:lpstr>Minimum bias triggers</vt:lpstr>
      <vt:lpstr>Photon triggers: H-&gt;γγ</vt:lpstr>
      <vt:lpstr>Photon triggers - I</vt:lpstr>
      <vt:lpstr>Photon triggers - II</vt:lpstr>
      <vt:lpstr>Photon triggers - III</vt:lpstr>
      <vt:lpstr>Electron triggers</vt:lpstr>
      <vt:lpstr>Electron triggers: H-&gt;WW</vt:lpstr>
      <vt:lpstr>Efficiency determination</vt:lpstr>
      <vt:lpstr>Electron triggers: H-&gt;4l</vt:lpstr>
      <vt:lpstr>Efficiency curves </vt:lpstr>
      <vt:lpstr>ZH, Z-&gt;ll, H-&gt;invisible</vt:lpstr>
      <vt:lpstr>Triggering on τ-&gt;e decays</vt:lpstr>
      <vt:lpstr>H-&gt;ττ in Vector Boson Fusion (lep-had)</vt:lpstr>
      <vt:lpstr>Electron triggers for ttH and tbH+</vt:lpstr>
      <vt:lpstr>Electron triggers for ttH</vt:lpstr>
      <vt:lpstr>Muon triggers</vt:lpstr>
      <vt:lpstr>Muon triggers: H-&gt;WW</vt:lpstr>
      <vt:lpstr>Efficiency determination</vt:lpstr>
      <vt:lpstr>Muon triggers: H-&gt;4l</vt:lpstr>
      <vt:lpstr>Efficiency curves: H-&gt;4l </vt:lpstr>
      <vt:lpstr>H-&gt;4l at higher MH</vt:lpstr>
      <vt:lpstr>ZH, Z-&gt;ll, H-&gt;invisible</vt:lpstr>
      <vt:lpstr>Triggering on τ-&gt;μ decays</vt:lpstr>
      <vt:lpstr>H-&gt;ττ in Vector Boson Fusion (lep-had)</vt:lpstr>
      <vt:lpstr>Muon triggers for ttH and tbH+</vt:lpstr>
      <vt:lpstr>Muon triggers for ttH</vt:lpstr>
      <vt:lpstr>Jet and b-jet triggers</vt:lpstr>
      <vt:lpstr>Jet/b-jet triggers for complex final state Higgs</vt:lpstr>
      <vt:lpstr>Slide 31</vt:lpstr>
      <vt:lpstr>Jet triggers for ttH</vt:lpstr>
      <vt:lpstr>Forward Jets</vt:lpstr>
      <vt:lpstr>VBF Higgs and Forward Jet Triggers</vt:lpstr>
      <vt:lpstr>Forward Jet triggers for VBF Higgs</vt:lpstr>
      <vt:lpstr>Proposal for new trigger for VBF H-&gt;ll</vt:lpstr>
      <vt:lpstr>Tau and ETmiss triggers</vt:lpstr>
      <vt:lpstr>Tau Triggers for Higgs</vt:lpstr>
      <vt:lpstr>Heavy Neutral Higgs in the MSSM</vt:lpstr>
      <vt:lpstr>Different menus tried</vt:lpstr>
      <vt:lpstr>Slide 41</vt:lpstr>
      <vt:lpstr>MET triggers for Higgs: H+-&gt;τν</vt:lpstr>
      <vt:lpstr>MET Triggers for Higgs: ZH-&gt;inv</vt:lpstr>
      <vt:lpstr>Modified input distributions used for final selection when using EF_xe50 trigger:  lepton ID, angles between (MET, pT lepton),  MET and pZ, MET and leading jet.</vt:lpstr>
      <vt:lpstr>Modified input distributions used for final selection when using EF_xe50 trigger:  MET, transverse mass mT, E leading jet, # jets.</vt:lpstr>
      <vt:lpstr>Preselected events passing or not passing EF_xe50 trigger</vt:lpstr>
      <vt:lpstr>MET triggers for ttH</vt:lpstr>
      <vt:lpstr>Combined triggers</vt:lpstr>
      <vt:lpstr>Combined triggers for H-&gt;ττ</vt:lpstr>
      <vt:lpstr>Slide 50</vt:lpstr>
      <vt:lpstr>Slide 51</vt:lpstr>
      <vt:lpstr>Combined triggers for H+-&gt;τ(had)ν </vt:lpstr>
      <vt:lpstr>Combined triggers for ttH and tbH+</vt:lpstr>
      <vt:lpstr>Conclusions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Goncalo</dc:creator>
  <cp:lastModifiedBy>Ricardo Goncalo</cp:lastModifiedBy>
  <cp:revision>153</cp:revision>
  <dcterms:created xsi:type="dcterms:W3CDTF">2009-02-01T23:18:02Z</dcterms:created>
  <dcterms:modified xsi:type="dcterms:W3CDTF">2009-02-01T23:25:08Z</dcterms:modified>
</cp:coreProperties>
</file>