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68" r:id="rId4"/>
    <p:sldId id="267" r:id="rId5"/>
    <p:sldId id="276" r:id="rId6"/>
    <p:sldId id="272" r:id="rId7"/>
    <p:sldId id="270" r:id="rId8"/>
    <p:sldId id="271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D7E6C2E-D05D-F84D-99EF-96E208D7B20F}" type="datetime1">
              <a:rPr lang="en-US"/>
              <a:pPr>
                <a:defRPr/>
              </a:pPr>
              <a:t>1/9/09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9445BC-18F7-E649-B49C-E1DB2B826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CF60E3-228D-1D4F-BEB0-5640ED61825F}" type="datetime1">
              <a:rPr lang="en-US"/>
              <a:pPr>
                <a:defRPr/>
              </a:pPr>
              <a:t>1/9/09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106A811-BD26-D14F-B4CB-A0C174024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2741F-1BE8-1347-AAC3-C349790FA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279E4-76BD-E34D-8C49-AC9E5B230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EA270-0BFE-0544-AAE4-DE4476C4A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01A4-62D3-7D43-A162-E09C0D5E8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2A2E0-5B4D-F540-A9E2-887EE84D1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EA036-7951-1949-87D2-53D7183D9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7C62B-2C1F-F444-B111-6871BDA2F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2614C-BFD0-0B44-BECB-CE1931E01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2B7E0-6C1F-444D-81ED-E177F7AB2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3BB34-64D1-794E-943F-1BDA01887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75FA6-F189-B546-8B1B-DC4EE854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25457B2-C999-FD4F-89A7-241243B93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4323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bold.web.cern.ch/tbold//view_menu.php?name=lumi1E31_no_Bphysics_14.2.20&amp;tag" TargetMode="External"/><Relationship Id="rId3" Type="http://schemas.openxmlformats.org/officeDocument/2006/relationships/hyperlink" Target="http://tbold.web.cern.ch/tbold//view_menu.php?name=lumi1E31_no_Bphysics_no_prescale_14.2.20&amp;ta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hyperlink" Target="https://twiki.cern.ch/twiki/bin/view/Atlas/TriggerWorkshop20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Preparation for the Beatenberg Trigger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11430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Ricardo </a:t>
            </a:r>
            <a:r>
              <a:rPr lang="en-US" dirty="0" err="1" smtClean="0">
                <a:ea typeface="+mn-ea"/>
                <a:cs typeface="+mn-cs"/>
              </a:rPr>
              <a:t>Gonçalo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Higgs sub-group conveners meeting – 9 Jan.09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z="4000" smtClean="0"/>
              <a:t>Session 2: Motivation of new triggers</a:t>
            </a:r>
          </a:p>
        </p:txBody>
      </p:sp>
      <p:sp>
        <p:nvSpPr>
          <p:cNvPr id="20483" name="Content Placeholder 5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334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600" smtClean="0"/>
              <a:t>See G. Brooijmans talk in </a:t>
            </a:r>
            <a:r>
              <a:rPr lang="en-US" sz="1600" smtClean="0">
                <a:hlinkClick r:id="rId2"/>
              </a:rPr>
              <a:t>http://indico.cern.ch/conferenceDisplay.py?confId=43235</a:t>
            </a:r>
            <a:endParaRPr lang="en-US" sz="1600" smtClean="0"/>
          </a:p>
          <a:p>
            <a:pPr>
              <a:buFont typeface="Arial" charset="0"/>
              <a:buNone/>
            </a:pPr>
            <a:endParaRPr lang="en-US" sz="1600" smtClean="0"/>
          </a:p>
          <a:p>
            <a:pPr>
              <a:buFont typeface="Arial" charset="0"/>
              <a:buNone/>
            </a:pPr>
            <a:r>
              <a:rPr lang="en-US" sz="1600" smtClean="0"/>
              <a:t>Chair: TBA, main panel contact: Katsuo Tokushuku</a:t>
            </a:r>
          </a:p>
          <a:p>
            <a:pPr>
              <a:buFont typeface="Arial" charset="0"/>
              <a:buNone/>
            </a:pPr>
            <a:endParaRPr lang="en-US" sz="1600" smtClean="0"/>
          </a:p>
          <a:p>
            <a:pPr>
              <a:buFont typeface="Arial" charset="0"/>
              <a:buNone/>
            </a:pPr>
            <a:r>
              <a:rPr lang="en-US" sz="1600" smtClean="0"/>
              <a:t>Questions:</a:t>
            </a:r>
          </a:p>
          <a:p>
            <a:r>
              <a:rPr lang="en-US" sz="1600" smtClean="0">
                <a:solidFill>
                  <a:srgbClr val="1F497D"/>
                </a:solidFill>
              </a:rPr>
              <a:t>Which physics/performance/calibration studies use this trigger</a:t>
            </a:r>
            <a:r>
              <a:rPr lang="en-US" sz="1600" smtClean="0"/>
              <a:t>?</a:t>
            </a:r>
          </a:p>
          <a:p>
            <a:r>
              <a:rPr lang="en-US" sz="1600" smtClean="0">
                <a:solidFill>
                  <a:srgbClr val="1F497D"/>
                </a:solidFill>
              </a:rPr>
              <a:t>What are the physics control channels for these studies? </a:t>
            </a:r>
            <a:r>
              <a:rPr lang="en-US" sz="1600" smtClean="0"/>
              <a:t>Will these use the same trigger? If not, how will the control sample(s) be triggered and "mapped" to the physics channel?</a:t>
            </a:r>
          </a:p>
          <a:p>
            <a:r>
              <a:rPr lang="en-US" sz="1600" smtClean="0">
                <a:solidFill>
                  <a:srgbClr val="1F497D"/>
                </a:solidFill>
              </a:rPr>
              <a:t>Which parameters (threshold, isolation, etc.) are more important given the trigger's purpose?</a:t>
            </a:r>
            <a:r>
              <a:rPr lang="en-US" sz="1600" smtClean="0"/>
              <a:t> What is the impact of changes in the values of these parameters on the physics goals?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Can this trigger be prescaled?</a:t>
            </a:r>
            <a:r>
              <a:rPr lang="en-US" sz="1600" smtClean="0"/>
              <a:t> Why not? What should its priority be in terms of prescaling? Only at highest luminosities?</a:t>
            </a:r>
          </a:p>
          <a:p>
            <a:r>
              <a:rPr lang="en-US" sz="1600" smtClean="0">
                <a:solidFill>
                  <a:srgbClr val="1F497D"/>
                </a:solidFill>
              </a:rPr>
              <a:t>If this trigger cannot run for some reason, what are the primary and secondary fallback triggers? Why?</a:t>
            </a:r>
          </a:p>
          <a:p>
            <a:r>
              <a:rPr lang="en-US" sz="1600" smtClean="0">
                <a:solidFill>
                  <a:srgbClr val="1F497D"/>
                </a:solidFill>
              </a:rPr>
              <a:t>Does this physics/performance/calibration topic have a specific range of application?</a:t>
            </a:r>
            <a:r>
              <a:rPr lang="en-US" sz="1600" smtClean="0"/>
              <a:t> For example, are 10^6 events all that's needed? Or is this only useful at low luminosity? (What is then the relevant critical luminosity?)</a:t>
            </a:r>
          </a:p>
          <a:p>
            <a:r>
              <a:rPr lang="en-US" sz="1600" smtClean="0">
                <a:solidFill>
                  <a:srgbClr val="1F497D"/>
                </a:solidFill>
              </a:rPr>
              <a:t>How stable is this trigger expected to be if pile-up effects or other backgrounds are different from expectation?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E7FF9-4983-E547-B6CA-289523D798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639763"/>
          </a:xfrm>
        </p:spPr>
        <p:txBody>
          <a:bodyPr/>
          <a:lstStyle/>
          <a:p>
            <a:r>
              <a:rPr lang="en-US" sz="4000" smtClean="0"/>
              <a:t>Session 3: Evolution of the Trigger Menu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800"/>
          </a:xfrm>
        </p:spPr>
        <p:txBody>
          <a:bodyPr/>
          <a:lstStyle/>
          <a:p>
            <a:r>
              <a:rPr lang="en-US" sz="1800" smtClean="0"/>
              <a:t>Chair: Alan Watson, main panel contacts: Hans-Christian Schultz-Coulon, Mel Shochet</a:t>
            </a:r>
          </a:p>
          <a:p>
            <a:endParaRPr lang="en-US" sz="1800" smtClean="0"/>
          </a:p>
          <a:p>
            <a:r>
              <a:rPr lang="en-US" sz="1800" smtClean="0"/>
              <a:t>Questions specific to existing triggers:</a:t>
            </a:r>
          </a:p>
          <a:p>
            <a:pPr lvl="1"/>
            <a:r>
              <a:rPr lang="en-US" sz="1400" smtClean="0"/>
              <a:t>What are specific plans for adapting to a rate increase/instability? Increase of threshold? Extra conditions?</a:t>
            </a:r>
          </a:p>
          <a:p>
            <a:pPr lvl="1"/>
            <a:r>
              <a:rPr lang="en-US" sz="1400" smtClean="0"/>
              <a:t>How shall a trigger evolve with increasing luminosity?</a:t>
            </a:r>
          </a:p>
          <a:p>
            <a:pPr lvl="1"/>
            <a:r>
              <a:rPr lang="en-US" sz="1400" smtClean="0"/>
              <a:t>How is the trigger performance validated?</a:t>
            </a:r>
          </a:p>
          <a:p>
            <a:endParaRPr lang="en-US" sz="1800" smtClean="0"/>
          </a:p>
          <a:p>
            <a:r>
              <a:rPr lang="en-US" sz="1800" smtClean="0"/>
              <a:t>General questions:</a:t>
            </a:r>
          </a:p>
          <a:p>
            <a:pPr lvl="1"/>
            <a:r>
              <a:rPr lang="en-US" sz="1400" smtClean="0"/>
              <a:t>When do we call a trigger a 'new' trigger? (In case of any modification? Only if major modifications are made? What are major modifications?)</a:t>
            </a:r>
          </a:p>
          <a:p>
            <a:pPr lvl="1"/>
            <a:r>
              <a:rPr lang="en-US" sz="1400" smtClean="0"/>
              <a:t>What are the steps for introducing a new trigger? (Motivation? What analyses? Calibration? Gain wrt to existing trigger mix? …)</a:t>
            </a:r>
          </a:p>
          <a:p>
            <a:pPr lvl="1"/>
            <a:r>
              <a:rPr lang="en-US" sz="1400" smtClean="0"/>
              <a:t>What are the steps for modifying a trigger? Who decides and when? </a:t>
            </a:r>
          </a:p>
          <a:p>
            <a:pPr lvl="1"/>
            <a:r>
              <a:rPr lang="en-US" sz="1400" smtClean="0"/>
              <a:t>How/to what extend should we share trigger algorithms?</a:t>
            </a:r>
          </a:p>
          <a:p>
            <a:pPr lvl="1"/>
            <a:r>
              <a:rPr lang="en-US" sz="1400" smtClean="0"/>
              <a:t>What are the validation steps after introduction of a new trigger? (Is regular proof of stability needed? What are the time scales for proving trigger performance?...)</a:t>
            </a:r>
          </a:p>
          <a:p>
            <a:pPr lvl="1"/>
            <a:r>
              <a:rPr lang="en-US" sz="1400" smtClean="0"/>
              <a:t>Are fast reactions to changing background conditions possible?</a:t>
            </a:r>
          </a:p>
          <a:p>
            <a:pPr lvl="1"/>
            <a:r>
              <a:rPr lang="en-US" sz="1400" smtClean="0"/>
              <a:t>How do we handle impacts on other triggers when modifying the trigger mix? How do we identify all analyses using a particular trigger?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BF5BE-A34D-FA4F-BD3C-1EB03767BCD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1143000"/>
            <a:ext cx="8229600" cy="28194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715963"/>
          </a:xfrm>
        </p:spPr>
        <p:txBody>
          <a:bodyPr/>
          <a:lstStyle/>
          <a:p>
            <a:pPr eaLnBrk="1" hangingPunct="1"/>
            <a:r>
              <a:rPr lang="en-US" sz="4000" smtClean="0"/>
              <a:t>Proposed contribution from Higgs WG - I</a:t>
            </a:r>
          </a:p>
        </p:txBody>
      </p:sp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457200" y="792163"/>
            <a:ext cx="8229600" cy="53038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dirty="0" smtClean="0"/>
              <a:t>For each analysis/channel:</a:t>
            </a:r>
          </a:p>
          <a:p>
            <a:pPr eaLnBrk="1" hangingPunct="1"/>
            <a:r>
              <a:rPr lang="en-US" sz="2000" dirty="0" smtClean="0"/>
              <a:t>Determine the trigger efficiency for </a:t>
            </a:r>
            <a:r>
              <a:rPr lang="en-US" sz="2000" b="1" dirty="0" smtClean="0">
                <a:solidFill>
                  <a:srgbClr val="FF0000"/>
                </a:solidFill>
              </a:rPr>
              <a:t>signal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samples </a:t>
            </a:r>
            <a:r>
              <a:rPr lang="en-US" sz="2000" dirty="0" smtClean="0">
                <a:solidFill>
                  <a:srgbClr val="FF0000"/>
                </a:solidFill>
              </a:rPr>
              <a:t>with respect to the offline selection</a:t>
            </a:r>
            <a:r>
              <a:rPr lang="en-US" sz="2000" dirty="0" smtClean="0"/>
              <a:t> (or reasonable </a:t>
            </a:r>
            <a:r>
              <a:rPr lang="en-US" sz="2000" dirty="0" err="1" smtClean="0"/>
              <a:t>preselection</a:t>
            </a:r>
            <a:r>
              <a:rPr lang="en-US" sz="2000" dirty="0" smtClean="0"/>
              <a:t>) – </a:t>
            </a:r>
            <a:r>
              <a:rPr lang="en-US" sz="2000" b="1" dirty="0" smtClean="0"/>
              <a:t>the idea is that numbers should be comparable</a:t>
            </a:r>
          </a:p>
          <a:p>
            <a:pPr lvl="1" eaLnBrk="1" hangingPunct="1"/>
            <a:r>
              <a:rPr lang="en-US" sz="1600" b="1" dirty="0" smtClean="0">
                <a:solidFill>
                  <a:schemeClr val="tx2"/>
                </a:solidFill>
              </a:rPr>
              <a:t>Be quantitative and clear</a:t>
            </a:r>
          </a:p>
          <a:p>
            <a:pPr lvl="1" eaLnBrk="1" hangingPunct="1"/>
            <a:r>
              <a:rPr lang="en-US" sz="1600" dirty="0" smtClean="0"/>
              <a:t>Take </a:t>
            </a:r>
            <a:r>
              <a:rPr lang="en-US" sz="1600" b="1" dirty="0" err="1" smtClean="0">
                <a:solidFill>
                  <a:srgbClr val="008000"/>
                </a:solidFill>
              </a:rPr>
              <a:t>prescales</a:t>
            </a:r>
            <a:r>
              <a:rPr lang="en-US" sz="1600" dirty="0" smtClean="0"/>
              <a:t> into account – see slide on available data below</a:t>
            </a:r>
          </a:p>
          <a:p>
            <a:pPr lvl="1" eaLnBrk="1" hangingPunct="1"/>
            <a:r>
              <a:rPr lang="en-US" sz="1600" dirty="0" smtClean="0"/>
              <a:t>Apply no truth/</a:t>
            </a:r>
            <a:r>
              <a:rPr lang="en-US" sz="1600" dirty="0" err="1" smtClean="0"/>
              <a:t>fiducial</a:t>
            </a:r>
            <a:r>
              <a:rPr lang="en-US" sz="1600" dirty="0" smtClean="0"/>
              <a:t> cuts at trigger level (don’t make it look nice, make it real)</a:t>
            </a:r>
          </a:p>
          <a:p>
            <a:pPr lvl="1" eaLnBrk="1" hangingPunct="1"/>
            <a:r>
              <a:rPr lang="en-US" sz="1600" b="1" dirty="0" smtClean="0">
                <a:solidFill>
                  <a:srgbClr val="FF0000"/>
                </a:solidFill>
              </a:rPr>
              <a:t>Use several possible triggers</a:t>
            </a:r>
            <a:r>
              <a:rPr lang="en-US" sz="1600" dirty="0" smtClean="0"/>
              <a:t> even if not optimal –  The interesting question is: “How much data do we loose if we have to use this trigger?”</a:t>
            </a:r>
          </a:p>
          <a:p>
            <a:pPr lvl="1" eaLnBrk="1" hangingPunct="1"/>
            <a:r>
              <a:rPr lang="en-US" sz="1600" dirty="0" smtClean="0"/>
              <a:t>Useful to know: what is the offline (pre-)selection efficiency?</a:t>
            </a:r>
          </a:p>
          <a:p>
            <a:pPr lvl="1"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What bias (if any) do you find in which distributions/measurements? (e.g. shift in estimated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H</a:t>
            </a:r>
            <a:r>
              <a:rPr lang="en-US" sz="2000" dirty="0" smtClean="0"/>
              <a:t> with /without trigger) </a:t>
            </a:r>
          </a:p>
          <a:p>
            <a:pPr lvl="1" eaLnBrk="1" hangingPunct="1"/>
            <a:r>
              <a:rPr lang="en-US" sz="1600" dirty="0" smtClean="0"/>
              <a:t>Would help to understand if something needs to be improved on a given trigger</a:t>
            </a:r>
          </a:p>
          <a:p>
            <a:pPr lvl="1"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How much luminosity will you need to have some sensitivity? (e.g. 1-2fb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for H -&gt; WW; 10 fb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for </a:t>
            </a:r>
            <a:r>
              <a:rPr lang="en-US" sz="2000" dirty="0" err="1" smtClean="0"/>
              <a:t>ttH</a:t>
            </a:r>
            <a:r>
              <a:rPr lang="en-US" sz="2000" dirty="0" smtClean="0"/>
              <a:t> … approximate numbers are ok here) </a:t>
            </a:r>
          </a:p>
          <a:p>
            <a:pPr lvl="1" eaLnBrk="1" hangingPunct="1"/>
            <a:r>
              <a:rPr lang="en-US" sz="1600" dirty="0" smtClean="0"/>
              <a:t>Helps to understand what plan should be as luminosity increases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794F9-8623-3D45-B588-AAF6BBAD36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en-US" sz="3600" smtClean="0"/>
              <a:t>Proposed contribution from Higgs WG - II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289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 dirty="0" smtClean="0"/>
              <a:t>The first priority is described in the previous slide, but…</a:t>
            </a:r>
          </a:p>
          <a:p>
            <a:r>
              <a:rPr lang="en-US" sz="2400" dirty="0" smtClean="0"/>
              <a:t>Most of the work this year will be on: </a:t>
            </a:r>
          </a:p>
          <a:p>
            <a:pPr lvl="1"/>
            <a:r>
              <a:rPr lang="en-US" sz="1800" dirty="0" smtClean="0"/>
              <a:t>Studying and understanding the backgrounds</a:t>
            </a:r>
          </a:p>
          <a:p>
            <a:pPr lvl="1"/>
            <a:r>
              <a:rPr lang="en-US" sz="1800" dirty="0" smtClean="0"/>
              <a:t>Discovering methods to determine bias, systematic uncertainties, and efficiencies (incl. trigger efficiencies), etc </a:t>
            </a:r>
            <a:r>
              <a:rPr lang="en-US" sz="1800" b="1" dirty="0" smtClean="0"/>
              <a:t>from real data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It would be very useful to understand:</a:t>
            </a:r>
          </a:p>
          <a:p>
            <a:pPr lvl="1"/>
            <a:r>
              <a:rPr lang="en-US" sz="1800" dirty="0" smtClean="0"/>
              <a:t>What triggers will be used to select any </a:t>
            </a:r>
            <a:r>
              <a:rPr lang="en-US" sz="1800" b="1" dirty="0" smtClean="0"/>
              <a:t>control samples</a:t>
            </a:r>
            <a:r>
              <a:rPr lang="en-US" sz="1800" dirty="0" smtClean="0"/>
              <a:t>, samples needed for </a:t>
            </a:r>
            <a:r>
              <a:rPr lang="en-US" sz="1800" b="1" dirty="0" smtClean="0"/>
              <a:t>performance studies</a:t>
            </a:r>
            <a:r>
              <a:rPr lang="en-US" sz="1800" dirty="0" smtClean="0"/>
              <a:t>, samples to study trigger and reconstruction efficiency</a:t>
            </a:r>
          </a:p>
          <a:p>
            <a:pPr lvl="2"/>
            <a:r>
              <a:rPr lang="en-US" sz="1600" dirty="0" smtClean="0"/>
              <a:t>e.g. use electron and </a:t>
            </a:r>
            <a:r>
              <a:rPr lang="en-US" sz="1600" dirty="0" err="1" smtClean="0"/>
              <a:t>muon</a:t>
            </a:r>
            <a:r>
              <a:rPr lang="en-US" sz="1600" dirty="0" smtClean="0"/>
              <a:t> triggers to select </a:t>
            </a:r>
            <a:r>
              <a:rPr lang="en-US" sz="1600" dirty="0" err="1" smtClean="0"/>
              <a:t>ttbar</a:t>
            </a:r>
            <a:r>
              <a:rPr lang="en-US" sz="1600" dirty="0" smtClean="0"/>
              <a:t> sample to estimate background to </a:t>
            </a:r>
            <a:r>
              <a:rPr lang="en-US" sz="1600" dirty="0" err="1" smtClean="0"/>
              <a:t>ttH</a:t>
            </a:r>
            <a:endParaRPr lang="en-US" sz="1600" dirty="0" smtClean="0"/>
          </a:p>
          <a:p>
            <a:pPr lvl="1"/>
            <a:r>
              <a:rPr lang="en-US" sz="1800" b="1" dirty="0" smtClean="0"/>
              <a:t>How much statistics</a:t>
            </a:r>
            <a:r>
              <a:rPr lang="en-US" sz="1800" dirty="0" smtClean="0"/>
              <a:t> (i.e. integrated luminosity) will be needed to achieve the required precision in these studies</a:t>
            </a:r>
          </a:p>
          <a:p>
            <a:pPr lvl="1"/>
            <a:r>
              <a:rPr lang="en-US" sz="1800" dirty="0" smtClean="0"/>
              <a:t>Most important issue is to suppress or understand </a:t>
            </a:r>
            <a:r>
              <a:rPr lang="en-US" sz="1800" b="1" dirty="0" smtClean="0"/>
              <a:t>bias</a:t>
            </a:r>
            <a:r>
              <a:rPr lang="en-US" sz="1800" dirty="0" smtClean="0"/>
              <a:t> in reconstruction, trigger, etc : don’t use </a:t>
            </a:r>
            <a:r>
              <a:rPr lang="en-US" sz="1800" dirty="0" err="1" smtClean="0"/>
              <a:t>b</a:t>
            </a:r>
            <a:r>
              <a:rPr lang="en-US" sz="1800" dirty="0" smtClean="0"/>
              <a:t>-tag trigger if you need to study offline </a:t>
            </a:r>
            <a:r>
              <a:rPr lang="en-US" sz="1800" dirty="0" err="1" smtClean="0"/>
              <a:t>b</a:t>
            </a:r>
            <a:r>
              <a:rPr lang="en-US" sz="1800" dirty="0" smtClean="0"/>
              <a:t>-tagging efficiency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EC86B-EC31-B94E-8550-53D7E331843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3"/>
          </a:xfrm>
        </p:spPr>
        <p:txBody>
          <a:bodyPr/>
          <a:lstStyle/>
          <a:p>
            <a:r>
              <a:rPr lang="en-US" smtClean="0"/>
              <a:t>Data for trigger studies</a:t>
            </a:r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228600" y="836613"/>
            <a:ext cx="8686800" cy="5564187"/>
          </a:xfrm>
        </p:spPr>
        <p:txBody>
          <a:bodyPr/>
          <a:lstStyle/>
          <a:p>
            <a:r>
              <a:rPr lang="en-US" sz="2000" dirty="0" smtClean="0"/>
              <a:t>First production done with 14.2.20.3 at 10TeV</a:t>
            </a:r>
          </a:p>
          <a:p>
            <a:pPr lvl="1"/>
            <a:r>
              <a:rPr lang="en-US" sz="1600" dirty="0" smtClean="0"/>
              <a:t>See </a:t>
            </a:r>
            <a:r>
              <a:rPr lang="en-US" sz="1600" dirty="0" err="1" smtClean="0"/>
              <a:t>Rachid’s</a:t>
            </a:r>
            <a:r>
              <a:rPr lang="en-US" sz="1600" dirty="0" smtClean="0"/>
              <a:t> talk on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December 08</a:t>
            </a:r>
          </a:p>
          <a:p>
            <a:endParaRPr lang="en-US" sz="2000" dirty="0" smtClean="0"/>
          </a:p>
          <a:p>
            <a:r>
              <a:rPr lang="en-US" sz="2000" dirty="0" smtClean="0"/>
              <a:t>There were some bugs affecting the trigger software, some in this data :</a:t>
            </a:r>
          </a:p>
          <a:p>
            <a:pPr lvl="1"/>
            <a:r>
              <a:rPr lang="en-US" sz="1600" dirty="0" smtClean="0"/>
              <a:t>L2 tracking algorithm sensitive to very large (~3mm) </a:t>
            </a:r>
            <a:r>
              <a:rPr lang="en-US" sz="1600" dirty="0" err="1" smtClean="0"/>
              <a:t>beamspot</a:t>
            </a:r>
            <a:r>
              <a:rPr lang="en-US" sz="1600" dirty="0" smtClean="0"/>
              <a:t> displacement</a:t>
            </a:r>
          </a:p>
          <a:p>
            <a:pPr lvl="2"/>
            <a:r>
              <a:rPr lang="en-US" sz="1400" dirty="0" smtClean="0"/>
              <a:t>Seen e.g. in electron triggers as L2 efficiency modulation in phi - fixed in 14.2.22.x</a:t>
            </a:r>
          </a:p>
          <a:p>
            <a:pPr lvl="1"/>
            <a:r>
              <a:rPr lang="en-US" sz="1600" dirty="0" smtClean="0"/>
              <a:t>No exclusive electron &amp; photon triggers</a:t>
            </a:r>
          </a:p>
          <a:p>
            <a:pPr lvl="2"/>
            <a:r>
              <a:rPr lang="en-US" sz="1400" dirty="0" smtClean="0"/>
              <a:t>Caused by error in python scripts for trigger menu configuration - started 14.2.22.x, fixed 14.2.25.1</a:t>
            </a:r>
          </a:p>
          <a:p>
            <a:pPr lvl="1"/>
            <a:r>
              <a:rPr lang="en-US" sz="1600" dirty="0" err="1" smtClean="0"/>
              <a:t>TrigDecisionTool</a:t>
            </a:r>
            <a:r>
              <a:rPr lang="en-US" sz="1600" dirty="0" smtClean="0"/>
              <a:t> - only returns one LVL1 item per event – workaround...</a:t>
            </a:r>
          </a:p>
          <a:p>
            <a:pPr lvl="1"/>
            <a:r>
              <a:rPr lang="en-US" sz="1600" dirty="0" smtClean="0"/>
              <a:t>Trigger MET phi conventions in </a:t>
            </a:r>
            <a:r>
              <a:rPr lang="en-US" sz="1600" dirty="0" err="1" smtClean="0"/>
              <a:t>LAr</a:t>
            </a:r>
            <a:r>
              <a:rPr lang="en-US" sz="1600" dirty="0" smtClean="0"/>
              <a:t> and Tile – fixed in 14.2.25.2</a:t>
            </a:r>
          </a:p>
          <a:p>
            <a:pPr lvl="1"/>
            <a:r>
              <a:rPr lang="en-US" sz="1800" dirty="0" smtClean="0"/>
              <a:t>Possible offline photon bug in 14.2.25.2 - </a:t>
            </a:r>
            <a:r>
              <a:rPr lang="en-US" sz="1600" dirty="0" smtClean="0"/>
              <a:t>affects only H-&gt;</a:t>
            </a:r>
            <a:r>
              <a:rPr lang="en-US" sz="1600" dirty="0" err="1" smtClean="0">
                <a:latin typeface="Lucida Grande"/>
                <a:ea typeface="Lucida Grande"/>
                <a:cs typeface="Lucida Grande"/>
              </a:rPr>
              <a:t>γγ</a:t>
            </a:r>
            <a:r>
              <a:rPr lang="en-US" sz="1600" dirty="0" smtClean="0">
                <a:latin typeface="Lucida Grande"/>
                <a:ea typeface="Lucida Grande"/>
                <a:cs typeface="Lucida Grande"/>
              </a:rPr>
              <a:t> (use 14.2.20.3 data)</a:t>
            </a:r>
            <a:endParaRPr lang="en-US" sz="1600" dirty="0" smtClean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Use trigger menu available in data currently being produced (See Junichi’s talk today) – No need to re-run </a:t>
            </a:r>
            <a:r>
              <a:rPr lang="en-US" sz="2000" dirty="0" err="1" smtClean="0"/>
              <a:t>triger</a:t>
            </a:r>
            <a:r>
              <a:rPr lang="en-US" sz="2000" dirty="0" smtClean="0"/>
              <a:t> (hypotheses)</a:t>
            </a:r>
          </a:p>
          <a:p>
            <a:pPr lvl="1"/>
            <a:r>
              <a:rPr lang="en-US" sz="1600" dirty="0" smtClean="0"/>
              <a:t>Data produced with release 14.2.25.2; </a:t>
            </a:r>
          </a:p>
          <a:p>
            <a:pPr lvl="1"/>
            <a:r>
              <a:rPr lang="en-US" sz="1600" dirty="0" smtClean="0"/>
              <a:t>Centre of mass energy: 10TeV</a:t>
            </a:r>
          </a:p>
          <a:p>
            <a:pPr lvl="1"/>
            <a:r>
              <a:rPr lang="en-US" sz="1600" dirty="0" smtClean="0"/>
              <a:t>Geometry: ATLAS-GEO-02-01-00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7A4AD2-3D89-DC41-A189-564DB77F8D1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r>
              <a:rPr lang="en-US" dirty="0" smtClean="0"/>
              <a:t>Trigger menu in </a:t>
            </a:r>
            <a:r>
              <a:rPr lang="en-US" dirty="0" err="1" smtClean="0"/>
              <a:t>Beatenberg</a:t>
            </a:r>
            <a:r>
              <a:rPr lang="en-US" dirty="0" smtClean="0"/>
              <a:t>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8"/>
            <a:ext cx="8229600" cy="2925762"/>
          </a:xfrm>
        </p:spPr>
        <p:txBody>
          <a:bodyPr/>
          <a:lstStyle/>
          <a:p>
            <a:r>
              <a:rPr lang="en-US" sz="1800" dirty="0" smtClean="0"/>
              <a:t>Trigger Menu used in data production :  </a:t>
            </a:r>
            <a:r>
              <a:rPr lang="en-US" sz="1800" b="1" dirty="0" smtClean="0"/>
              <a:t>lumi1E31_no_Bphysics_no_prescale</a:t>
            </a:r>
          </a:p>
          <a:p>
            <a:pPr lvl="1"/>
            <a:r>
              <a:rPr lang="en-US" sz="1400" dirty="0" err="1" smtClean="0"/>
              <a:t>Prescales</a:t>
            </a:r>
            <a:r>
              <a:rPr lang="en-US" sz="1400" dirty="0" smtClean="0"/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not</a:t>
            </a:r>
            <a:r>
              <a:rPr lang="en-US" sz="1400" b="1" dirty="0" smtClean="0"/>
              <a:t> </a:t>
            </a:r>
            <a:r>
              <a:rPr lang="en-US" sz="1400" dirty="0" smtClean="0"/>
              <a:t>applied in AOD – can be found from “lumi1E31_no_Bphysics” page: and corrected by hand (easy for single triggers, please ask when in doubt) </a:t>
            </a:r>
          </a:p>
          <a:p>
            <a:pPr lvl="1"/>
            <a:r>
              <a:rPr lang="en-US" sz="1400" dirty="0" smtClean="0"/>
              <a:t>Trigger menu pages: lumi1E31_no_Bphysics :</a:t>
            </a:r>
            <a:r>
              <a:rPr lang="en-US" sz="1400" dirty="0" smtClean="0">
                <a:hlinkClick r:id="rId2"/>
              </a:rPr>
              <a:t>http://tbold.web.cern.ch/tbold//view_menu.php?name=lumi1E31_no_Bphysics_14.2.20&amp;tag</a:t>
            </a:r>
            <a:r>
              <a:rPr lang="en-US" sz="1400" dirty="0" smtClean="0"/>
              <a:t>=</a:t>
            </a:r>
          </a:p>
          <a:p>
            <a:pPr lvl="1"/>
            <a:r>
              <a:rPr lang="en-US" sz="1400" dirty="0" smtClean="0"/>
              <a:t>lumi1E31_no_Bphysics_no_prescale :</a:t>
            </a:r>
            <a:r>
              <a:rPr lang="en-US" sz="1400" dirty="0" smtClean="0">
                <a:hlinkClick r:id="rId3"/>
              </a:rPr>
              <a:t>http://tbold.web.cern.ch/tbold//view_menu.php?name=lumi1E31_no_Bphysics_no_prescale_14.2.20&amp;tag</a:t>
            </a:r>
            <a:r>
              <a:rPr lang="en-US" sz="1400" dirty="0" smtClean="0"/>
              <a:t>=</a:t>
            </a:r>
          </a:p>
          <a:p>
            <a:pPr lvl="1"/>
            <a:r>
              <a:rPr lang="en-US" sz="1400" dirty="0" smtClean="0"/>
              <a:t>Used for both 14.2.20.3 and 14.2.25.2 samples but not necessarily the same!</a:t>
            </a:r>
          </a:p>
          <a:p>
            <a:pPr lvl="1"/>
            <a:endParaRPr lang="en-US" sz="1400" dirty="0" smtClean="0"/>
          </a:p>
          <a:p>
            <a:r>
              <a:rPr lang="en-US" sz="1800" dirty="0" smtClean="0"/>
              <a:t>  In 14.2.20.3 and 14.2.25.2 samples </a:t>
            </a:r>
            <a:r>
              <a:rPr lang="en-US" sz="1800" b="1" dirty="0" smtClean="0"/>
              <a:t>but not necessarily the same</a:t>
            </a:r>
            <a:r>
              <a:rPr lang="en-US" sz="1800" dirty="0" smtClean="0"/>
              <a:t> in both!</a:t>
            </a:r>
          </a:p>
          <a:p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Higgs WG meeting 4 Dec.08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901A4-62D3-7D43-A162-E09C0D5E84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886200"/>
            <a:ext cx="8267700" cy="2474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181600" y="5213350"/>
            <a:ext cx="3505200" cy="1143000"/>
          </a:xfrm>
        </p:spPr>
        <p:txBody>
          <a:bodyPr/>
          <a:lstStyle/>
          <a:p>
            <a:r>
              <a:rPr lang="en-US" dirty="0" smtClean="0"/>
              <a:t>More info…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Higgs WG meeting 4 Dec.08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901A4-62D3-7D43-A162-E09C0D5E84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200" dirty="0" smtClean="0"/>
              <a:t>Review of CSC analysis and examples</a:t>
            </a:r>
          </a:p>
        </p:txBody>
      </p:sp>
      <p:sp>
        <p:nvSpPr>
          <p:cNvPr id="25603" name="Text Placeholder 6"/>
          <p:cNvSpPr>
            <a:spLocks noGrp="1"/>
          </p:cNvSpPr>
          <p:nvPr>
            <p:ph type="body" idx="1"/>
          </p:nvPr>
        </p:nvSpPr>
        <p:spPr>
          <a:xfrm>
            <a:off x="457200" y="944563"/>
            <a:ext cx="4040188" cy="446087"/>
          </a:xfrm>
        </p:spPr>
        <p:txBody>
          <a:bodyPr/>
          <a:lstStyle/>
          <a:p>
            <a:r>
              <a:rPr lang="en-US" smtClean="0"/>
              <a:t>H</a:t>
            </a:r>
            <a:r>
              <a:rPr lang="en-US" smtClean="0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mtClean="0">
                <a:latin typeface="Lucida Grande" charset="0"/>
                <a:ea typeface="Lucida Grande" charset="0"/>
                <a:cs typeface="Lucida Grande" charset="0"/>
              </a:rPr>
              <a:t>γγ</a:t>
            </a:r>
            <a:endParaRPr lang="en-US" smtClean="0"/>
          </a:p>
        </p:txBody>
      </p:sp>
      <p:sp>
        <p:nvSpPr>
          <p:cNvPr id="25604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390650"/>
            <a:ext cx="4040188" cy="3897313"/>
          </a:xfrm>
        </p:spPr>
        <p:txBody>
          <a:bodyPr/>
          <a:lstStyle/>
          <a:p>
            <a:r>
              <a:rPr lang="en-US" sz="1600" smtClean="0"/>
              <a:t>CSC: used </a:t>
            </a:r>
            <a:r>
              <a:rPr lang="en-US" sz="1600" smtClean="0">
                <a:solidFill>
                  <a:srgbClr val="FF0000"/>
                </a:solidFill>
              </a:rPr>
              <a:t>2g17i OR g55</a:t>
            </a:r>
          </a:p>
          <a:p>
            <a:r>
              <a:rPr lang="en-US" sz="1600" smtClean="0"/>
              <a:t>lumi1E31: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EF_g20 (8Hz)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EF_g20i (7Hz)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EF_g25 (4Hz)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EF_g25i (3.3Hz)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EF_g105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EF_g150 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EF_g55_tight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EF_2g10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EF_2g15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EF_2g17i_tight</a:t>
            </a:r>
          </a:p>
          <a:p>
            <a:pPr lvl="1"/>
            <a:r>
              <a:rPr lang="en-US" sz="1600" smtClean="0">
                <a:solidFill>
                  <a:schemeClr val="tx2"/>
                </a:solidFill>
              </a:rPr>
              <a:t>EF_2g20</a:t>
            </a:r>
          </a:p>
        </p:txBody>
      </p:sp>
      <p:sp>
        <p:nvSpPr>
          <p:cNvPr id="25605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041775" cy="487363"/>
          </a:xfrm>
        </p:spPr>
        <p:txBody>
          <a:bodyPr/>
          <a:lstStyle/>
          <a:p>
            <a:r>
              <a:rPr lang="en-US" smtClean="0"/>
              <a:t>H</a:t>
            </a:r>
            <a:r>
              <a:rPr lang="en-US" smtClean="0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mtClean="0"/>
              <a:t>4l</a:t>
            </a:r>
          </a:p>
        </p:txBody>
      </p:sp>
      <p:sp>
        <p:nvSpPr>
          <p:cNvPr id="25606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401763"/>
            <a:ext cx="4041775" cy="4191000"/>
          </a:xfrm>
        </p:spPr>
        <p:txBody>
          <a:bodyPr/>
          <a:lstStyle/>
          <a:p>
            <a:r>
              <a:rPr lang="en-US" sz="1600" smtClean="0"/>
              <a:t>CSC: </a:t>
            </a:r>
            <a:r>
              <a:rPr lang="en-US" sz="1600" smtClean="0">
                <a:solidFill>
                  <a:srgbClr val="FF0000"/>
                </a:solidFill>
              </a:rPr>
              <a:t>e22i, mu20, 2mu10, 2e15i, ORs of the above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EF_e12_medium (13 Hz)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EF_e15_medium (3Hz)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EF_e15i_medium (2.6Hz)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EF_e10_mu6 (0.3Hz)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EF_e5_e10_medium (0.1 Hz)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EF_e55_loose1 (0.5Hz)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EF_e20_g20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EF_Zee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EF_e20_loose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EF_e20i_loose</a:t>
            </a:r>
          </a:p>
          <a:p>
            <a:r>
              <a:rPr lang="en-US" sz="1600" smtClean="0">
                <a:solidFill>
                  <a:schemeClr val="tx2"/>
                </a:solidFill>
              </a:rPr>
              <a:t>EF_e22i_tight</a:t>
            </a:r>
            <a:endParaRPr lang="en-US" smtClean="0">
              <a:solidFill>
                <a:schemeClr val="tx2"/>
              </a:solidFill>
            </a:endParaRPr>
          </a:p>
          <a:p>
            <a:r>
              <a:rPr lang="en-US" sz="1600" smtClean="0">
                <a:solidFill>
                  <a:schemeClr val="tx2"/>
                </a:solidFill>
              </a:rPr>
              <a:t>… and many muon signatures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6E73E-55EF-E143-BB15-28943CFA0F6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5610" name="TextBox 10"/>
          <p:cNvSpPr txBox="1">
            <a:spLocks noChangeArrowheads="1"/>
          </p:cNvSpPr>
          <p:nvPr/>
        </p:nvSpPr>
        <p:spPr bwMode="auto">
          <a:xfrm>
            <a:off x="457200" y="5562600"/>
            <a:ext cx="8229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Many more triggers to choose from than in rel.12</a:t>
            </a:r>
          </a:p>
          <a:p>
            <a:r>
              <a:rPr lang="en-US"/>
              <a:t>Not all of the above are interesting… and many will be for initial running only</a:t>
            </a:r>
          </a:p>
          <a:p>
            <a:r>
              <a:rPr lang="en-US"/>
              <a:t>Note: a cleanup of the e/gamma menu is currently underway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503238"/>
            <a:ext cx="4040188" cy="639762"/>
          </a:xfrm>
        </p:spPr>
        <p:txBody>
          <a:bodyPr/>
          <a:lstStyle/>
          <a:p>
            <a:r>
              <a:rPr lang="en-US" smtClean="0"/>
              <a:t>H</a:t>
            </a:r>
            <a:r>
              <a:rPr lang="en-US" smtClean="0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mtClean="0">
                <a:latin typeface="Lucida Grande" charset="0"/>
                <a:ea typeface="Lucida Grande" charset="0"/>
                <a:cs typeface="Lucida Grande" charset="0"/>
              </a:rPr>
              <a:t>ττ</a:t>
            </a:r>
            <a:endParaRPr lang="en-US" smtClean="0"/>
          </a:p>
        </p:txBody>
      </p:sp>
      <p:sp>
        <p:nvSpPr>
          <p:cNvPr id="266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25563"/>
            <a:ext cx="4040188" cy="4770437"/>
          </a:xfrm>
        </p:spPr>
        <p:txBody>
          <a:bodyPr/>
          <a:lstStyle/>
          <a:p>
            <a:r>
              <a:rPr lang="en-US" dirty="0" smtClean="0"/>
              <a:t>CSC: 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ll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lh</a:t>
            </a:r>
            <a:r>
              <a:rPr lang="en-US" dirty="0" smtClean="0">
                <a:solidFill>
                  <a:srgbClr val="FF0000"/>
                </a:solidFill>
              </a:rPr>
              <a:t>: e22i or mu20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hh</a:t>
            </a:r>
            <a:r>
              <a:rPr lang="en-US" dirty="0" smtClean="0">
                <a:solidFill>
                  <a:srgbClr val="FF0000"/>
                </a:solidFill>
              </a:rPr>
              <a:t>: L1_TAU30_xE40_softHLT</a:t>
            </a:r>
          </a:p>
          <a:p>
            <a:r>
              <a:rPr lang="en-US" dirty="0" smtClean="0"/>
              <a:t>Iumi1E31: </a:t>
            </a:r>
          </a:p>
          <a:p>
            <a:pPr lvl="1"/>
            <a:r>
              <a:rPr lang="en-US" dirty="0" err="1" smtClean="0"/>
              <a:t>lh</a:t>
            </a:r>
            <a:r>
              <a:rPr lang="en-US" dirty="0" smtClean="0"/>
              <a:t>: tau16i_e15i, tau20i_e10, tau20i_e15i, tau16i_mu10, tau20i_mu6, tau16i_mu10</a:t>
            </a:r>
          </a:p>
          <a:p>
            <a:pPr lvl="1"/>
            <a:r>
              <a:rPr lang="en-US" dirty="0" err="1" smtClean="0"/>
              <a:t>hh</a:t>
            </a:r>
            <a:r>
              <a:rPr lang="en-US" dirty="0" smtClean="0"/>
              <a:t>: 2tau29i, tau29i_tau38i, tau38i_xe40, </a:t>
            </a:r>
            <a:r>
              <a:rPr lang="en-US" dirty="0" smtClean="0"/>
              <a:t>tau38i_EFxe40</a:t>
            </a:r>
          </a:p>
          <a:p>
            <a:pPr lvl="1"/>
            <a:r>
              <a:rPr lang="en-US" dirty="0" err="1" smtClean="0"/>
              <a:t>l</a:t>
            </a:r>
            <a:r>
              <a:rPr lang="en-US" dirty="0" err="1" smtClean="0"/>
              <a:t>l</a:t>
            </a:r>
            <a:r>
              <a:rPr lang="en-US" dirty="0" smtClean="0"/>
              <a:t>: 2e10_loose, 2e12_tight, 2e15_medium, 2e20_loose, 2mu4, 2mu6</a:t>
            </a:r>
            <a:r>
              <a:rPr lang="en-US" smtClean="0"/>
              <a:t>, mu4_mu6, 2mu10, 2mu20</a:t>
            </a:r>
            <a:endParaRPr lang="en-US" dirty="0" smtClean="0"/>
          </a:p>
        </p:txBody>
      </p:sp>
      <p:sp>
        <p:nvSpPr>
          <p:cNvPr id="26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503238"/>
            <a:ext cx="4041775" cy="639762"/>
          </a:xfrm>
        </p:spPr>
        <p:txBody>
          <a:bodyPr/>
          <a:lstStyle/>
          <a:p>
            <a:r>
              <a:rPr lang="en-US" smtClean="0"/>
              <a:t>VBF H</a:t>
            </a:r>
            <a:r>
              <a:rPr lang="en-US" smtClean="0">
                <a:latin typeface="Wingdings" charset="2"/>
                <a:ea typeface="Wingdings" charset="2"/>
                <a:cs typeface="Wingdings" charset="2"/>
              </a:rPr>
              <a:t></a:t>
            </a:r>
            <a:r>
              <a:rPr lang="en-US" smtClean="0"/>
              <a:t>inv.</a:t>
            </a:r>
          </a:p>
        </p:txBody>
      </p:sp>
      <p:sp>
        <p:nvSpPr>
          <p:cNvPr id="26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25563"/>
            <a:ext cx="4041775" cy="4465637"/>
          </a:xfrm>
        </p:spPr>
        <p:txBody>
          <a:bodyPr/>
          <a:lstStyle/>
          <a:p>
            <a:r>
              <a:rPr lang="en-US" dirty="0" smtClean="0"/>
              <a:t>CSC: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used L1 only</a:t>
            </a:r>
          </a:p>
          <a:p>
            <a:r>
              <a:rPr lang="en-US" dirty="0" smtClean="0"/>
              <a:t>lumi1E31</a:t>
            </a:r>
          </a:p>
          <a:p>
            <a:pPr lvl="1"/>
            <a:r>
              <a:rPr lang="en-US" dirty="0" smtClean="0"/>
              <a:t>XE60, XE70, XE80, XE100, XE120, FJ23_XE70, J23_XE70, J23_XE100, FJ23_XE100, FJ23_J23_XE70, FJ23_J23_XE100</a:t>
            </a:r>
          </a:p>
          <a:p>
            <a:endParaRPr lang="en-US" dirty="0" smtClean="0"/>
          </a:p>
          <a:p>
            <a:r>
              <a:rPr lang="en-US" dirty="0" smtClean="0"/>
              <a:t>Forward jets and missing ET triggers are now properly implemented in the menu</a:t>
            </a:r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B1B8C-365B-874E-B9DE-7BEB721A15C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6633" name="TextBox 9"/>
          <p:cNvSpPr txBox="1">
            <a:spLocks noChangeArrowheads="1"/>
          </p:cNvSpPr>
          <p:nvPr/>
        </p:nvSpPr>
        <p:spPr bwMode="auto">
          <a:xfrm>
            <a:off x="457200" y="5791200"/>
            <a:ext cx="822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Same for other channels…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8180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4953000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1: operations (including experience from 2008 run)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Review of menu-wide issues related to actual operation: what happened/how long it took to implement, test, deploy new menus? What problems affected the trigger operation?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2: trigger </a:t>
            </a:r>
            <a:r>
              <a:rPr lang="en-US" dirty="0" err="1" smtClean="0">
                <a:ea typeface="+mn-ea"/>
                <a:cs typeface="+mn-cs"/>
              </a:rPr>
              <a:t>motivation(s</a:t>
            </a:r>
            <a:r>
              <a:rPr lang="en-US" dirty="0" smtClean="0">
                <a:ea typeface="+mn-ea"/>
                <a:cs typeface="+mn-cs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Understand what is at stake in each trigger: What physics/detector commissioning/monitoring do they serve? What can be </a:t>
            </a:r>
            <a:r>
              <a:rPr lang="en-US" dirty="0" err="1" smtClean="0">
                <a:ea typeface="+mn-ea"/>
              </a:rPr>
              <a:t>prescaled</a:t>
            </a:r>
            <a:r>
              <a:rPr lang="en-US" dirty="0" smtClean="0">
                <a:ea typeface="+mn-ea"/>
              </a:rPr>
              <a:t>? How rates can be controlled? What other triggers are related and how?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3: trigger menu evolution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How to get a trigger online? How it evolves with changing luminosity? Who decides and based on what information?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4: trigger efficiency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How to determine the efficiency and bias for each trigger? What analysis data is needed for this? How much luminosity is needed for this?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5: rate measurement and management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Review the existing tools to estimate resource usage: how much does a new trigger cost? How close are we to the limit? How best to predict the cost of a new trigger?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Higgs contribution can be useful for several sessions, especially 2 and 3 (4 and 5 at a later stage?)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More info here: </a:t>
            </a:r>
            <a:r>
              <a:rPr lang="en-US" dirty="0" smtClean="0">
                <a:ea typeface="+mn-ea"/>
                <a:hlinkClick r:id="rId3"/>
              </a:rPr>
              <a:t>https://twiki.cern.ch/twiki/bin/view/Atlas/TriggerWorkshop2009</a:t>
            </a:r>
            <a:r>
              <a:rPr lang="en-US" dirty="0" smtClean="0">
                <a:ea typeface="+mn-ea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D3A8B-D335-EB42-93AE-031E92BFE0B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Higgs WG meeting 4 Dec.08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1749</Words>
  <Application>Microsoft Macintosh PowerPoint</Application>
  <PresentationFormat>On-screen Show (4:3)</PresentationFormat>
  <Paragraphs>179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Preparation for the Beatenberg Trigger Workshop</vt:lpstr>
      <vt:lpstr>Proposed contribution from Higgs WG - I</vt:lpstr>
      <vt:lpstr>Proposed contribution from Higgs WG - II</vt:lpstr>
      <vt:lpstr>Data for trigger studies</vt:lpstr>
      <vt:lpstr>Trigger menu in Beatenberg sample</vt:lpstr>
      <vt:lpstr>More info…</vt:lpstr>
      <vt:lpstr>Review of CSC analysis and examples</vt:lpstr>
      <vt:lpstr>Slide 8</vt:lpstr>
      <vt:lpstr>Slide 9</vt:lpstr>
      <vt:lpstr>Session 2: Motivation of new triggers</vt:lpstr>
      <vt:lpstr>Session 3: Evolution of the Trigger Menu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35</cp:revision>
  <dcterms:created xsi:type="dcterms:W3CDTF">2009-01-09T13:48:38Z</dcterms:created>
  <dcterms:modified xsi:type="dcterms:W3CDTF">2009-01-09T13:53:15Z</dcterms:modified>
</cp:coreProperties>
</file>