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3" r:id="rId2"/>
  </p:sldMasterIdLst>
  <p:notesMasterIdLst>
    <p:notesMasterId r:id="rId53"/>
  </p:notesMasterIdLst>
  <p:handoutMasterIdLst>
    <p:handoutMasterId r:id="rId54"/>
  </p:handoutMasterIdLst>
  <p:sldIdLst>
    <p:sldId id="256" r:id="rId3"/>
    <p:sldId id="267" r:id="rId4"/>
    <p:sldId id="351" r:id="rId5"/>
    <p:sldId id="314" r:id="rId6"/>
    <p:sldId id="317" r:id="rId7"/>
    <p:sldId id="318" r:id="rId8"/>
    <p:sldId id="365" r:id="rId9"/>
    <p:sldId id="350" r:id="rId10"/>
    <p:sldId id="347" r:id="rId11"/>
    <p:sldId id="346" r:id="rId12"/>
    <p:sldId id="279" r:id="rId13"/>
    <p:sldId id="366" r:id="rId14"/>
    <p:sldId id="367" r:id="rId15"/>
    <p:sldId id="285" r:id="rId16"/>
    <p:sldId id="370" r:id="rId17"/>
    <p:sldId id="368" r:id="rId18"/>
    <p:sldId id="369" r:id="rId19"/>
    <p:sldId id="371" r:id="rId20"/>
    <p:sldId id="372" r:id="rId21"/>
    <p:sldId id="373" r:id="rId22"/>
    <p:sldId id="375" r:id="rId23"/>
    <p:sldId id="376" r:id="rId24"/>
    <p:sldId id="296" r:id="rId25"/>
    <p:sldId id="298" r:id="rId26"/>
    <p:sldId id="300" r:id="rId27"/>
    <p:sldId id="302" r:id="rId28"/>
    <p:sldId id="303" r:id="rId29"/>
    <p:sldId id="305" r:id="rId30"/>
    <p:sldId id="306" r:id="rId31"/>
    <p:sldId id="307" r:id="rId32"/>
    <p:sldId id="308" r:id="rId33"/>
    <p:sldId id="276" r:id="rId34"/>
    <p:sldId id="309" r:id="rId35"/>
    <p:sldId id="310" r:id="rId36"/>
    <p:sldId id="349" r:id="rId37"/>
    <p:sldId id="323" r:id="rId38"/>
    <p:sldId id="324" r:id="rId39"/>
    <p:sldId id="332" r:id="rId40"/>
    <p:sldId id="333" r:id="rId41"/>
    <p:sldId id="334" r:id="rId42"/>
    <p:sldId id="336" r:id="rId43"/>
    <p:sldId id="339" r:id="rId44"/>
    <p:sldId id="340" r:id="rId45"/>
    <p:sldId id="341" r:id="rId46"/>
    <p:sldId id="342" r:id="rId47"/>
    <p:sldId id="343" r:id="rId48"/>
    <p:sldId id="344" r:id="rId49"/>
    <p:sldId id="284" r:id="rId50"/>
    <p:sldId id="295" r:id="rId51"/>
    <p:sldId id="32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7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slide" Target="slides/slide48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58" Type="http://schemas.openxmlformats.org/officeDocument/2006/relationships/theme" Target="theme/theme1.xml"/><Relationship Id="rId42" Type="http://schemas.openxmlformats.org/officeDocument/2006/relationships/slide" Target="slides/slide40.xml"/><Relationship Id="rId6" Type="http://schemas.openxmlformats.org/officeDocument/2006/relationships/slide" Target="slides/slide4.xml"/><Relationship Id="rId49" Type="http://schemas.openxmlformats.org/officeDocument/2006/relationships/slide" Target="slides/slide47.xml"/><Relationship Id="rId44" Type="http://schemas.openxmlformats.org/officeDocument/2006/relationships/slide" Target="slides/slide42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3.xml"/><Relationship Id="rId51" Type="http://schemas.openxmlformats.org/officeDocument/2006/relationships/slide" Target="slides/slide49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36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56" Type="http://schemas.openxmlformats.org/officeDocument/2006/relationships/presProps" Target="presProps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slide" Target="slides/slide50.xml"/><Relationship Id="rId54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0A6E-5F2E-564C-8452-99611736828F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CEB7-FBC6-4D40-852B-742319F6D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B3F3-9A64-144F-BF45-063893EB8DD3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41B6D-599B-FC4A-A62D-9C3B1FA6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E6112-D046-9949-AFCB-2AFA9E7A90CA}" type="slidenum">
              <a:rPr lang="en-US"/>
              <a:pPr/>
              <a:t>6</a:t>
            </a:fld>
            <a:endParaRPr lang="en-US"/>
          </a:p>
        </p:txBody>
      </p:sp>
      <p:sp>
        <p:nvSpPr>
          <p:cNvPr id="342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98500"/>
            <a:ext cx="4570412" cy="3427413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51338"/>
            <a:ext cx="5048250" cy="40941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EABDB-70B2-5F41-8BCD-409A7F4EADB0}" type="slidenum">
              <a:rPr lang="en-US"/>
              <a:pPr/>
              <a:t>7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92135" tIns="46067" rIns="92135" bIns="4606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6529B4B-467E-0E41-9425-A39036ABB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3832120-2FC1-6847-8D79-B53D90C8D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457200" rIns="0" rtlCol="0" anchor="ctr"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endParaRPr kumimoji="0" lang="en-US" sz="4500" b="1" kern="1200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noFill/>
          <a:ln>
            <a:noFill/>
          </a:ln>
        </p:spPr>
        <p:txBody>
          <a:bodyPr vert="horz" lIns="457200" rIns="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kumimoji="0" lang="en-US" sz="45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noFill/>
          <a:ln>
            <a:noFill/>
          </a:ln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en-US" sz="2400" b="0" kern="1200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190500" y="6438900"/>
            <a:ext cx="87782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solidFill>
            <a:schemeClr val="bg1"/>
          </a:solidFill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785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7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0024-2C8F-9648-AC14-688A1D704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723900"/>
            <a:ext cx="8813800" cy="560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65100" dist="76200" dir="2700000" algn="tl" rotWithShape="0">
              <a:prstClr val="black">
                <a:alpha val="78000"/>
              </a:prstClr>
            </a:outerShdw>
          </a:effectLst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66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03200" y="622300"/>
            <a:ext cx="87782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0" lang="en-US" sz="2400" b="0" kern="1200" cap="none" spc="0" dirty="0">
          <a:ln w="10541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3" Type="http://schemas.openxmlformats.org/officeDocument/2006/relationships/hyperlink" Target="http://indico.cern.ch/conferenceDisplay.py?confId=7418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w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wmf"/><Relationship Id="rId3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Relationship Id="rId3" Type="http://schemas.openxmlformats.org/officeDocument/2006/relationships/image" Target="../media/image60.pd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TrigDecisionTool15" TargetMode="External"/><Relationship Id="rId3" Type="http://schemas.openxmlformats.org/officeDocument/2006/relationships/hyperlink" Target="http://atlas-computing.web.cern.ch/.../TrigDecisionTool/htm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trigconf.cern.ch/" TargetMode="External"/><Relationship Id="rId3" Type="http://schemas.openxmlformats.org/officeDocument/2006/relationships/hyperlink" Target="http://atlas-runquery.cern.ch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igconf.cern.ch/" TargetMode="External"/><Relationship Id="rId3" Type="http://schemas.openxmlformats.org/officeDocument/2006/relationships/image" Target="../media/image63.png"/><Relationship Id="rId5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-service-db-runlist.web.cern.ch/atlas-service-db-runlist/query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rn.ch/triggertool" TargetMode="External"/><Relationship Id="rId3" Type="http://schemas.openxmlformats.org/officeDocument/2006/relationships/hyperlink" Target="https://twiki.cern.ch/twiki/pub/Atlas/TriggerConfiguration/TriggerTutorial_V3.ppt" TargetMode="External"/><Relationship Id="rId5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4" Type="http://schemas.openxmlformats.org/officeDocument/2006/relationships/hyperlink" Target="https://twiki.cern.ch/twiki/bin/view/Atlas/TriggerPhysicsMenu" TargetMode="External"/><Relationship Id="rId4" Type="http://schemas.openxmlformats.org/officeDocument/2006/relationships/hyperlink" Target="https://twiki.cern.ch/twiki/bin/view/Atlas/TrigDecisionTool" TargetMode="External"/><Relationship Id="rId7" Type="http://schemas.openxmlformats.org/officeDocument/2006/relationships/hyperlink" Target="http://atlas-computing.web.cern.ch/atlas-computing/links/nightlyDevDirectory/AtlasOffline/latest_doxygen/InstallArea/doc/TrigAnalysisExamples/html/index.html" TargetMode="External"/><Relationship Id="rId11" Type="http://schemas.openxmlformats.org/officeDocument/2006/relationships/hyperlink" Target="http://atlas-runquery.cern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ki.cern.ch/twiki/bin/view/Atlas/TriggerObjectsMatching" TargetMode="External"/><Relationship Id="rId16" Type="http://schemas.openxmlformats.org/officeDocument/2006/relationships/hyperlink" Target="https://twiki.cern.ch/twiki/bin/view/Atlas/TriggerConfiguration" TargetMode="External"/><Relationship Id="rId8" Type="http://schemas.openxmlformats.org/officeDocument/2006/relationships/hyperlink" Target="https://twiki.cern.ch/twiki/bin/view/AtlasProtected/UserAnalysis" TargetMode="External"/><Relationship Id="rId13" Type="http://schemas.openxmlformats.org/officeDocument/2006/relationships/hyperlink" Target="http://alxr.usatlas.bnl.gov/lxr/source/atlas/Trigger/TrigEvent/TrigEventARA/TrigEventARA/selection.xml" TargetMode="External"/><Relationship Id="rId10" Type="http://schemas.openxmlformats.org/officeDocument/2006/relationships/hyperlink" Target="http://www.cern.ch/triggertool" TargetMode="External"/><Relationship Id="rId5" Type="http://schemas.openxmlformats.org/officeDocument/2006/relationships/hyperlink" Target="http://atlas-computing.web.cern.ch/atlas-computing/links/nightlyDevDirectory/AtlasOffline/latest_doxygen/InstallArea/doc/TrigDecisionTool/html/index.html" TargetMode="External"/><Relationship Id="rId15" Type="http://schemas.openxmlformats.org/officeDocument/2006/relationships/hyperlink" Target="https://twiki.cern.ch/twiki/bin/view/Atlas/TAPMCoreSW" TargetMode="External"/><Relationship Id="rId12" Type="http://schemas.openxmlformats.org/officeDocument/2006/relationships/hyperlink" Target="https://twiki.cern.ch/twiki/bin/view/Atlas/TriggerEDM" TargetMode="External"/><Relationship Id="rId2" Type="http://schemas.openxmlformats.org/officeDocument/2006/relationships/hyperlink" Target="https://twiki.cern.ch/twiki/bin/view/Atlas/TriggerUserPages" TargetMode="External"/><Relationship Id="rId9" Type="http://schemas.openxmlformats.org/officeDocument/2006/relationships/hyperlink" Target="http://trigconf.cern.ch/" TargetMode="External"/><Relationship Id="rId3" Type="http://schemas.openxmlformats.org/officeDocument/2006/relationships/hyperlink" Target="https://twiki.cern.ch/twiki/bin/view/Atlas/TriggerSoftwareTutorialPage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wmf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345" y="2227086"/>
            <a:ext cx="46480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cap="small" dirty="0" smtClean="0"/>
              <a:t>Trigger</a:t>
            </a:r>
            <a:r>
              <a:rPr lang="en-US" sz="6000" cap="small" dirty="0" smtClean="0"/>
              <a:t> Performance</a:t>
            </a:r>
            <a:endParaRPr lang="en-US" sz="60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8226" y="4638269"/>
            <a:ext cx="4913991" cy="173304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765" dirty="0" smtClean="0"/>
              <a:t>HSG5 </a:t>
            </a:r>
            <a:r>
              <a:rPr lang="en-US" sz="3765" dirty="0" smtClean="0"/>
              <a:t>Meeting at JINR</a:t>
            </a:r>
            <a:r>
              <a:rPr lang="en-US" sz="3765" dirty="0" smtClean="0"/>
              <a:t> </a:t>
            </a:r>
            <a:endParaRPr lang="en-US" sz="3765" dirty="0" smtClean="0"/>
          </a:p>
          <a:p>
            <a:pPr algn="l"/>
            <a:r>
              <a:rPr lang="en-US" sz="3765" dirty="0" err="1" smtClean="0"/>
              <a:t>Dubna</a:t>
            </a:r>
            <a:r>
              <a:rPr lang="en-US" sz="3765" dirty="0" smtClean="0"/>
              <a:t> </a:t>
            </a:r>
            <a:r>
              <a:rPr lang="en-US" sz="3765" dirty="0" smtClean="0"/>
              <a:t>– </a:t>
            </a:r>
            <a:r>
              <a:rPr lang="en-US" sz="3765" dirty="0" smtClean="0"/>
              <a:t>29 April </a:t>
            </a:r>
            <a:r>
              <a:rPr lang="en-US" sz="3765" dirty="0" smtClean="0"/>
              <a:t>2010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 smtClean="0"/>
          </a:p>
          <a:p>
            <a:pPr algn="l"/>
            <a:r>
              <a:rPr lang="en-US" dirty="0" smtClean="0"/>
              <a:t>Royal </a:t>
            </a:r>
            <a:r>
              <a:rPr lang="en-US" dirty="0" err="1" smtClean="0"/>
              <a:t>Holoway</a:t>
            </a:r>
            <a:r>
              <a:rPr lang="en-US" dirty="0" smtClean="0"/>
              <a:t> University of London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124" cy="6869870"/>
          </a:xfrm>
          <a:prstGeom prst="rect">
            <a:avLst/>
          </a:prstGeom>
        </p:spPr>
      </p:pic>
      <p:pic>
        <p:nvPicPr>
          <p:cNvPr id="7" name="Picture 6" descr="RHULcolou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17" y="0"/>
            <a:ext cx="2717383" cy="766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254" y="0"/>
            <a:ext cx="2686968" cy="769949"/>
          </a:xfrm>
          <a:prstGeom prst="rect">
            <a:avLst/>
          </a:prstGeom>
        </p:spPr>
      </p:pic>
      <p:pic>
        <p:nvPicPr>
          <p:cNvPr id="11" name="Picture 6" descr="atlas_rockefell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34338" y="5504793"/>
            <a:ext cx="1109662" cy="13684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ontent Placeholder 191"/>
          <p:cNvSpPr>
            <a:spLocks noGrp="1"/>
          </p:cNvSpPr>
          <p:nvPr>
            <p:ph idx="1"/>
          </p:nvPr>
        </p:nvSpPr>
        <p:spPr>
          <a:xfrm>
            <a:off x="218364" y="800100"/>
            <a:ext cx="4476466" cy="56825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      FEX </a:t>
            </a:r>
            <a:r>
              <a:rPr lang="en-US" sz="1800" dirty="0" err="1" smtClean="0"/>
              <a:t>algo’s</a:t>
            </a:r>
            <a:r>
              <a:rPr lang="en-US" sz="1800" dirty="0" smtClean="0"/>
              <a:t> are executed to create</a:t>
            </a:r>
            <a:br>
              <a:rPr lang="en-US" sz="1800" dirty="0" smtClean="0"/>
            </a:br>
            <a:r>
              <a:rPr lang="en-US" sz="1800" dirty="0" smtClean="0"/>
              <a:t>features on which selection in HYPO </a:t>
            </a:r>
            <a:r>
              <a:rPr lang="en-US" sz="1800" dirty="0" err="1" smtClean="0"/>
              <a:t>algo’s</a:t>
            </a:r>
            <a:r>
              <a:rPr lang="en-US" sz="1800" dirty="0" smtClean="0"/>
              <a:t> is based</a:t>
            </a:r>
          </a:p>
          <a:p>
            <a:pPr lvl="1"/>
            <a:endParaRPr lang="en-US" sz="1400" dirty="0" smtClean="0"/>
          </a:p>
          <a:p>
            <a:pPr marL="438150" indent="-319088"/>
            <a:r>
              <a:rPr lang="en-US" sz="1800" dirty="0" smtClean="0"/>
              <a:t>Chain:</a:t>
            </a:r>
          </a:p>
          <a:p>
            <a:pPr lvl="1"/>
            <a:r>
              <a:rPr lang="en-US" sz="1400" dirty="0" smtClean="0"/>
              <a:t>Started, if seed has fired and chain is not </a:t>
            </a:r>
            <a:r>
              <a:rPr lang="en-US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prescaled</a:t>
            </a:r>
            <a:endParaRPr lang="en-US" sz="1400" dirty="0" smtClean="0"/>
          </a:p>
          <a:p>
            <a:pPr lvl="1"/>
            <a:r>
              <a:rPr lang="en-US" sz="1400" dirty="0" smtClean="0"/>
              <a:t>Stopped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 step</a:t>
            </a:r>
            <a:r>
              <a:rPr lang="en-US" sz="1400" dirty="0" smtClean="0"/>
              <a:t>, if  a HYPO is not passed </a:t>
            </a:r>
            <a:endParaRPr lang="en-US" sz="1800" dirty="0" smtClean="0"/>
          </a:p>
          <a:p>
            <a:pPr lvl="1"/>
            <a:r>
              <a:rPr lang="en-US" sz="1400" dirty="0" smtClean="0"/>
              <a:t>Last HYPO passed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chain passed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sz="1800" dirty="0" smtClean="0"/>
              <a:t>Event:</a:t>
            </a:r>
          </a:p>
          <a:p>
            <a:pPr lvl="1"/>
            <a:r>
              <a:rPr lang="en-US" sz="1400" dirty="0" smtClean="0"/>
              <a:t>Passed, if at least one EF chain is passed</a:t>
            </a:r>
            <a:endParaRPr lang="en-US" sz="1800" dirty="0" smtClean="0"/>
          </a:p>
          <a:p>
            <a:pPr lvl="1"/>
            <a:r>
              <a:rPr lang="en-US" sz="1400" dirty="0" smtClean="0"/>
              <a:t>Put into all streams that are associated with the passed EF chains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Trigger objects associated with triggers through Navigation </a:t>
            </a:r>
            <a:r>
              <a:rPr lang="en-US" sz="1800" dirty="0" err="1" smtClean="0">
                <a:solidFill>
                  <a:srgbClr val="FF0000"/>
                </a:solidFill>
              </a:rPr>
              <a:t>TriggerElements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endParaRPr lang="en-US" sz="1400" dirty="0" smtClean="0"/>
          </a:p>
          <a:p>
            <a:r>
              <a:rPr lang="en-US" sz="1800" dirty="0" smtClean="0"/>
              <a:t>Trigger information in</a:t>
            </a:r>
          </a:p>
          <a:p>
            <a:pPr lvl="1"/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Decision</a:t>
            </a:r>
            <a:r>
              <a:rPr lang="en-US" sz="1400" dirty="0" smtClean="0"/>
              <a:t> + </a:t>
            </a:r>
            <a:r>
              <a:rPr lang="en-US" sz="1400" b="1" dirty="0" smtClean="0">
                <a:solidFill>
                  <a:srgbClr val="0000FF"/>
                </a:solidFill>
              </a:rPr>
              <a:t>Configuration </a:t>
            </a:r>
            <a:r>
              <a:rPr lang="en-US" sz="1400" dirty="0" smtClean="0"/>
              <a:t>+</a:t>
            </a:r>
            <a:br>
              <a:rPr lang="en-US" sz="1400" dirty="0" smtClean="0"/>
            </a:br>
            <a:r>
              <a:rPr lang="en-US" sz="1400" dirty="0" smtClean="0"/>
              <a:t>                                  +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e 109"/>
          <p:cNvGrpSpPr/>
          <p:nvPr/>
        </p:nvGrpSpPr>
        <p:grpSpPr>
          <a:xfrm>
            <a:off x="4869715" y="933470"/>
            <a:ext cx="2625805" cy="5135567"/>
            <a:chOff x="4869715" y="933470"/>
            <a:chExt cx="2625805" cy="5135567"/>
          </a:xfrm>
        </p:grpSpPr>
        <p:grpSp>
          <p:nvGrpSpPr>
            <p:cNvPr id="3" name="Group 71"/>
            <p:cNvGrpSpPr/>
            <p:nvPr/>
          </p:nvGrpSpPr>
          <p:grpSpPr>
            <a:xfrm>
              <a:off x="4869715" y="935062"/>
              <a:ext cx="1227137" cy="5133975"/>
              <a:chOff x="7596188" y="333375"/>
              <a:chExt cx="1227137" cy="6048375"/>
            </a:xfrm>
          </p:grpSpPr>
          <p:grpSp>
            <p:nvGrpSpPr>
              <p:cNvPr id="4" name="Group 46"/>
              <p:cNvGrpSpPr/>
              <p:nvPr/>
            </p:nvGrpSpPr>
            <p:grpSpPr>
              <a:xfrm>
                <a:off x="7596188" y="765175"/>
                <a:ext cx="1225550" cy="2733675"/>
                <a:chOff x="7596188" y="765175"/>
                <a:chExt cx="1225550" cy="2733675"/>
              </a:xfrm>
            </p:grpSpPr>
            <p:sp>
              <p:nvSpPr>
                <p:cNvPr id="87" name="AutoShape 2"/>
                <p:cNvSpPr>
                  <a:spLocks noChangeArrowheads="1"/>
                </p:cNvSpPr>
                <p:nvPr/>
              </p:nvSpPr>
              <p:spPr bwMode="auto">
                <a:xfrm>
                  <a:off x="7669213" y="3067050"/>
                  <a:ext cx="1079500" cy="431800"/>
                </a:xfrm>
                <a:prstGeom prst="flowChartDecision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latin typeface="Calibri" pitchFamily="-107" charset="0"/>
                    </a:rPr>
                    <a:t>match?</a:t>
                  </a:r>
                </a:p>
              </p:txBody>
            </p:sp>
            <p:sp>
              <p:nvSpPr>
                <p:cNvPr id="88" name="AutoShape 7"/>
                <p:cNvSpPr>
                  <a:spLocks noChangeArrowheads="1"/>
                </p:cNvSpPr>
                <p:nvPr/>
              </p:nvSpPr>
              <p:spPr bwMode="auto">
                <a:xfrm>
                  <a:off x="7596188" y="906463"/>
                  <a:ext cx="1222375" cy="358775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latin typeface="Calibri" pitchFamily="-107" charset="0"/>
                    </a:rPr>
                    <a:t>L2 </a:t>
                  </a:r>
                  <a:r>
                    <a:rPr lang="en-US" dirty="0" err="1">
                      <a:latin typeface="Calibri" pitchFamily="-107" charset="0"/>
                    </a:rPr>
                    <a:t>calorim</a:t>
                  </a:r>
                  <a:r>
                    <a:rPr lang="en-US" dirty="0">
                      <a:latin typeface="Calibri" pitchFamily="-107" charset="0"/>
                    </a:rPr>
                    <a:t>.</a:t>
                  </a:r>
                </a:p>
              </p:txBody>
            </p:sp>
            <p:sp>
              <p:nvSpPr>
                <p:cNvPr id="89" name="AutoShape 9"/>
                <p:cNvSpPr>
                  <a:spLocks noChangeArrowheads="1"/>
                </p:cNvSpPr>
                <p:nvPr/>
              </p:nvSpPr>
              <p:spPr bwMode="auto">
                <a:xfrm>
                  <a:off x="7597775" y="1985963"/>
                  <a:ext cx="1223963" cy="358775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latin typeface="Calibri" pitchFamily="-107" charset="0"/>
                    </a:rPr>
                    <a:t>L2 tracking</a:t>
                  </a:r>
                </a:p>
              </p:txBody>
            </p:sp>
            <p:sp>
              <p:nvSpPr>
                <p:cNvPr id="90" name="AutoShape 10"/>
                <p:cNvSpPr>
                  <a:spLocks noChangeArrowheads="1"/>
                </p:cNvSpPr>
                <p:nvPr/>
              </p:nvSpPr>
              <p:spPr bwMode="auto">
                <a:xfrm>
                  <a:off x="7669213" y="1409700"/>
                  <a:ext cx="1081087" cy="430213"/>
                </a:xfrm>
                <a:prstGeom prst="flowChartDecision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latin typeface="Calibri" pitchFamily="-107" charset="0"/>
                    </a:rPr>
                    <a:t>cluster?</a:t>
                  </a:r>
                </a:p>
              </p:txBody>
            </p:sp>
            <p:sp>
              <p:nvSpPr>
                <p:cNvPr id="91" name="AutoShape 12"/>
                <p:cNvSpPr>
                  <a:spLocks noChangeArrowheads="1"/>
                </p:cNvSpPr>
                <p:nvPr/>
              </p:nvSpPr>
              <p:spPr bwMode="auto">
                <a:xfrm>
                  <a:off x="7669213" y="2490788"/>
                  <a:ext cx="1079500" cy="431800"/>
                </a:xfrm>
                <a:prstGeom prst="flowChartDecision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latin typeface="Calibri" pitchFamily="-107" charset="0"/>
                    </a:rPr>
                    <a:t>track?</a:t>
                  </a:r>
                </a:p>
              </p:txBody>
            </p:sp>
            <p:cxnSp>
              <p:nvCxnSpPr>
                <p:cNvPr id="92" name="AutoShape 16"/>
                <p:cNvCxnSpPr>
                  <a:cxnSpLocks noChangeShapeType="1"/>
                  <a:stCxn id="74" idx="4"/>
                  <a:endCxn id="88" idx="0"/>
                </p:cNvCxnSpPr>
                <p:nvPr/>
              </p:nvCxnSpPr>
              <p:spPr bwMode="auto">
                <a:xfrm flipH="1">
                  <a:off x="8207375" y="765175"/>
                  <a:ext cx="3175" cy="1412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AutoShape 18"/>
                <p:cNvCxnSpPr>
                  <a:cxnSpLocks noChangeShapeType="1"/>
                  <a:stCxn id="88" idx="2"/>
                  <a:endCxn id="90" idx="0"/>
                </p:cNvCxnSpPr>
                <p:nvPr/>
              </p:nvCxnSpPr>
              <p:spPr bwMode="auto">
                <a:xfrm>
                  <a:off x="8207375" y="1265238"/>
                  <a:ext cx="3175" cy="144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94" name="AutoShape 19"/>
                <p:cNvCxnSpPr>
                  <a:cxnSpLocks noChangeShapeType="1"/>
                  <a:stCxn id="90" idx="2"/>
                  <a:endCxn id="89" idx="0"/>
                </p:cNvCxnSpPr>
                <p:nvPr/>
              </p:nvCxnSpPr>
              <p:spPr bwMode="auto">
                <a:xfrm>
                  <a:off x="8210550" y="1839913"/>
                  <a:ext cx="0" cy="1460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95" name="AutoShape 20"/>
                <p:cNvCxnSpPr>
                  <a:cxnSpLocks noChangeShapeType="1"/>
                  <a:stCxn id="89" idx="2"/>
                  <a:endCxn id="91" idx="0"/>
                </p:cNvCxnSpPr>
                <p:nvPr/>
              </p:nvCxnSpPr>
              <p:spPr bwMode="auto">
                <a:xfrm flipH="1">
                  <a:off x="8208963" y="2344738"/>
                  <a:ext cx="1587" cy="1460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96" name="AutoShape 21"/>
                <p:cNvCxnSpPr>
                  <a:cxnSpLocks noChangeShapeType="1"/>
                  <a:stCxn id="91" idx="2"/>
                  <a:endCxn id="87" idx="0"/>
                </p:cNvCxnSpPr>
                <p:nvPr/>
              </p:nvCxnSpPr>
              <p:spPr bwMode="auto">
                <a:xfrm>
                  <a:off x="8208963" y="2922588"/>
                  <a:ext cx="0" cy="144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74" name="AutoShape 6"/>
              <p:cNvSpPr>
                <a:spLocks noChangeArrowheads="1"/>
              </p:cNvSpPr>
              <p:nvPr/>
            </p:nvSpPr>
            <p:spPr bwMode="auto">
              <a:xfrm>
                <a:off x="7597775" y="333375"/>
                <a:ext cx="1225550" cy="431800"/>
              </a:xfrm>
              <a:prstGeom prst="flowChartInputOutpu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 smtClean="0">
                    <a:latin typeface="Calibri" pitchFamily="-107" charset="0"/>
                  </a:rPr>
                  <a:t>EM ROI</a:t>
                </a:r>
                <a:endParaRPr lang="en-US" dirty="0">
                  <a:latin typeface="Calibri" pitchFamily="-107" charset="0"/>
                </a:endParaRPr>
              </a:p>
            </p:txBody>
          </p:sp>
          <p:grpSp>
            <p:nvGrpSpPr>
              <p:cNvPr id="5" name="Group 47"/>
              <p:cNvGrpSpPr/>
              <p:nvPr/>
            </p:nvGrpSpPr>
            <p:grpSpPr>
              <a:xfrm>
                <a:off x="7596188" y="3498850"/>
                <a:ext cx="1225550" cy="2882900"/>
                <a:chOff x="7596188" y="3498850"/>
                <a:chExt cx="1225550" cy="2882900"/>
              </a:xfrm>
            </p:grpSpPr>
            <p:sp>
              <p:nvSpPr>
                <p:cNvPr id="76" name="AutoShape 11"/>
                <p:cNvSpPr>
                  <a:spLocks noChangeArrowheads="1"/>
                </p:cNvSpPr>
                <p:nvPr/>
              </p:nvSpPr>
              <p:spPr bwMode="auto">
                <a:xfrm>
                  <a:off x="7597775" y="3643313"/>
                  <a:ext cx="1223963" cy="358775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err="1">
                      <a:latin typeface="Calibri" pitchFamily="-107" charset="0"/>
                    </a:rPr>
                    <a:t>E.F.calorim</a:t>
                  </a:r>
                  <a:r>
                    <a:rPr lang="en-US" dirty="0">
                      <a:latin typeface="Calibri" pitchFamily="-107" charset="0"/>
                    </a:rPr>
                    <a:t>.</a:t>
                  </a:r>
                </a:p>
              </p:txBody>
            </p:sp>
            <p:sp>
              <p:nvSpPr>
                <p:cNvPr id="77" name="AutoShape 13"/>
                <p:cNvSpPr>
                  <a:spLocks noChangeArrowheads="1"/>
                </p:cNvSpPr>
                <p:nvPr/>
              </p:nvSpPr>
              <p:spPr bwMode="auto">
                <a:xfrm>
                  <a:off x="7597775" y="4146550"/>
                  <a:ext cx="1223963" cy="358775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err="1">
                      <a:latin typeface="Calibri" pitchFamily="-107" charset="0"/>
                    </a:rPr>
                    <a:t>E.F.tracking</a:t>
                  </a:r>
                  <a:endParaRPr lang="en-US" dirty="0">
                    <a:latin typeface="Calibri" pitchFamily="-107" charset="0"/>
                  </a:endParaRPr>
                </a:p>
              </p:txBody>
            </p:sp>
            <p:sp>
              <p:nvSpPr>
                <p:cNvPr id="78" name="AutoShape 14"/>
                <p:cNvSpPr>
                  <a:spLocks noChangeArrowheads="1"/>
                </p:cNvSpPr>
                <p:nvPr/>
              </p:nvSpPr>
              <p:spPr bwMode="auto">
                <a:xfrm>
                  <a:off x="7667625" y="4652963"/>
                  <a:ext cx="1081088" cy="501650"/>
                </a:xfrm>
                <a:prstGeom prst="flowChartDecision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>
                      <a:latin typeface="Calibri" pitchFamily="-107" charset="0"/>
                    </a:rPr>
                    <a:t>track?</a:t>
                  </a:r>
                </a:p>
              </p:txBody>
            </p:sp>
            <p:sp>
              <p:nvSpPr>
                <p:cNvPr id="79" name="AutoShape 15"/>
                <p:cNvSpPr>
                  <a:spLocks noChangeArrowheads="1"/>
                </p:cNvSpPr>
                <p:nvPr/>
              </p:nvSpPr>
              <p:spPr bwMode="auto">
                <a:xfrm>
                  <a:off x="7596188" y="5805488"/>
                  <a:ext cx="1225550" cy="576262"/>
                </a:xfrm>
                <a:prstGeom prst="flowChartDecision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smtClean="0">
                      <a:latin typeface="Calibri" pitchFamily="-107" charset="0"/>
                      <a:sym typeface="Symbol" pitchFamily="-107" charset="2"/>
                    </a:rPr>
                    <a:t>e OK</a:t>
                  </a:r>
                  <a:r>
                    <a:rPr lang="en-US" dirty="0">
                      <a:latin typeface="Calibri" pitchFamily="-107" charset="0"/>
                    </a:rPr>
                    <a:t>?</a:t>
                  </a:r>
                </a:p>
              </p:txBody>
            </p:sp>
            <p:cxnSp>
              <p:nvCxnSpPr>
                <p:cNvPr id="80" name="AutoShape 22"/>
                <p:cNvCxnSpPr>
                  <a:cxnSpLocks noChangeShapeType="1"/>
                  <a:stCxn id="76" idx="2"/>
                  <a:endCxn id="77" idx="0"/>
                </p:cNvCxnSpPr>
                <p:nvPr/>
              </p:nvCxnSpPr>
              <p:spPr bwMode="auto">
                <a:xfrm>
                  <a:off x="8210550" y="4002088"/>
                  <a:ext cx="0" cy="144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1" name="AutoShape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8208963" y="5514975"/>
                  <a:ext cx="611187" cy="7143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2" name="AutoShape 24"/>
                <p:cNvCxnSpPr>
                  <a:cxnSpLocks noChangeShapeType="1"/>
                  <a:stCxn id="77" idx="2"/>
                  <a:endCxn id="78" idx="0"/>
                </p:cNvCxnSpPr>
                <p:nvPr/>
              </p:nvCxnSpPr>
              <p:spPr bwMode="auto">
                <a:xfrm flipH="1">
                  <a:off x="8208963" y="4505325"/>
                  <a:ext cx="1587" cy="14763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3" name="AutoShape 31"/>
                <p:cNvCxnSpPr>
                  <a:cxnSpLocks noChangeShapeType="1"/>
                  <a:stCxn id="87" idx="2"/>
                  <a:endCxn id="76" idx="0"/>
                </p:cNvCxnSpPr>
                <p:nvPr/>
              </p:nvCxnSpPr>
              <p:spPr bwMode="auto">
                <a:xfrm>
                  <a:off x="8208963" y="3498850"/>
                  <a:ext cx="1587" cy="14446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84" name="AutoShape 39"/>
                <p:cNvSpPr>
                  <a:spLocks noChangeArrowheads="1"/>
                </p:cNvSpPr>
                <p:nvPr/>
              </p:nvSpPr>
              <p:spPr bwMode="auto">
                <a:xfrm>
                  <a:off x="7596188" y="5299075"/>
                  <a:ext cx="1223962" cy="358775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latin typeface="Calibri" pitchFamily="-107" charset="0"/>
                    </a:rPr>
                    <a:t>e/</a:t>
                  </a:r>
                  <a:r>
                    <a:rPr lang="en-US" dirty="0">
                      <a:latin typeface="Calibri" pitchFamily="-107" charset="0"/>
                      <a:sym typeface="Symbol" pitchFamily="-107" charset="2"/>
                    </a:rPr>
                    <a:t> </a:t>
                  </a:r>
                  <a:r>
                    <a:rPr lang="en-US" dirty="0" err="1">
                      <a:latin typeface="Calibri" pitchFamily="-107" charset="0"/>
                    </a:rPr>
                    <a:t>reconst</a:t>
                  </a:r>
                  <a:r>
                    <a:rPr lang="en-US" dirty="0">
                      <a:latin typeface="Calibri" pitchFamily="-107" charset="0"/>
                    </a:rPr>
                    <a:t>.</a:t>
                  </a:r>
                </a:p>
              </p:txBody>
            </p:sp>
            <p:cxnSp>
              <p:nvCxnSpPr>
                <p:cNvPr id="85" name="AutoShape 40"/>
                <p:cNvCxnSpPr>
                  <a:cxnSpLocks noChangeShapeType="1"/>
                  <a:stCxn id="78" idx="2"/>
                  <a:endCxn id="84" idx="0"/>
                </p:cNvCxnSpPr>
                <p:nvPr/>
              </p:nvCxnSpPr>
              <p:spPr bwMode="auto">
                <a:xfrm>
                  <a:off x="8208963" y="5154613"/>
                  <a:ext cx="0" cy="144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6" name="AutoShape 41"/>
                <p:cNvCxnSpPr>
                  <a:cxnSpLocks noChangeShapeType="1"/>
                  <a:stCxn id="84" idx="2"/>
                  <a:endCxn id="79" idx="0"/>
                </p:cNvCxnSpPr>
                <p:nvPr/>
              </p:nvCxnSpPr>
              <p:spPr bwMode="auto">
                <a:xfrm>
                  <a:off x="8208963" y="5657850"/>
                  <a:ext cx="0" cy="14763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grpSp>
          <p:nvGrpSpPr>
            <p:cNvPr id="6" name="Group 157"/>
            <p:cNvGrpSpPr/>
            <p:nvPr/>
          </p:nvGrpSpPr>
          <p:grpSpPr>
            <a:xfrm>
              <a:off x="6268383" y="933470"/>
              <a:ext cx="1227137" cy="5133975"/>
              <a:chOff x="7596188" y="333375"/>
              <a:chExt cx="1227137" cy="6048375"/>
            </a:xfrm>
          </p:grpSpPr>
          <p:grpSp>
            <p:nvGrpSpPr>
              <p:cNvPr id="7" name="Group 46"/>
              <p:cNvGrpSpPr/>
              <p:nvPr/>
            </p:nvGrpSpPr>
            <p:grpSpPr>
              <a:xfrm>
                <a:off x="7596188" y="765175"/>
                <a:ext cx="1222375" cy="1074738"/>
                <a:chOff x="7596188" y="765175"/>
                <a:chExt cx="1222375" cy="1074738"/>
              </a:xfrm>
            </p:grpSpPr>
            <p:sp>
              <p:nvSpPr>
                <p:cNvPr id="174" name="AutoShape 7"/>
                <p:cNvSpPr>
                  <a:spLocks noChangeArrowheads="1"/>
                </p:cNvSpPr>
                <p:nvPr/>
              </p:nvSpPr>
              <p:spPr bwMode="auto">
                <a:xfrm>
                  <a:off x="7596188" y="906463"/>
                  <a:ext cx="1222375" cy="358775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>
                      <a:latin typeface="Calibri" pitchFamily="-107" charset="0"/>
                    </a:rPr>
                    <a:t>L2 calorim.</a:t>
                  </a:r>
                </a:p>
              </p:txBody>
            </p:sp>
            <p:sp>
              <p:nvSpPr>
                <p:cNvPr id="176" name="AutoShape 10"/>
                <p:cNvSpPr>
                  <a:spLocks noChangeArrowheads="1"/>
                </p:cNvSpPr>
                <p:nvPr/>
              </p:nvSpPr>
              <p:spPr bwMode="auto">
                <a:xfrm>
                  <a:off x="7669213" y="1409700"/>
                  <a:ext cx="1081087" cy="430213"/>
                </a:xfrm>
                <a:prstGeom prst="flowChartDecision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latin typeface="Calibri" pitchFamily="-107" charset="0"/>
                    </a:rPr>
                    <a:t>cluster?</a:t>
                  </a:r>
                </a:p>
              </p:txBody>
            </p:sp>
            <p:cxnSp>
              <p:nvCxnSpPr>
                <p:cNvPr id="178" name="AutoShape 16"/>
                <p:cNvCxnSpPr>
                  <a:cxnSpLocks noChangeShapeType="1"/>
                  <a:stCxn id="160" idx="4"/>
                  <a:endCxn id="174" idx="0"/>
                </p:cNvCxnSpPr>
                <p:nvPr/>
              </p:nvCxnSpPr>
              <p:spPr bwMode="auto">
                <a:xfrm flipH="1">
                  <a:off x="8207375" y="765175"/>
                  <a:ext cx="3175" cy="1412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AutoShape 18"/>
                <p:cNvCxnSpPr>
                  <a:cxnSpLocks noChangeShapeType="1"/>
                  <a:stCxn id="174" idx="2"/>
                  <a:endCxn id="176" idx="0"/>
                </p:cNvCxnSpPr>
                <p:nvPr/>
              </p:nvCxnSpPr>
              <p:spPr bwMode="auto">
                <a:xfrm>
                  <a:off x="8207375" y="1265238"/>
                  <a:ext cx="3175" cy="144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160" name="AutoShape 6"/>
              <p:cNvSpPr>
                <a:spLocks noChangeArrowheads="1"/>
              </p:cNvSpPr>
              <p:nvPr/>
            </p:nvSpPr>
            <p:spPr bwMode="auto">
              <a:xfrm>
                <a:off x="7597775" y="333375"/>
                <a:ext cx="1225550" cy="431800"/>
              </a:xfrm>
              <a:prstGeom prst="flowChartInputOutpu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 smtClean="0">
                    <a:latin typeface="Calibri" pitchFamily="-107" charset="0"/>
                  </a:rPr>
                  <a:t>EM ROI</a:t>
                </a:r>
                <a:endParaRPr lang="en-US" dirty="0">
                  <a:latin typeface="Calibri" pitchFamily="-107" charset="0"/>
                </a:endParaRPr>
              </a:p>
            </p:txBody>
          </p:sp>
          <p:grpSp>
            <p:nvGrpSpPr>
              <p:cNvPr id="8" name="Group 47"/>
              <p:cNvGrpSpPr/>
              <p:nvPr/>
            </p:nvGrpSpPr>
            <p:grpSpPr>
              <a:xfrm>
                <a:off x="7596188" y="1840849"/>
                <a:ext cx="1225550" cy="4540901"/>
                <a:chOff x="7596188" y="1840849"/>
                <a:chExt cx="1225550" cy="4540901"/>
              </a:xfrm>
            </p:grpSpPr>
            <p:sp>
              <p:nvSpPr>
                <p:cNvPr id="162" name="AutoShape 11"/>
                <p:cNvSpPr>
                  <a:spLocks noChangeArrowheads="1"/>
                </p:cNvSpPr>
                <p:nvPr/>
              </p:nvSpPr>
              <p:spPr bwMode="auto">
                <a:xfrm>
                  <a:off x="7597775" y="3643313"/>
                  <a:ext cx="1223963" cy="358775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err="1">
                      <a:latin typeface="Calibri" pitchFamily="-107" charset="0"/>
                    </a:rPr>
                    <a:t>E.F.calorim</a:t>
                  </a:r>
                  <a:r>
                    <a:rPr lang="en-US" dirty="0">
                      <a:latin typeface="Calibri" pitchFamily="-107" charset="0"/>
                    </a:rPr>
                    <a:t>.</a:t>
                  </a:r>
                </a:p>
              </p:txBody>
            </p:sp>
            <p:sp>
              <p:nvSpPr>
                <p:cNvPr id="165" name="AutoShape 15"/>
                <p:cNvSpPr>
                  <a:spLocks noChangeArrowheads="1"/>
                </p:cNvSpPr>
                <p:nvPr/>
              </p:nvSpPr>
              <p:spPr bwMode="auto">
                <a:xfrm>
                  <a:off x="7596188" y="5805488"/>
                  <a:ext cx="1225550" cy="576262"/>
                </a:xfrm>
                <a:prstGeom prst="flowChartDecision">
                  <a:avLst/>
                </a:prstGeom>
                <a:ln cap="rnd" cmpd="thickThin">
                  <a:prstDash val="solid"/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smtClean="0">
                      <a:latin typeface="Calibri" pitchFamily="-107" charset="0"/>
                      <a:sym typeface="Symbol" pitchFamily="-107" charset="2"/>
                    </a:rPr>
                    <a:t> </a:t>
                  </a:r>
                  <a:r>
                    <a:rPr lang="en-US" dirty="0">
                      <a:latin typeface="Calibri" pitchFamily="-107" charset="0"/>
                      <a:sym typeface="Symbol" pitchFamily="-107" charset="2"/>
                    </a:rPr>
                    <a:t>OK</a:t>
                  </a:r>
                  <a:r>
                    <a:rPr lang="en-US" dirty="0">
                      <a:latin typeface="Calibri" pitchFamily="-107" charset="0"/>
                    </a:rPr>
                    <a:t>?</a:t>
                  </a:r>
                </a:p>
              </p:txBody>
            </p:sp>
            <p:cxnSp>
              <p:nvCxnSpPr>
                <p:cNvPr id="167" name="AutoShape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8208963" y="5514975"/>
                  <a:ext cx="611187" cy="7143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69" name="AutoShape 31"/>
                <p:cNvCxnSpPr>
                  <a:cxnSpLocks noChangeShapeType="1"/>
                  <a:stCxn id="176" idx="2"/>
                  <a:endCxn id="162" idx="0"/>
                </p:cNvCxnSpPr>
                <p:nvPr/>
              </p:nvCxnSpPr>
              <p:spPr bwMode="auto">
                <a:xfrm rot="5400000">
                  <a:off x="7308057" y="2741755"/>
                  <a:ext cx="1803400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70" name="AutoShape 39"/>
                <p:cNvSpPr>
                  <a:spLocks noChangeArrowheads="1"/>
                </p:cNvSpPr>
                <p:nvPr/>
              </p:nvSpPr>
              <p:spPr bwMode="auto">
                <a:xfrm>
                  <a:off x="7596188" y="5299075"/>
                  <a:ext cx="1223962" cy="358775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>
                      <a:latin typeface="Calibri" pitchFamily="-107" charset="0"/>
                    </a:rPr>
                    <a:t>e/</a:t>
                  </a:r>
                  <a:r>
                    <a:rPr lang="en-US">
                      <a:latin typeface="Calibri" pitchFamily="-107" charset="0"/>
                      <a:sym typeface="Symbol" pitchFamily="-107" charset="2"/>
                    </a:rPr>
                    <a:t> </a:t>
                  </a:r>
                  <a:r>
                    <a:rPr lang="en-US">
                      <a:latin typeface="Calibri" pitchFamily="-107" charset="0"/>
                    </a:rPr>
                    <a:t>reconst.</a:t>
                  </a:r>
                </a:p>
              </p:txBody>
            </p:sp>
            <p:cxnSp>
              <p:nvCxnSpPr>
                <p:cNvPr id="171" name="AutoShape 40"/>
                <p:cNvCxnSpPr>
                  <a:cxnSpLocks noChangeShapeType="1"/>
                  <a:stCxn id="162" idx="2"/>
                  <a:endCxn id="170" idx="0"/>
                </p:cNvCxnSpPr>
                <p:nvPr/>
              </p:nvCxnSpPr>
              <p:spPr bwMode="auto">
                <a:xfrm rot="5400000">
                  <a:off x="7560470" y="4649787"/>
                  <a:ext cx="1296987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72" name="AutoShape 41"/>
                <p:cNvCxnSpPr>
                  <a:cxnSpLocks noChangeShapeType="1"/>
                  <a:stCxn id="170" idx="2"/>
                  <a:endCxn id="165" idx="0"/>
                </p:cNvCxnSpPr>
                <p:nvPr/>
              </p:nvCxnSpPr>
              <p:spPr bwMode="auto">
                <a:xfrm>
                  <a:off x="8208963" y="5657850"/>
                  <a:ext cx="0" cy="14763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sp>
        <p:nvSpPr>
          <p:cNvPr id="187" name="Parallelogram 186"/>
          <p:cNvSpPr/>
          <p:nvPr/>
        </p:nvSpPr>
        <p:spPr>
          <a:xfrm>
            <a:off x="7568292" y="1704340"/>
            <a:ext cx="1466488" cy="357187"/>
          </a:xfrm>
          <a:prstGeom prst="parallelogram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TrigEMCluster</a:t>
            </a:r>
            <a:endParaRPr lang="en-US" sz="1200" b="1" dirty="0"/>
          </a:p>
        </p:txBody>
      </p:sp>
      <p:sp>
        <p:nvSpPr>
          <p:cNvPr id="188" name="Parallelogram 187"/>
          <p:cNvSpPr/>
          <p:nvPr/>
        </p:nvSpPr>
        <p:spPr>
          <a:xfrm>
            <a:off x="7559912" y="2573020"/>
            <a:ext cx="1474867" cy="357187"/>
          </a:xfrm>
          <a:prstGeom prst="parallelogram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 err="1" smtClean="0"/>
              <a:t>TrigInDetTracks</a:t>
            </a:r>
            <a:endParaRPr lang="en-US" sz="1200" b="1" dirty="0"/>
          </a:p>
        </p:txBody>
      </p:sp>
      <p:sp>
        <p:nvSpPr>
          <p:cNvPr id="189" name="Parallelogram 188"/>
          <p:cNvSpPr/>
          <p:nvPr/>
        </p:nvSpPr>
        <p:spPr>
          <a:xfrm>
            <a:off x="7562925" y="3853180"/>
            <a:ext cx="1427207" cy="357187"/>
          </a:xfrm>
          <a:prstGeom prst="parallelogram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CaloCluster</a:t>
            </a:r>
            <a:endParaRPr lang="en-US" sz="1200" b="1" dirty="0"/>
          </a:p>
        </p:txBody>
      </p:sp>
      <p:sp>
        <p:nvSpPr>
          <p:cNvPr id="190" name="Parallelogram 189"/>
          <p:cNvSpPr/>
          <p:nvPr/>
        </p:nvSpPr>
        <p:spPr>
          <a:xfrm>
            <a:off x="7559912" y="5400993"/>
            <a:ext cx="1474867" cy="357187"/>
          </a:xfrm>
          <a:prstGeom prst="parallelogram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egamma</a:t>
            </a:r>
            <a:endParaRPr lang="en-US" sz="1200" b="1" dirty="0"/>
          </a:p>
        </p:txBody>
      </p:sp>
      <p:sp>
        <p:nvSpPr>
          <p:cNvPr id="191" name="Parallelogram 190"/>
          <p:cNvSpPr/>
          <p:nvPr/>
        </p:nvSpPr>
        <p:spPr>
          <a:xfrm>
            <a:off x="7562925" y="4340860"/>
            <a:ext cx="1427207" cy="357187"/>
          </a:xfrm>
          <a:prstGeom prst="parallelogram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EFTrack</a:t>
            </a:r>
            <a:endParaRPr lang="en-US" sz="1200" b="1" dirty="0"/>
          </a:p>
        </p:txBody>
      </p:sp>
      <p:sp>
        <p:nvSpPr>
          <p:cNvPr id="193" name="Parallelogram 192"/>
          <p:cNvSpPr>
            <a:spLocks/>
          </p:cNvSpPr>
          <p:nvPr/>
        </p:nvSpPr>
        <p:spPr>
          <a:xfrm>
            <a:off x="104444" y="1199283"/>
            <a:ext cx="587706" cy="209574"/>
          </a:xfrm>
          <a:prstGeom prst="parallelogram">
            <a:avLst/>
          </a:prstGeom>
          <a:ln w="508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8288" tIns="18288" rIns="18288" bIns="18288" rtlCol="0" anchor="ctr">
            <a:spAutoFit/>
          </a:bodyPr>
          <a:lstStyle/>
          <a:p>
            <a:pPr algn="ctr"/>
            <a:r>
              <a:rPr lang="en-US" sz="800" b="1" dirty="0" smtClean="0"/>
              <a:t>Feature</a:t>
            </a:r>
            <a:endParaRPr lang="en-US" sz="800" b="1" dirty="0"/>
          </a:p>
        </p:txBody>
      </p:sp>
      <p:sp>
        <p:nvSpPr>
          <p:cNvPr id="206" name="AutoShape 7"/>
          <p:cNvSpPr>
            <a:spLocks noChangeArrowheads="1"/>
          </p:cNvSpPr>
          <p:nvPr/>
        </p:nvSpPr>
        <p:spPr bwMode="auto">
          <a:xfrm>
            <a:off x="202803" y="965915"/>
            <a:ext cx="406797" cy="16927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8288" tIns="0" rIns="18288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>
                <a:latin typeface="Calibri" pitchFamily="-107" charset="0"/>
              </a:rPr>
              <a:t>FEX</a:t>
            </a:r>
            <a:endParaRPr lang="en-US" sz="1100" dirty="0">
              <a:latin typeface="Calibri" pitchFamily="-107" charset="0"/>
            </a:endParaRPr>
          </a:p>
        </p:txBody>
      </p:sp>
      <p:sp>
        <p:nvSpPr>
          <p:cNvPr id="207" name="AutoShape 10"/>
          <p:cNvSpPr>
            <a:spLocks noChangeArrowheads="1"/>
          </p:cNvSpPr>
          <p:nvPr/>
        </p:nvSpPr>
        <p:spPr bwMode="auto">
          <a:xfrm>
            <a:off x="100938" y="1464285"/>
            <a:ext cx="559462" cy="262915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smtClean="0">
                <a:latin typeface="Calibri" pitchFamily="-107" charset="0"/>
              </a:rPr>
              <a:t>HYPO</a:t>
            </a:r>
            <a:endParaRPr lang="en-US" sz="1050" dirty="0">
              <a:latin typeface="Calibri" pitchFamily="-107" charset="0"/>
            </a:endParaRPr>
          </a:p>
        </p:txBody>
      </p:sp>
      <p:grpSp>
        <p:nvGrpSpPr>
          <p:cNvPr id="9" name="Group 239"/>
          <p:cNvGrpSpPr/>
          <p:nvPr/>
        </p:nvGrpSpPr>
        <p:grpSpPr>
          <a:xfrm>
            <a:off x="2850408" y="5563884"/>
            <a:ext cx="1569794" cy="207716"/>
            <a:chOff x="2107458" y="4106129"/>
            <a:chExt cx="1569794" cy="207716"/>
          </a:xfrm>
        </p:grpSpPr>
        <p:sp>
          <p:nvSpPr>
            <p:cNvPr id="241" name="AutoShape 11"/>
            <p:cNvSpPr>
              <a:spLocks noChangeArrowheads="1"/>
            </p:cNvSpPr>
            <p:nvPr/>
          </p:nvSpPr>
          <p:spPr bwMode="auto">
            <a:xfrm>
              <a:off x="2107458" y="4106129"/>
              <a:ext cx="347752" cy="207716"/>
            </a:xfrm>
            <a:prstGeom prst="flowChartAlternateProcess">
              <a:avLst/>
            </a:prstGeom>
            <a:solidFill>
              <a:srgbClr val="3333FF"/>
            </a:solidFill>
            <a:ln w="3175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ESD</a:t>
              </a:r>
            </a:p>
          </p:txBody>
        </p:sp>
        <p:sp>
          <p:nvSpPr>
            <p:cNvPr id="242" name="AutoShape 12"/>
            <p:cNvSpPr>
              <a:spLocks noChangeArrowheads="1"/>
            </p:cNvSpPr>
            <p:nvPr/>
          </p:nvSpPr>
          <p:spPr bwMode="auto">
            <a:xfrm>
              <a:off x="2502934" y="4106129"/>
              <a:ext cx="368101" cy="207716"/>
            </a:xfrm>
            <a:prstGeom prst="flowChartAlternateProcess">
              <a:avLst/>
            </a:prstGeom>
            <a:solidFill>
              <a:srgbClr val="00CC66"/>
            </a:solidFill>
            <a:ln w="3175" algn="ctr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AOD</a:t>
              </a:r>
            </a:p>
          </p:txBody>
        </p:sp>
        <p:sp>
          <p:nvSpPr>
            <p:cNvPr id="243" name="AutoShape 13"/>
            <p:cNvSpPr>
              <a:spLocks noChangeArrowheads="1"/>
            </p:cNvSpPr>
            <p:nvPr/>
          </p:nvSpPr>
          <p:spPr bwMode="auto">
            <a:xfrm>
              <a:off x="3322716" y="4106129"/>
              <a:ext cx="354536" cy="207716"/>
            </a:xfrm>
            <a:prstGeom prst="flowChartAlternateProcess">
              <a:avLst/>
            </a:prstGeom>
            <a:solidFill>
              <a:srgbClr val="FF33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TAG</a:t>
              </a:r>
            </a:p>
          </p:txBody>
        </p:sp>
        <p:sp>
          <p:nvSpPr>
            <p:cNvPr id="244" name="AutoShape 18"/>
            <p:cNvSpPr>
              <a:spLocks noChangeArrowheads="1"/>
            </p:cNvSpPr>
            <p:nvPr/>
          </p:nvSpPr>
          <p:spPr bwMode="auto">
            <a:xfrm>
              <a:off x="2918759" y="4106129"/>
              <a:ext cx="356232" cy="207716"/>
            </a:xfrm>
            <a:prstGeom prst="flowChartAlternateProcess">
              <a:avLst/>
            </a:prstGeom>
            <a:solidFill>
              <a:srgbClr val="FFCC66"/>
            </a:solidFill>
            <a:ln w="3175" algn="ctr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DPD</a:t>
              </a:r>
            </a:p>
          </p:txBody>
        </p:sp>
      </p:grpSp>
      <p:sp>
        <p:nvSpPr>
          <p:cNvPr id="245" name="Parallelogram 244"/>
          <p:cNvSpPr>
            <a:spLocks/>
          </p:cNvSpPr>
          <p:nvPr/>
        </p:nvSpPr>
        <p:spPr>
          <a:xfrm>
            <a:off x="2402187" y="6096506"/>
            <a:ext cx="645506" cy="210026"/>
          </a:xfrm>
          <a:prstGeom prst="parallelogram">
            <a:avLst/>
          </a:prstGeom>
          <a:ln w="508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b="1" dirty="0" smtClean="0"/>
              <a:t>Feature</a:t>
            </a:r>
            <a:endParaRPr lang="en-US" sz="1050" b="1" dirty="0"/>
          </a:p>
        </p:txBody>
      </p:sp>
      <p:sp>
        <p:nvSpPr>
          <p:cNvPr id="61" name="Titre 5"/>
          <p:cNvSpPr txBox="1">
            <a:spLocks/>
          </p:cNvSpPr>
          <p:nvPr/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0A34E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latin typeface="Calibri" pitchFamily="34" charset="0"/>
                <a:ea typeface="+mj-ea"/>
                <a:cs typeface="+mj-cs"/>
              </a:rPr>
              <a:t>The Trigger Execution</a:t>
            </a:r>
            <a:endParaRPr kumimoji="0" lang="en-US" sz="2400" b="0" i="0" u="none" strike="noStrike" kern="1200" cap="none" spc="0" normalizeH="0" baseline="0" noProof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2" name="Titr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Trigger </a:t>
            </a:r>
            <a:r>
              <a:rPr lang="en-US" dirty="0" smtClean="0"/>
              <a:t>Algorithms and Trigger Data</a:t>
            </a:r>
            <a:endParaRPr lang="en-US" dirty="0"/>
          </a:p>
        </p:txBody>
      </p:sp>
      <p:sp>
        <p:nvSpPr>
          <p:cNvPr id="63" name="Parallelogram 186"/>
          <p:cNvSpPr/>
          <p:nvPr/>
        </p:nvSpPr>
        <p:spPr>
          <a:xfrm>
            <a:off x="7537812" y="952500"/>
            <a:ext cx="1466488" cy="357187"/>
          </a:xfrm>
          <a:prstGeom prst="parallelogram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EM_ROI</a:t>
            </a:r>
            <a:endParaRPr lang="en-US" sz="1200" b="1" dirty="0"/>
          </a:p>
        </p:txBody>
      </p:sp>
      <p:sp>
        <p:nvSpPr>
          <p:cNvPr id="73" name="Hexagone 72"/>
          <p:cNvSpPr/>
          <p:nvPr/>
        </p:nvSpPr>
        <p:spPr>
          <a:xfrm>
            <a:off x="1076326" y="6076951"/>
            <a:ext cx="1009650" cy="228600"/>
          </a:xfrm>
          <a:prstGeom prst="hexagon">
            <a:avLst/>
          </a:prstGeom>
          <a:ln w="508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Navigation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10" name="Groupe 108"/>
          <p:cNvGrpSpPr/>
          <p:nvPr/>
        </p:nvGrpSpPr>
        <p:grpSpPr>
          <a:xfrm>
            <a:off x="5600700" y="1695450"/>
            <a:ext cx="2012240" cy="4070985"/>
            <a:chOff x="5600700" y="1695450"/>
            <a:chExt cx="2012240" cy="4070985"/>
          </a:xfrm>
        </p:grpSpPr>
        <p:cxnSp>
          <p:nvCxnSpPr>
            <p:cNvPr id="68" name="Connecteur droit avec flèche 67"/>
            <p:cNvCxnSpPr>
              <a:stCxn id="70" idx="0"/>
              <a:endCxn id="187" idx="5"/>
            </p:cNvCxnSpPr>
            <p:nvPr/>
          </p:nvCxnSpPr>
          <p:spPr>
            <a:xfrm>
              <a:off x="6838950" y="1878330"/>
              <a:ext cx="773990" cy="46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Hexagone 69"/>
            <p:cNvSpPr/>
            <p:nvPr/>
          </p:nvSpPr>
          <p:spPr>
            <a:xfrm>
              <a:off x="5610225" y="1695450"/>
              <a:ext cx="1228725" cy="36576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TE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Pass/Fail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Hexagone 74"/>
            <p:cNvSpPr/>
            <p:nvPr/>
          </p:nvSpPr>
          <p:spPr>
            <a:xfrm>
              <a:off x="5629275" y="3857625"/>
              <a:ext cx="1228725" cy="36576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TE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Pass/Fail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7" name="Hexagone 96"/>
            <p:cNvSpPr/>
            <p:nvPr/>
          </p:nvSpPr>
          <p:spPr>
            <a:xfrm>
              <a:off x="5619750" y="4333875"/>
              <a:ext cx="1228725" cy="36576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TE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Pass/Fail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8" name="Hexagone 97"/>
            <p:cNvSpPr/>
            <p:nvPr/>
          </p:nvSpPr>
          <p:spPr>
            <a:xfrm>
              <a:off x="5600700" y="5400675"/>
              <a:ext cx="1228725" cy="36576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TE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Pass/Fail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9" name="Connecteur droit avec flèche 98"/>
            <p:cNvCxnSpPr>
              <a:stCxn id="75" idx="0"/>
              <a:endCxn id="189" idx="5"/>
            </p:cNvCxnSpPr>
            <p:nvPr/>
          </p:nvCxnSpPr>
          <p:spPr>
            <a:xfrm flipV="1">
              <a:off x="6858000" y="4031774"/>
              <a:ext cx="749573" cy="87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/>
            <p:cNvCxnSpPr>
              <a:stCxn id="97" idx="0"/>
              <a:endCxn id="191" idx="5"/>
            </p:cNvCxnSpPr>
            <p:nvPr/>
          </p:nvCxnSpPr>
          <p:spPr>
            <a:xfrm>
              <a:off x="6848475" y="4516755"/>
              <a:ext cx="759098" cy="26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>
              <a:stCxn id="98" idx="0"/>
              <a:endCxn id="190" idx="5"/>
            </p:cNvCxnSpPr>
            <p:nvPr/>
          </p:nvCxnSpPr>
          <p:spPr>
            <a:xfrm flipV="1">
              <a:off x="6829425" y="5579587"/>
              <a:ext cx="775135" cy="39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6271048" y="5576190"/>
            <a:ext cx="1225550" cy="489142"/>
          </a:xfrm>
          <a:prstGeom prst="flowChartDecision">
            <a:avLst/>
          </a:prstGeom>
          <a:noFill/>
          <a:ln w="28575">
            <a:solidFill>
              <a:srgbClr val="00B050"/>
            </a:solidFill>
            <a:headEnd/>
            <a:tailEnd/>
          </a:ln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3d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γ OK?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4" name="AutoShape 15"/>
          <p:cNvSpPr>
            <a:spLocks noChangeArrowheads="1"/>
          </p:cNvSpPr>
          <p:nvPr/>
        </p:nvSpPr>
        <p:spPr bwMode="auto">
          <a:xfrm>
            <a:off x="4873432" y="5583612"/>
            <a:ext cx="1225550" cy="489142"/>
          </a:xfrm>
          <a:prstGeom prst="flowChartDecision">
            <a:avLst/>
          </a:prstGeom>
          <a:noFill/>
          <a:ln w="28575">
            <a:solidFill>
              <a:srgbClr val="00B050"/>
            </a:solidFill>
            <a:headEnd/>
            <a:tailEnd/>
          </a:ln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3d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e OK?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73" grpId="0" animBg="1"/>
      <p:bldP spid="113" grpId="0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42792" y="2363082"/>
            <a:ext cx="4126230" cy="1334029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Trigger</a:t>
            </a:r>
            <a:r>
              <a:rPr lang="en-US" cap="small" dirty="0" smtClean="0"/>
              <a:t> Commissioning</a:t>
            </a:r>
            <a:endParaRPr lang="en-US" cap="sm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057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0" y="3440171"/>
            <a:ext cx="4534379" cy="307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45"/>
            <a:ext cx="5312432" cy="306211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Long period of commissioning with </a:t>
            </a:r>
            <a:r>
              <a:rPr lang="en-US" dirty="0" err="1" smtClean="0"/>
              <a:t>cosmics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Good side was we got used to infrastructure</a:t>
            </a:r>
          </a:p>
          <a:p>
            <a:endParaRPr lang="en-US" dirty="0" smtClean="0"/>
          </a:p>
          <a:p>
            <a:r>
              <a:rPr lang="en-US" dirty="0" smtClean="0"/>
              <a:t>Finally followed by 900GeV running last December</a:t>
            </a:r>
          </a:p>
          <a:p>
            <a:endParaRPr lang="en-US" dirty="0" smtClean="0"/>
          </a:p>
          <a:p>
            <a:r>
              <a:rPr lang="en-US" dirty="0" smtClean="0"/>
              <a:t>Beam </a:t>
            </a:r>
            <a:r>
              <a:rPr lang="en-US" dirty="0" smtClean="0"/>
              <a:t>pickups (BPTX) and MBTS</a:t>
            </a:r>
            <a:r>
              <a:rPr lang="en-US" dirty="0" smtClean="0"/>
              <a:t> give workhorse L1 triggers</a:t>
            </a:r>
          </a:p>
          <a:p>
            <a:endParaRPr lang="en-US" dirty="0" smtClean="0"/>
          </a:p>
          <a:p>
            <a:r>
              <a:rPr lang="en-US" dirty="0" smtClean="0"/>
              <a:t>Skeleton HLT only: no algorithms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463" y="634999"/>
            <a:ext cx="24479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996352" y="2635249"/>
            <a:ext cx="290512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CH" sz="1400" dirty="0">
                <a:solidFill>
                  <a:srgbClr val="000000"/>
                </a:solidFill>
                <a:latin typeface="Arial" charset="0"/>
              </a:rPr>
              <a:t>Beam Pickup</a:t>
            </a:r>
            <a:r>
              <a:rPr lang="fr-CH" sz="14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±175m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ATLAS</a:t>
            </a:r>
            <a:endParaRPr lang="en-US" sz="14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MB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632" y="3535401"/>
            <a:ext cx="3346145" cy="243969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1781073">
            <a:off x="6779320" y="4131631"/>
            <a:ext cx="432665" cy="718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630098" y="5327316"/>
            <a:ext cx="233989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 sz="1400" dirty="0" smtClean="0">
                <a:latin typeface="Arial" charset="0"/>
              </a:rPr>
              <a:t>Minbias </a:t>
            </a:r>
            <a:r>
              <a:rPr lang="fr-CH" sz="1400" dirty="0">
                <a:latin typeface="Arial" charset="0"/>
              </a:rPr>
              <a:t>Trigger Scintillator: </a:t>
            </a:r>
          </a:p>
          <a:p>
            <a:r>
              <a:rPr lang="fr-CH" sz="1400" dirty="0">
                <a:latin typeface="Arial" charset="0"/>
              </a:rPr>
              <a:t>32 sectors on LAr </a:t>
            </a:r>
            <a:r>
              <a:rPr lang="fr-CH" sz="1400" dirty="0" smtClean="0">
                <a:latin typeface="Arial" charset="0"/>
              </a:rPr>
              <a:t>cryostat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0177" y="4000697"/>
            <a:ext cx="6591671" cy="2720777"/>
            <a:chOff x="-2149267" y="981097"/>
            <a:chExt cx="5399201" cy="30687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149267" y="981097"/>
              <a:ext cx="5399201" cy="30687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707444" y="1329113"/>
              <a:ext cx="2257778" cy="347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900GeV High-intensity runs</a:t>
              </a:r>
              <a:endParaRPr lang="en-US" sz="1400" dirty="0"/>
            </a:p>
          </p:txBody>
        </p:sp>
      </p:grpSp>
      <p:sp useBgFill="1">
        <p:nvSpPr>
          <p:cNvPr id="11" name="Rectangle 10"/>
          <p:cNvSpPr/>
          <p:nvPr/>
        </p:nvSpPr>
        <p:spPr>
          <a:xfrm>
            <a:off x="0" y="6460034"/>
            <a:ext cx="5418957" cy="39796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8" y="56444"/>
            <a:ext cx="5427133" cy="378920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HLT algorithms introduced a few days after first 900GeV run</a:t>
            </a:r>
          </a:p>
          <a:p>
            <a:pPr lvl="1"/>
            <a:r>
              <a:rPr lang="en-US" dirty="0" smtClean="0"/>
              <a:t>E.</a:t>
            </a:r>
            <a:r>
              <a:rPr lang="en-US" dirty="0" smtClean="0"/>
              <a:t>g.</a:t>
            </a:r>
            <a:r>
              <a:rPr lang="en-US" dirty="0" smtClean="0"/>
              <a:t> L2 </a:t>
            </a:r>
            <a:r>
              <a:rPr lang="en-US" dirty="0" err="1" smtClean="0"/>
              <a:t>beamspot</a:t>
            </a:r>
            <a:r>
              <a:rPr lang="en-US" dirty="0" smtClean="0"/>
              <a:t> algorithm sends immediate info to LHC</a:t>
            </a:r>
          </a:p>
          <a:p>
            <a:endParaRPr lang="en-US" dirty="0" smtClean="0"/>
          </a:p>
          <a:p>
            <a:r>
              <a:rPr lang="en-US" dirty="0" smtClean="0"/>
              <a:t>Running HLT online important to debug and commission algorithms and monitoring</a:t>
            </a:r>
          </a:p>
          <a:p>
            <a:endParaRPr lang="en-US" dirty="0" smtClean="0"/>
          </a:p>
          <a:p>
            <a:r>
              <a:rPr lang="en-US" dirty="0" smtClean="0"/>
              <a:t>Started </a:t>
            </a:r>
            <a:r>
              <a:rPr lang="en-US" dirty="0" err="1" smtClean="0"/>
              <a:t>prescaling</a:t>
            </a:r>
            <a:r>
              <a:rPr lang="en-US" dirty="0" smtClean="0"/>
              <a:t> loosest MBTS triggers only when</a:t>
            </a:r>
            <a:r>
              <a:rPr lang="en-US" dirty="0" smtClean="0"/>
              <a:t> we reached </a:t>
            </a:r>
            <a:r>
              <a:rPr lang="en-US" dirty="0" smtClean="0"/>
              <a:t>4x10</a:t>
            </a:r>
            <a:r>
              <a:rPr lang="en-US" baseline="30000" dirty="0" smtClean="0"/>
              <a:t>27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Start rejecting events in HLT for </a:t>
            </a:r>
            <a:r>
              <a:rPr lang="en-US" dirty="0" err="1" smtClean="0"/>
              <a:t>MinBias</a:t>
            </a:r>
            <a:r>
              <a:rPr lang="en-US" dirty="0" smtClean="0"/>
              <a:t> triggers only (using </a:t>
            </a:r>
            <a:r>
              <a:rPr lang="en-US" dirty="0" err="1" smtClean="0"/>
              <a:t>InDet</a:t>
            </a:r>
            <a:r>
              <a:rPr lang="en-US" dirty="0" smtClean="0"/>
              <a:t> chains at L2)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957" y="604966"/>
            <a:ext cx="3696819" cy="2640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73" y="3824219"/>
            <a:ext cx="7646965" cy="263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889" y="1975556"/>
            <a:ext cx="3874911" cy="1143000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Trigger</a:t>
            </a:r>
            <a:r>
              <a:rPr lang="en-US" cap="small" dirty="0" smtClean="0"/>
              <a:t> </a:t>
            </a:r>
            <a:r>
              <a:rPr lang="en-US" cap="small" dirty="0" smtClean="0"/>
              <a:t>Performance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751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82877" y="3396259"/>
            <a:ext cx="4363661" cy="3135696"/>
            <a:chOff x="4763739" y="1425222"/>
            <a:chExt cx="4363661" cy="31356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3739" y="1425222"/>
              <a:ext cx="4363661" cy="313569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60775" y="2778302"/>
              <a:ext cx="2424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L2: </a:t>
              </a:r>
            </a:p>
            <a:p>
              <a:r>
                <a:rPr lang="en-US" dirty="0" smtClean="0"/>
                <a:t>9μb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@ 900GeV</a:t>
              </a:r>
            </a:p>
            <a:p>
              <a:r>
                <a:rPr lang="en-US" dirty="0" smtClean="0"/>
                <a:t>400</a:t>
              </a:r>
              <a:r>
                <a:rPr lang="en-US" dirty="0" smtClean="0"/>
                <a:t>μb</a:t>
              </a:r>
              <a:r>
                <a:rPr lang="en-US" baseline="30000" dirty="0" smtClean="0"/>
                <a:t>-</a:t>
              </a:r>
              <a:r>
                <a:rPr lang="en-US" baseline="30000" dirty="0" smtClean="0"/>
                <a:t>1</a:t>
              </a:r>
              <a:r>
                <a:rPr lang="en-US" dirty="0" smtClean="0"/>
                <a:t> @ 7TeV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6489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332" y="923540"/>
            <a:ext cx="5069210" cy="24727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L1 </a:t>
            </a:r>
            <a:r>
              <a:rPr lang="en-US" dirty="0" err="1" smtClean="0"/>
              <a:t>Calo</a:t>
            </a:r>
            <a:r>
              <a:rPr lang="en-US" dirty="0" smtClean="0"/>
              <a:t> has different energy scale and readout than HLT – coarser granularity</a:t>
            </a:r>
          </a:p>
          <a:p>
            <a:pPr lvl="1"/>
            <a:r>
              <a:rPr lang="en-US" dirty="0" smtClean="0"/>
              <a:t>Summing cells and comparing to trigger tower</a:t>
            </a:r>
          </a:p>
          <a:p>
            <a:r>
              <a:rPr lang="en-US" dirty="0" smtClean="0"/>
              <a:t>Recent improvement in timing of signals</a:t>
            </a:r>
          </a:p>
          <a:p>
            <a:r>
              <a:rPr lang="en-US" dirty="0" smtClean="0"/>
              <a:t>HLT relies on DSP-decoded quantities for each cell - cannot re-fit samplings as for offline reconstruction</a:t>
            </a:r>
          </a:p>
          <a:p>
            <a:r>
              <a:rPr lang="en-US" dirty="0" smtClean="0"/>
              <a:t>Developments in parallel with detector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542" y="274638"/>
            <a:ext cx="3906773" cy="28343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0666" y="3515063"/>
            <a:ext cx="4305689" cy="2960447"/>
            <a:chOff x="260666" y="3515063"/>
            <a:chExt cx="4305689" cy="29604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666" y="3515063"/>
              <a:ext cx="4305689" cy="29604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62757" y="4749339"/>
              <a:ext cx="2424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L1: </a:t>
              </a:r>
            </a:p>
            <a:p>
              <a:r>
                <a:rPr lang="en-US" dirty="0" smtClean="0"/>
                <a:t>9μb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@ 900GeV</a:t>
              </a:r>
            </a:p>
            <a:p>
              <a:r>
                <a:rPr lang="en-US" dirty="0" smtClean="0"/>
                <a:t>400</a:t>
              </a:r>
              <a:r>
                <a:rPr lang="en-US" dirty="0" smtClean="0"/>
                <a:t>μb</a:t>
              </a:r>
              <a:r>
                <a:rPr lang="en-US" baseline="30000" dirty="0" smtClean="0"/>
                <a:t>-</a:t>
              </a:r>
              <a:r>
                <a:rPr lang="en-US" baseline="30000" dirty="0" smtClean="0"/>
                <a:t>1</a:t>
              </a:r>
              <a:r>
                <a:rPr lang="en-US" dirty="0" smtClean="0"/>
                <a:t> @ 7TeV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896" y="289728"/>
            <a:ext cx="4514920" cy="3054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3777"/>
            <a:ext cx="4495800" cy="3211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9" y="3342456"/>
            <a:ext cx="4491103" cy="3227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4038600" cy="840140"/>
          </a:xfrm>
        </p:spPr>
        <p:txBody>
          <a:bodyPr/>
          <a:lstStyle/>
          <a:p>
            <a:r>
              <a:rPr lang="en-US" dirty="0" smtClean="0"/>
              <a:t>HLT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" y="1100667"/>
            <a:ext cx="4868334" cy="22295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Efficiency </a:t>
            </a:r>
            <a:r>
              <a:rPr lang="en-US" dirty="0" smtClean="0"/>
              <a:t>for</a:t>
            </a:r>
            <a:r>
              <a:rPr lang="en-US" dirty="0" smtClean="0"/>
              <a:t> L2 tracks close to 100%; compares well to MC</a:t>
            </a:r>
          </a:p>
          <a:p>
            <a:r>
              <a:rPr lang="en-US" dirty="0" smtClean="0"/>
              <a:t>L2 tracking used online for </a:t>
            </a:r>
            <a:r>
              <a:rPr lang="en-US" dirty="0" err="1" smtClean="0"/>
              <a:t>beamspot</a:t>
            </a:r>
            <a:r>
              <a:rPr lang="en-US" dirty="0" smtClean="0"/>
              <a:t> calculation and feedback to LHC</a:t>
            </a:r>
          </a:p>
          <a:p>
            <a:r>
              <a:rPr lang="en-US" dirty="0" smtClean="0"/>
              <a:t>L2 tracking algorithm processing time per event – average 40ms/event for whole L2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90" y="3316387"/>
            <a:ext cx="4601000" cy="33062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28889" y="28860"/>
            <a:ext cx="4615112" cy="3316387"/>
            <a:chOff x="4528889" y="0"/>
            <a:chExt cx="4615112" cy="331638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8889" y="0"/>
              <a:ext cx="4615112" cy="33163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12737" y="1241006"/>
              <a:ext cx="507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L2</a:t>
              </a:r>
              <a:endParaRPr lang="en-US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49" y="3584496"/>
            <a:ext cx="4418931" cy="3147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627" y="64193"/>
            <a:ext cx="4205111" cy="30634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1750"/>
            <a:ext cx="4306539" cy="75547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dirty="0" smtClean="0"/>
              <a:t>/gamma Trigger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222" y="940517"/>
            <a:ext cx="4961293" cy="28566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Improvements from L1Calo timing </a:t>
            </a:r>
          </a:p>
          <a:p>
            <a:r>
              <a:rPr lang="en-US" dirty="0" smtClean="0"/>
              <a:t>HLT some disagreement in shower shapes between data and MC – likely cross talk, or dead material map in MC not correct</a:t>
            </a:r>
          </a:p>
          <a:p>
            <a:r>
              <a:rPr lang="en-US" dirty="0" smtClean="0"/>
              <a:t>Rates show EM2 will need to be </a:t>
            </a:r>
            <a:r>
              <a:rPr lang="en-US" dirty="0" err="1" smtClean="0"/>
              <a:t>prescaled</a:t>
            </a:r>
            <a:r>
              <a:rPr lang="en-US" dirty="0" smtClean="0"/>
              <a:t> or HLT rejection @ 10</a:t>
            </a:r>
            <a:r>
              <a:rPr lang="en-US" baseline="30000" dirty="0" smtClean="0"/>
              <a:t>29</a:t>
            </a:r>
          </a:p>
          <a:p>
            <a:r>
              <a:rPr lang="en-US" dirty="0" smtClean="0"/>
              <a:t>L2 track cluster matching well described by MC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76627" y="3316387"/>
            <a:ext cx="4154483" cy="3098460"/>
            <a:chOff x="4876627" y="3316387"/>
            <a:chExt cx="4154483" cy="30984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627" y="3910065"/>
              <a:ext cx="4154483" cy="25047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45959" y="3316387"/>
              <a:ext cx="3923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L1 rates measured for 10</a:t>
              </a:r>
              <a:r>
                <a:rPr lang="en-US" baseline="30000" dirty="0" smtClean="0"/>
                <a:t>27</a:t>
              </a:r>
              <a:r>
                <a:rPr lang="en-US" dirty="0" smtClean="0"/>
                <a:t>cm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s</a:t>
              </a:r>
              <a:r>
                <a:rPr lang="en-US" baseline="30000" dirty="0" smtClean="0"/>
                <a:t>-1 </a:t>
              </a:r>
              <a:r>
                <a:rPr lang="en-US" dirty="0" smtClean="0"/>
                <a:t>– stat. errors only (luminosity error ≈20%)</a:t>
              </a:r>
              <a:endParaRPr lang="en-US" baseline="30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85333" y="4670778"/>
            <a:ext cx="173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η</a:t>
            </a:r>
            <a:r>
              <a:rPr lang="en-US" dirty="0" smtClean="0"/>
              <a:t>=E</a:t>
            </a:r>
            <a:r>
              <a:rPr lang="en-US" baseline="-25000" dirty="0" smtClean="0"/>
              <a:t>3x7</a:t>
            </a:r>
            <a:r>
              <a:rPr lang="en-US" dirty="0" smtClean="0"/>
              <a:t>/E</a:t>
            </a:r>
            <a:r>
              <a:rPr lang="en-US" baseline="-25000" dirty="0" smtClean="0"/>
              <a:t>7x7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" y="3570111"/>
            <a:ext cx="4737553" cy="300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22" y="3541889"/>
            <a:ext cx="4078778" cy="3003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8911" cy="772401"/>
          </a:xfrm>
        </p:spPr>
        <p:txBody>
          <a:bodyPr/>
          <a:lstStyle/>
          <a:p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" y="1047040"/>
            <a:ext cx="4737552" cy="25230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Turn-on curve for EF_xe20 with 7TeV data compared to MC</a:t>
            </a:r>
          </a:p>
          <a:p>
            <a:r>
              <a:rPr lang="en-US" dirty="0" smtClean="0"/>
              <a:t>Data-MC comparison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at the Event Filter after jet-cleaning cuts (stat. errors only)</a:t>
            </a:r>
          </a:p>
          <a:p>
            <a:r>
              <a:rPr lang="en-US" dirty="0" smtClean="0"/>
              <a:t>Correlation between online and offline at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110" y="0"/>
            <a:ext cx="4557889" cy="3310021"/>
          </a:xfrm>
          <a:prstGeom prst="rect">
            <a:avLst/>
          </a:prstGeom>
        </p:spPr>
      </p:pic>
      <p:sp useBgFill="1">
        <p:nvSpPr>
          <p:cNvPr id="8" name="TextBox 7"/>
          <p:cNvSpPr txBox="1"/>
          <p:nvPr/>
        </p:nvSpPr>
        <p:spPr>
          <a:xfrm>
            <a:off x="5418667" y="1417638"/>
            <a:ext cx="11345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EF_xe20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2" y="3555294"/>
            <a:ext cx="4528707" cy="3036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07" y="159198"/>
            <a:ext cx="4114800" cy="727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61" y="828729"/>
            <a:ext cx="4769556" cy="265601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Improvement of the L1 tau </a:t>
            </a:r>
            <a:r>
              <a:rPr lang="en-US" dirty="0" err="1" smtClean="0"/>
              <a:t>efficency</a:t>
            </a:r>
            <a:r>
              <a:rPr lang="en-US" dirty="0" smtClean="0"/>
              <a:t> after L1Calo timing change</a:t>
            </a:r>
          </a:p>
          <a:p>
            <a:r>
              <a:rPr lang="en-US" dirty="0" smtClean="0"/>
              <a:t>EF tracking efficiency for tau candidates:</a:t>
            </a:r>
          </a:p>
          <a:p>
            <a:r>
              <a:rPr lang="en-US" dirty="0" smtClean="0"/>
              <a:t>Offline: Pt</a:t>
            </a:r>
            <a:r>
              <a:rPr lang="en-US" dirty="0" smtClean="0"/>
              <a:t>&gt;1GeV, </a:t>
            </a:r>
            <a:r>
              <a:rPr lang="en-US" dirty="0" err="1" smtClean="0"/>
              <a:t>nPIXhits</a:t>
            </a:r>
            <a:r>
              <a:rPr lang="en-US" dirty="0" smtClean="0"/>
              <a:t> &gt;=1 , </a:t>
            </a:r>
            <a:r>
              <a:rPr lang="en-US" dirty="0" err="1" smtClean="0"/>
              <a:t>nSCThits</a:t>
            </a:r>
            <a:r>
              <a:rPr lang="en-US" dirty="0" smtClean="0"/>
              <a:t> &gt;=</a:t>
            </a:r>
            <a:r>
              <a:rPr lang="en-US" dirty="0" smtClean="0"/>
              <a:t>6</a:t>
            </a:r>
          </a:p>
          <a:p>
            <a:r>
              <a:rPr lang="en-US" dirty="0" smtClean="0"/>
              <a:t>EF tracks: Pt </a:t>
            </a:r>
            <a:r>
              <a:rPr lang="en-US" dirty="0" smtClean="0"/>
              <a:t>&gt; 0.5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nPixhits</a:t>
            </a:r>
            <a:r>
              <a:rPr lang="en-US" dirty="0" smtClean="0"/>
              <a:t> &gt;=1, </a:t>
            </a:r>
            <a:r>
              <a:rPr lang="en-US" dirty="0" err="1" smtClean="0"/>
              <a:t>nSCThits</a:t>
            </a:r>
            <a:r>
              <a:rPr lang="en-US" dirty="0" smtClean="0"/>
              <a:t> &gt;</a:t>
            </a:r>
            <a:r>
              <a:rPr lang="en-US" dirty="0" smtClean="0"/>
              <a:t>=</a:t>
            </a:r>
            <a:r>
              <a:rPr lang="en-US" dirty="0" smtClean="0"/>
              <a:t>6</a:t>
            </a:r>
          </a:p>
          <a:p>
            <a:r>
              <a:rPr lang="en-US" dirty="0" smtClean="0"/>
              <a:t>#tracks in tau candidates: </a:t>
            </a:r>
            <a:r>
              <a:rPr lang="en-US" dirty="0" err="1" smtClean="0"/>
              <a:t>MinBias</a:t>
            </a:r>
            <a:r>
              <a:rPr lang="en-US" dirty="0" smtClean="0"/>
              <a:t> MC compared to 7TeV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, RHUL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3349"/>
            <a:ext cx="2895600" cy="365125"/>
          </a:xfrm>
        </p:spPr>
        <p:txBody>
          <a:bodyPr/>
          <a:lstStyle/>
          <a:p>
            <a:r>
              <a:rPr lang="en-US" dirty="0" smtClean="0"/>
              <a:t>HSG5 Meeting at JINR - 11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17" y="0"/>
            <a:ext cx="4250283" cy="3148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056" y="3484739"/>
            <a:ext cx="4137944" cy="2871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10632"/>
            <a:ext cx="9144001" cy="38425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Outlook	</a:t>
            </a:r>
            <a:endParaRPr lang="en-US" cap="small" dirty="0"/>
          </a:p>
        </p:txBody>
      </p:sp>
      <p:sp useBgFill="1"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3690" y="2779889"/>
            <a:ext cx="6096000" cy="20461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– the ATLAS trigger</a:t>
            </a:r>
          </a:p>
          <a:p>
            <a:r>
              <a:rPr lang="en-US" dirty="0" smtClean="0"/>
              <a:t>Trigger commissioning</a:t>
            </a:r>
          </a:p>
          <a:p>
            <a:r>
              <a:rPr lang="en-US" dirty="0" smtClean="0"/>
              <a:t>Trigger</a:t>
            </a:r>
            <a:r>
              <a:rPr lang="en-US" dirty="0" smtClean="0"/>
              <a:t> selection perfor</a:t>
            </a:r>
            <a:r>
              <a:rPr lang="en-US" dirty="0" smtClean="0"/>
              <a:t>mance</a:t>
            </a:r>
            <a:endParaRPr lang="en-US" dirty="0" smtClean="0"/>
          </a:p>
          <a:p>
            <a:r>
              <a:rPr lang="en-US" dirty="0" smtClean="0"/>
              <a:t>Plans for</a:t>
            </a:r>
            <a:r>
              <a:rPr lang="en-US" dirty="0" smtClean="0"/>
              <a:t> physics </a:t>
            </a:r>
            <a:r>
              <a:rPr lang="en-US" dirty="0" smtClean="0"/>
              <a:t>menu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94954" y="5653196"/>
            <a:ext cx="670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Trigger is a large system – Inevitably, I am reporting on the work of too many people to mention by name – many thanks to them!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60" y="2583019"/>
            <a:ext cx="5360820" cy="401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260"/>
            <a:ext cx="8686800" cy="16610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Improvements from L1Calo timing in – better agreement with MC</a:t>
            </a:r>
          </a:p>
          <a:p>
            <a:r>
              <a:rPr lang="en-US" dirty="0" smtClean="0"/>
              <a:t>Investigated changing L1Calo noise threshold from 4 to 3 ADC counts – no significant change</a:t>
            </a:r>
          </a:p>
          <a:p>
            <a:r>
              <a:rPr lang="en-US" dirty="0" smtClean="0"/>
              <a:t>Moving trigger jet energy scale to EM scale</a:t>
            </a:r>
          </a:p>
          <a:p>
            <a:r>
              <a:rPr lang="en-US" dirty="0" smtClean="0"/>
              <a:t>Planning to introduce jet-cleaning cuts online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L1 </a:t>
            </a:r>
            <a:r>
              <a:rPr lang="en-US" dirty="0" err="1" smtClean="0"/>
              <a:t>Muon</a:t>
            </a:r>
            <a:r>
              <a:rPr lang="en-US" dirty="0" smtClean="0"/>
              <a:t> – RPC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6" y="1030112"/>
            <a:ext cx="8856130" cy="25274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Currently fighting problems with timing-in RPC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more non-cosmic </a:t>
            </a:r>
            <a:r>
              <a:rPr lang="en-US" dirty="0" err="1" smtClean="0"/>
              <a:t>muons</a:t>
            </a:r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endParaRPr lang="en-US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Problem 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: MU6 is expected to be as efficient as MU0 for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6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– under investigation  </a:t>
            </a:r>
          </a:p>
          <a:p>
            <a:pPr lvl="1"/>
            <a:r>
              <a:rPr lang="en-US" dirty="0" smtClean="0"/>
              <a:t>Problem possibly from non-prompt </a:t>
            </a:r>
            <a:r>
              <a:rPr lang="en-US" dirty="0" err="1" smtClean="0"/>
              <a:t>muons</a:t>
            </a:r>
            <a:r>
              <a:rPr lang="en-US" dirty="0" smtClean="0"/>
              <a:t> plus chamber inefficiency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47105" y="3402366"/>
            <a:ext cx="4567238" cy="3044825"/>
            <a:chOff x="4271962" y="1219200"/>
            <a:chExt cx="4567238" cy="3044825"/>
          </a:xfrm>
        </p:grpSpPr>
        <p:grpSp>
          <p:nvGrpSpPr>
            <p:cNvPr id="10" name="Group 9"/>
            <p:cNvGrpSpPr/>
            <p:nvPr/>
          </p:nvGrpSpPr>
          <p:grpSpPr>
            <a:xfrm>
              <a:off x="4271962" y="1219200"/>
              <a:ext cx="4567238" cy="3044825"/>
              <a:chOff x="4271962" y="1219200"/>
              <a:chExt cx="4567238" cy="3044825"/>
            </a:xfrm>
          </p:grpSpPr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71962" y="1219200"/>
                <a:ext cx="4567238" cy="30448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009444" y="1417638"/>
                <a:ext cx="36773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Minbias</a:t>
                </a:r>
                <a:r>
                  <a:rPr lang="en-US" sz="1600" dirty="0" smtClean="0"/>
                  <a:t> stream, 7TeV, RPC, </a:t>
                </a:r>
                <a:r>
                  <a:rPr lang="en-US" sz="1600" dirty="0" err="1" smtClean="0"/>
                  <a:t>MuId</a:t>
                </a:r>
                <a:endParaRPr lang="en-US" sz="1600" dirty="0"/>
              </a:p>
            </p:txBody>
          </p:sp>
        </p:grp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7335134" y="2554111"/>
              <a:ext cx="919868" cy="10034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en-US" sz="2200" b="1" dirty="0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MU0</a:t>
              </a:r>
            </a:p>
            <a:p>
              <a:pPr>
                <a:tabLst>
                  <a:tab pos="723900" algn="l"/>
                </a:tabLst>
              </a:pPr>
              <a:r>
                <a:rPr lang="en-US" sz="2200" b="1" dirty="0" smtClean="0">
                  <a:solidFill>
                    <a:srgbClr val="FF0000"/>
                  </a:solidFill>
                  <a:ea typeface="DejaVu Sans" charset="0"/>
                  <a:cs typeface="DejaVu Sans" charset="0"/>
                </a:rPr>
                <a:t>MU6</a:t>
              </a:r>
              <a:endParaRPr lang="en-US" sz="2200" b="1" dirty="0" smtClean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  <a:p>
              <a:pPr>
                <a:tabLst>
                  <a:tab pos="723900" algn="l"/>
                </a:tabLst>
              </a:pPr>
              <a:r>
                <a:rPr lang="en-US" sz="2200" b="1" dirty="0" smtClean="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MU10</a:t>
              </a:r>
              <a:endParaRPr lang="en-US" sz="2200" b="1" dirty="0">
                <a:solidFill>
                  <a:srgbClr val="0000FF"/>
                </a:solidFill>
                <a:ea typeface="DejaVu Sans" charset="0"/>
                <a:cs typeface="DejaVu Sans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3" y="3536950"/>
            <a:ext cx="455145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605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Rate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9" y="820427"/>
            <a:ext cx="8013943" cy="55792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6667" y="1749777"/>
            <a:ext cx="4030133" cy="1382889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the </a:t>
            </a:r>
            <a:r>
              <a:rPr lang="en-US" cap="small" dirty="0" smtClean="0"/>
              <a:t>Physics Menu</a:t>
            </a:r>
            <a:endParaRPr lang="en-US" cap="smal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057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16" y="3137338"/>
            <a:ext cx="6819095" cy="35841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40"/>
          </a:xfrm>
        </p:spPr>
        <p:txBody>
          <a:bodyPr>
            <a:normAutofit/>
          </a:bodyPr>
          <a:lstStyle/>
          <a:p>
            <a:r>
              <a:rPr lang="en-US" dirty="0" smtClean="0"/>
              <a:t>Menu Coordination</a:t>
            </a:r>
            <a:r>
              <a:rPr lang="en-US" dirty="0" smtClean="0"/>
              <a:t> News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14777"/>
            <a:ext cx="8686800" cy="24553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Physics menu to be used when we reach 10</a:t>
            </a:r>
            <a:r>
              <a:rPr lang="en-US" baseline="30000" dirty="0" smtClean="0"/>
              <a:t>30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Menu currently being designed </a:t>
            </a:r>
          </a:p>
          <a:p>
            <a:pPr lvl="1"/>
            <a:r>
              <a:rPr lang="en-US" dirty="0" smtClean="0"/>
              <a:t>Will be available until the end of this year (from 10</a:t>
            </a:r>
            <a:r>
              <a:rPr lang="en-US" baseline="30000" dirty="0" smtClean="0"/>
              <a:t>31 </a:t>
            </a:r>
            <a:r>
              <a:rPr lang="en-US" dirty="0" smtClean="0"/>
              <a:t>to 10</a:t>
            </a:r>
            <a:r>
              <a:rPr lang="en-US" baseline="30000" dirty="0" smtClean="0"/>
              <a:t>32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o improve uniformity and ease operations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 preliminary version will be made available soon for input from physics and CP groups</a:t>
            </a:r>
          </a:p>
          <a:p>
            <a:r>
              <a:rPr lang="en-US" dirty="0" smtClean="0"/>
              <a:t>Final approval at the end of May for deployment anytime afterwards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17" y="1227970"/>
            <a:ext cx="5739483" cy="5493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1"/>
            <a:ext cx="3479798" cy="23650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Primary Physics Triggers as a function of luminosity</a:t>
            </a:r>
          </a:p>
          <a:p>
            <a:r>
              <a:rPr lang="en-US" dirty="0" smtClean="0"/>
              <a:t>Primary trigger </a:t>
            </a:r>
            <a:r>
              <a:rPr lang="en-US" b="1" dirty="0" smtClean="0"/>
              <a:t>mu10</a:t>
            </a:r>
            <a:r>
              <a:rPr lang="en-US" dirty="0" smtClean="0"/>
              <a:t> up to 4x10</a:t>
            </a:r>
            <a:r>
              <a:rPr lang="en-US" baseline="30000" dirty="0" smtClean="0"/>
              <a:t>31</a:t>
            </a:r>
          </a:p>
          <a:p>
            <a:r>
              <a:rPr lang="en-US" dirty="0" smtClean="0"/>
              <a:t>Then move to  </a:t>
            </a:r>
            <a:r>
              <a:rPr lang="en-US" b="1" dirty="0" smtClean="0"/>
              <a:t>mu13</a:t>
            </a:r>
            <a:r>
              <a:rPr lang="en-US" dirty="0" smtClean="0"/>
              <a:t> up to 10</a:t>
            </a:r>
            <a:r>
              <a:rPr lang="en-US" baseline="30000" dirty="0" smtClean="0"/>
              <a:t>32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424" y="579966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Details in </a:t>
            </a:r>
            <a:r>
              <a:rPr lang="en-US" dirty="0" smtClean="0">
                <a:hlinkClick r:id="rId3"/>
              </a:rPr>
              <a:t>http://indico.cern.ch/conferenceDisplay.py?confId=74183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114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65475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Monika </a:t>
            </a:r>
            <a:r>
              <a:rPr lang="en-US" dirty="0" err="1" smtClean="0"/>
              <a:t>Wielers</a:t>
            </a:r>
            <a:endParaRPr lang="en-US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4189589" y="108945"/>
            <a:ext cx="4727222" cy="58477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Note: zero pileup assumed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06765"/>
            <a:ext cx="8572500" cy="65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65475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Monika </a:t>
            </a:r>
            <a:r>
              <a:rPr lang="en-US" dirty="0" err="1" smtClean="0"/>
              <a:t>Wielers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8194"/>
            <a:ext cx="8229600" cy="699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Missing 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089" y="973668"/>
            <a:ext cx="8686800" cy="21731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hope is to have xe30 </a:t>
            </a:r>
            <a:r>
              <a:rPr lang="en-US" dirty="0" err="1" smtClean="0"/>
              <a:t>unprescaled</a:t>
            </a:r>
            <a:r>
              <a:rPr lang="en-US" dirty="0" smtClean="0"/>
              <a:t> up to a luminosity of 10</a:t>
            </a:r>
            <a:r>
              <a:rPr lang="en-US" baseline="30000" dirty="0" smtClean="0"/>
              <a:t>31</a:t>
            </a:r>
            <a:endParaRPr lang="en-US" dirty="0" smtClean="0"/>
          </a:p>
          <a:p>
            <a:r>
              <a:rPr lang="en-US" dirty="0" smtClean="0"/>
              <a:t>An inclusive bandwidth of 20Hz was requested so that xe30 can remain </a:t>
            </a:r>
            <a:r>
              <a:rPr lang="en-US" dirty="0" err="1" smtClean="0"/>
              <a:t>unprescaled</a:t>
            </a:r>
            <a:r>
              <a:rPr lang="en-US" dirty="0" smtClean="0"/>
              <a:t> up to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Current bandwidth allows running XE15 </a:t>
            </a:r>
            <a:r>
              <a:rPr lang="en-US" dirty="0" err="1" smtClean="0"/>
              <a:t>unprescaled</a:t>
            </a:r>
            <a:r>
              <a:rPr lang="en-US" dirty="0" smtClean="0"/>
              <a:t> up to 10</a:t>
            </a:r>
            <a:r>
              <a:rPr lang="en-US" baseline="30000" dirty="0" smtClean="0"/>
              <a:t>30 </a:t>
            </a:r>
            <a:r>
              <a:rPr lang="en-US" dirty="0" smtClean="0"/>
              <a:t>(around 15Hz)</a:t>
            </a:r>
            <a:endParaRPr lang="en-US" baseline="30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39" y="2836333"/>
            <a:ext cx="4962250" cy="3590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7222" y="5757333"/>
            <a:ext cx="12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D.Casadei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66889"/>
            <a:ext cx="8885044" cy="5689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7022" y="6055953"/>
            <a:ext cx="17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dirty="0" err="1" smtClean="0"/>
              <a:t>Xella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889" y="1975556"/>
            <a:ext cx="3874911" cy="1143000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The ATLAS Trigger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751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900"/>
            <a:ext cx="9144000" cy="5736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89" y="62568"/>
            <a:ext cx="21336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 in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6352143"/>
            <a:ext cx="17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dirty="0" err="1" smtClean="0"/>
              <a:t>Xella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3" y="80451"/>
            <a:ext cx="8792671" cy="67326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4566904" cy="6867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118533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/>
              <a:t>Conclusions</a:t>
            </a:r>
            <a:endParaRPr lang="en-US" sz="5400" cap="sm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355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enormous amount of activity is taking place in the trigger</a:t>
            </a:r>
          </a:p>
          <a:p>
            <a:endParaRPr lang="en-US" dirty="0" smtClean="0"/>
          </a:p>
          <a:p>
            <a:r>
              <a:rPr lang="en-US" dirty="0" smtClean="0"/>
              <a:t>The increasing LHC luminosity means the HLT will soon need to actively reject events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Trigger performance needs to be understood </a:t>
            </a:r>
            <a:r>
              <a:rPr lang="en-US" dirty="0" smtClean="0"/>
              <a:t>before activating the HLT in rejection mode</a:t>
            </a:r>
          </a:p>
          <a:p>
            <a:endParaRPr lang="en-US" dirty="0" smtClean="0"/>
          </a:p>
          <a:p>
            <a:r>
              <a:rPr lang="en-US" dirty="0" smtClean="0"/>
              <a:t>Moving from commissioning menu to physics menu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118533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/>
              <a:t>Backup Slides</a:t>
            </a:r>
            <a:endParaRPr lang="en-US" sz="5400" cap="smal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23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B3748-B0FB-1E4E-A7C2-E21FDA092370}" type="slidenum">
              <a:rPr lang="en-US"/>
              <a:pPr/>
              <a:t>35</a:t>
            </a:fld>
            <a:endParaRPr lang="en-US"/>
          </a:p>
        </p:txBody>
      </p:sp>
      <p:sp>
        <p:nvSpPr>
          <p:cNvPr id="234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7175" y="404813"/>
            <a:ext cx="4897438" cy="5745162"/>
            <a:chOff x="2290" y="436"/>
            <a:chExt cx="3470" cy="3891"/>
          </a:xfrm>
        </p:grpSpPr>
        <p:sp>
          <p:nvSpPr>
            <p:cNvPr id="275460" name="Rectangle 4"/>
            <p:cNvSpPr>
              <a:spLocks noChangeArrowheads="1"/>
            </p:cNvSpPr>
            <p:nvPr/>
          </p:nvSpPr>
          <p:spPr bwMode="auto">
            <a:xfrm>
              <a:off x="2290" y="436"/>
              <a:ext cx="3470" cy="38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1" y="514"/>
              <a:ext cx="3333" cy="3813"/>
              <a:chOff x="2401" y="514"/>
              <a:chExt cx="3333" cy="3813"/>
            </a:xfrm>
          </p:grpSpPr>
          <p:cxnSp>
            <p:nvCxnSpPr>
              <p:cNvPr id="275462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3387" y="3612"/>
                <a:ext cx="1274" cy="4"/>
              </a:xfrm>
              <a:prstGeom prst="straightConnector1">
                <a:avLst/>
              </a:prstGeom>
              <a:noFill/>
              <a:ln w="285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75463" name="Text Box 7"/>
              <p:cNvSpPr txBox="1">
                <a:spLocks noChangeArrowheads="1"/>
              </p:cNvSpPr>
              <p:nvPr/>
            </p:nvSpPr>
            <p:spPr bwMode="auto">
              <a:xfrm>
                <a:off x="4339" y="1085"/>
                <a:ext cx="1196" cy="68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r"/>
                <a:endParaRPr kumimoji="1" lang="en-US" sz="1400">
                  <a:latin typeface="Comic Sans MS" pitchFamily="-107" charset="0"/>
                </a:endParaRPr>
              </a:p>
              <a:p>
                <a:pPr algn="r"/>
                <a:endParaRPr kumimoji="1" lang="en-US" sz="1400">
                  <a:latin typeface="Comic Sans MS" pitchFamily="-107" charset="0"/>
                </a:endParaRPr>
              </a:p>
              <a:p>
                <a:pPr algn="r"/>
                <a:endParaRPr kumimoji="1" lang="en-US" sz="1400">
                  <a:latin typeface="Comic Sans MS" pitchFamily="-107" charset="0"/>
                </a:endParaRPr>
              </a:p>
              <a:p>
                <a:pPr algn="r"/>
                <a:endParaRPr kumimoji="1" lang="en-US">
                  <a:latin typeface="Comic Sans MS" pitchFamily="-107" charset="0"/>
                </a:endParaRPr>
              </a:p>
            </p:txBody>
          </p:sp>
          <p:sp>
            <p:nvSpPr>
              <p:cNvPr id="275464" name="Oval 8"/>
              <p:cNvSpPr>
                <a:spLocks noChangeArrowheads="1"/>
              </p:cNvSpPr>
              <p:nvPr/>
            </p:nvSpPr>
            <p:spPr bwMode="auto">
              <a:xfrm>
                <a:off x="4790" y="2568"/>
                <a:ext cx="51" cy="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65" name="Text Box 9"/>
              <p:cNvSpPr txBox="1">
                <a:spLocks noChangeArrowheads="1"/>
              </p:cNvSpPr>
              <p:nvPr/>
            </p:nvSpPr>
            <p:spPr bwMode="auto">
              <a:xfrm>
                <a:off x="4331" y="2007"/>
                <a:ext cx="1233" cy="1793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</p:txBody>
          </p:sp>
          <p:sp>
            <p:nvSpPr>
              <p:cNvPr id="275466" name="Oval 10"/>
              <p:cNvSpPr>
                <a:spLocks noChangeArrowheads="1"/>
              </p:cNvSpPr>
              <p:nvPr/>
            </p:nvSpPr>
            <p:spPr bwMode="auto">
              <a:xfrm>
                <a:off x="3545" y="3576"/>
                <a:ext cx="74" cy="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67" name="Text Box 11"/>
              <p:cNvSpPr txBox="1">
                <a:spLocks noChangeArrowheads="1"/>
              </p:cNvSpPr>
              <p:nvPr/>
            </p:nvSpPr>
            <p:spPr bwMode="auto">
              <a:xfrm>
                <a:off x="2422" y="1977"/>
                <a:ext cx="1336" cy="1884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r>
                  <a:rPr kumimoji="1" lang="en-US" sz="1600">
                    <a:solidFill>
                      <a:srgbClr val="FF3300"/>
                    </a:solidFill>
                    <a:latin typeface="Comic Sans MS" pitchFamily="-107" charset="0"/>
                  </a:rPr>
                  <a:t>H</a:t>
                </a:r>
              </a:p>
              <a:p>
                <a:endParaRPr kumimoji="1" lang="en-US" sz="1600">
                  <a:solidFill>
                    <a:srgbClr val="FF3300"/>
                  </a:solidFill>
                  <a:latin typeface="Comic Sans MS" pitchFamily="-107" charset="0"/>
                </a:endParaRPr>
              </a:p>
              <a:p>
                <a:r>
                  <a:rPr kumimoji="1" lang="en-US" sz="1600">
                    <a:solidFill>
                      <a:srgbClr val="FF3300"/>
                    </a:solidFill>
                    <a:latin typeface="Comic Sans MS" pitchFamily="-107" charset="0"/>
                  </a:rPr>
                  <a:t>L</a:t>
                </a:r>
              </a:p>
              <a:p>
                <a:endParaRPr kumimoji="1" lang="en-US" sz="1600">
                  <a:solidFill>
                    <a:srgbClr val="FF3300"/>
                  </a:solidFill>
                  <a:latin typeface="Comic Sans MS" pitchFamily="-107" charset="0"/>
                </a:endParaRPr>
              </a:p>
              <a:p>
                <a:r>
                  <a:rPr kumimoji="1" lang="en-US" sz="1600">
                    <a:solidFill>
                      <a:srgbClr val="FF3300"/>
                    </a:solidFill>
                    <a:latin typeface="Comic Sans MS" pitchFamily="-107" charset="0"/>
                  </a:rPr>
                  <a:t>T</a:t>
                </a:r>
              </a:p>
              <a:p>
                <a:endParaRPr kumimoji="1" lang="en-US" sz="1600">
                  <a:solidFill>
                    <a:srgbClr val="FF3300"/>
                  </a:solidFill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905" y="1453"/>
                <a:ext cx="808" cy="80"/>
                <a:chOff x="3771" y="1717"/>
                <a:chExt cx="875" cy="80"/>
              </a:xfrm>
            </p:grpSpPr>
            <p:sp>
              <p:nvSpPr>
                <p:cNvPr id="275469" name="Oval 13"/>
                <p:cNvSpPr>
                  <a:spLocks noChangeArrowheads="1"/>
                </p:cNvSpPr>
                <p:nvPr/>
              </p:nvSpPr>
              <p:spPr bwMode="auto">
                <a:xfrm>
                  <a:off x="37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470" name="Oval 14"/>
                <p:cNvSpPr>
                  <a:spLocks noChangeArrowheads="1"/>
                </p:cNvSpPr>
                <p:nvPr/>
              </p:nvSpPr>
              <p:spPr bwMode="auto">
                <a:xfrm>
                  <a:off x="41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471" name="Oval 15"/>
                <p:cNvSpPr>
                  <a:spLocks noChangeArrowheads="1"/>
                </p:cNvSpPr>
                <p:nvPr/>
              </p:nvSpPr>
              <p:spPr bwMode="auto">
                <a:xfrm>
                  <a:off x="4582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5472" name="Text Box 16"/>
              <p:cNvSpPr txBox="1">
                <a:spLocks noChangeArrowheads="1"/>
              </p:cNvSpPr>
              <p:nvPr/>
            </p:nvSpPr>
            <p:spPr bwMode="auto">
              <a:xfrm>
                <a:off x="3717" y="1480"/>
                <a:ext cx="621" cy="248"/>
              </a:xfrm>
              <a:prstGeom prst="rect">
                <a:avLst/>
              </a:prstGeom>
              <a:solidFill>
                <a:schemeClr val="bg1"/>
              </a:soli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>
                    <a:solidFill>
                      <a:schemeClr val="accent2"/>
                    </a:solidFill>
                    <a:latin typeface="Times New Roman" pitchFamily="-107" charset="0"/>
                  </a:rPr>
                  <a:t>75 kHz</a:t>
                </a:r>
              </a:p>
            </p:txBody>
          </p:sp>
          <p:sp>
            <p:nvSpPr>
              <p:cNvPr id="275473" name="Text Box 17"/>
              <p:cNvSpPr txBox="1">
                <a:spLocks noChangeArrowheads="1"/>
              </p:cNvSpPr>
              <p:nvPr/>
            </p:nvSpPr>
            <p:spPr bwMode="auto">
              <a:xfrm>
                <a:off x="3730" y="2919"/>
                <a:ext cx="540" cy="249"/>
              </a:xfrm>
              <a:prstGeom prst="rect">
                <a:avLst/>
              </a:prstGeom>
              <a:solidFill>
                <a:schemeClr val="bg1"/>
              </a:soli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>
                    <a:solidFill>
                      <a:schemeClr val="accent2"/>
                    </a:solidFill>
                    <a:latin typeface="Times New Roman" pitchFamily="-107" charset="0"/>
                  </a:rPr>
                  <a:t>2 kHz</a:t>
                </a:r>
              </a:p>
            </p:txBody>
          </p:sp>
          <p:sp>
            <p:nvSpPr>
              <p:cNvPr id="275474" name="Text Box 18"/>
              <p:cNvSpPr txBox="1">
                <a:spLocks noChangeArrowheads="1"/>
              </p:cNvSpPr>
              <p:nvPr/>
            </p:nvSpPr>
            <p:spPr bwMode="auto">
              <a:xfrm>
                <a:off x="3731" y="3669"/>
                <a:ext cx="612" cy="24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>
                    <a:solidFill>
                      <a:srgbClr val="FF3300"/>
                    </a:solidFill>
                    <a:latin typeface="Times New Roman" pitchFamily="-107" charset="0"/>
                  </a:rPr>
                  <a:t>200 Hz</a:t>
                </a:r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4443" y="846"/>
                <a:ext cx="922" cy="414"/>
                <a:chOff x="3696" y="806"/>
                <a:chExt cx="999" cy="414"/>
              </a:xfrm>
            </p:grpSpPr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3696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27547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7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7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4101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27548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8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8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28"/>
                <p:cNvGrpSpPr>
                  <a:grpSpLocks/>
                </p:cNvGrpSpPr>
                <p:nvPr/>
              </p:nvGrpSpPr>
              <p:grpSpPr bwMode="auto">
                <a:xfrm>
                  <a:off x="4496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27548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8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8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3051" y="917"/>
                <a:ext cx="1603" cy="180"/>
                <a:chOff x="2068" y="765"/>
                <a:chExt cx="1857" cy="276"/>
              </a:xfrm>
            </p:grpSpPr>
            <p:cxnSp>
              <p:nvCxnSpPr>
                <p:cNvPr id="275489" name="AutoShape 33"/>
                <p:cNvCxnSpPr>
                  <a:cxnSpLocks noChangeShapeType="1"/>
                  <a:stCxn id="275493" idx="3"/>
                  <a:endCxn id="275745" idx="0"/>
                </p:cNvCxnSpPr>
                <p:nvPr/>
              </p:nvCxnSpPr>
              <p:spPr bwMode="auto">
                <a:xfrm rot="5400000">
                  <a:off x="2865" y="36"/>
                  <a:ext cx="208" cy="1802"/>
                </a:xfrm>
                <a:prstGeom prst="bentConnector3">
                  <a:avLst>
                    <a:gd name="adj1" fmla="val -11060"/>
                  </a:avLst>
                </a:prstGeom>
                <a:noFill/>
                <a:ln w="28575" cap="sq">
                  <a:solidFill>
                    <a:srgbClr val="FF220A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3659" y="765"/>
                  <a:ext cx="266" cy="80"/>
                  <a:chOff x="3659" y="965"/>
                  <a:chExt cx="266" cy="80"/>
                </a:xfrm>
              </p:grpSpPr>
              <p:sp>
                <p:nvSpPr>
                  <p:cNvPr id="275491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92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9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5494" name="Text Box 38"/>
              <p:cNvSpPr txBox="1">
                <a:spLocks noChangeArrowheads="1"/>
              </p:cNvSpPr>
              <p:nvPr/>
            </p:nvSpPr>
            <p:spPr bwMode="auto">
              <a:xfrm>
                <a:off x="3604" y="729"/>
                <a:ext cx="684" cy="24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>
                    <a:solidFill>
                      <a:schemeClr val="accent2"/>
                    </a:solidFill>
                    <a:latin typeface="Times New Roman" pitchFamily="-107" charset="0"/>
                  </a:rPr>
                  <a:t>40 MHz</a:t>
                </a:r>
              </a:p>
            </p:txBody>
          </p:sp>
          <p:cxnSp>
            <p:nvCxnSpPr>
              <p:cNvPr id="275495" name="AutoShape 39"/>
              <p:cNvCxnSpPr>
                <a:cxnSpLocks noChangeShapeType="1"/>
              </p:cNvCxnSpPr>
              <p:nvPr/>
            </p:nvCxnSpPr>
            <p:spPr bwMode="auto">
              <a:xfrm rot="5400000">
                <a:off x="4071" y="1995"/>
                <a:ext cx="116" cy="1374"/>
              </a:xfrm>
              <a:prstGeom prst="bentConnector2">
                <a:avLst/>
              </a:prstGeom>
              <a:noFill/>
              <a:ln w="28575" cap="sq">
                <a:solidFill>
                  <a:srgbClr val="FF000C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275496" name="Text Box 40"/>
              <p:cNvSpPr txBox="1">
                <a:spLocks noChangeArrowheads="1"/>
              </p:cNvSpPr>
              <p:nvPr/>
            </p:nvSpPr>
            <p:spPr bwMode="auto">
              <a:xfrm>
                <a:off x="3766" y="2536"/>
                <a:ext cx="542" cy="18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 dirty="0" err="1">
                    <a:solidFill>
                      <a:srgbClr val="000000"/>
                    </a:solidFill>
                    <a:latin typeface="Tahoma" pitchFamily="-107" charset="0"/>
                  </a:rPr>
                  <a:t>RoI</a:t>
                </a:r>
                <a:r>
                  <a:rPr kumimoji="1" lang="en-US" sz="1200" dirty="0">
                    <a:solidFill>
                      <a:srgbClr val="000000"/>
                    </a:solidFill>
                    <a:latin typeface="Tahoma" pitchFamily="-107" charset="0"/>
                  </a:rPr>
                  <a:t> data</a:t>
                </a:r>
              </a:p>
            </p:txBody>
          </p:sp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4421" y="1208"/>
                <a:ext cx="971" cy="120"/>
                <a:chOff x="3672" y="1056"/>
                <a:chExt cx="1052" cy="120"/>
              </a:xfrm>
            </p:grpSpPr>
            <p:sp>
              <p:nvSpPr>
                <p:cNvPr id="275498" name="Rectangle 42"/>
                <p:cNvSpPr>
                  <a:spLocks noChangeArrowheads="1"/>
                </p:cNvSpPr>
                <p:nvPr/>
              </p:nvSpPr>
              <p:spPr bwMode="auto">
                <a:xfrm>
                  <a:off x="3672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499" name="Rectangle 43"/>
                <p:cNvSpPr>
                  <a:spLocks noChangeArrowheads="1"/>
                </p:cNvSpPr>
                <p:nvPr/>
              </p:nvSpPr>
              <p:spPr bwMode="auto">
                <a:xfrm>
                  <a:off x="4088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500" name="Rectangle 44"/>
                <p:cNvSpPr>
                  <a:spLocks noChangeArrowheads="1"/>
                </p:cNvSpPr>
                <p:nvPr/>
              </p:nvSpPr>
              <p:spPr bwMode="auto">
                <a:xfrm>
                  <a:off x="4480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75501" name="AutoShape 45"/>
              <p:cNvCxnSpPr>
                <a:cxnSpLocks noChangeShapeType="1"/>
              </p:cNvCxnSpPr>
              <p:nvPr/>
            </p:nvCxnSpPr>
            <p:spPr bwMode="auto">
              <a:xfrm>
                <a:off x="4948" y="1485"/>
                <a:ext cx="320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75502" name="AutoShape 46"/>
              <p:cNvCxnSpPr>
                <a:cxnSpLocks noChangeShapeType="1"/>
              </p:cNvCxnSpPr>
              <p:nvPr/>
            </p:nvCxnSpPr>
            <p:spPr bwMode="auto">
              <a:xfrm>
                <a:off x="4578" y="1485"/>
                <a:ext cx="311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75503" name="AutoShape 47"/>
              <p:cNvCxnSpPr>
                <a:cxnSpLocks noChangeShapeType="1"/>
              </p:cNvCxnSpPr>
              <p:nvPr/>
            </p:nvCxnSpPr>
            <p:spPr bwMode="auto">
              <a:xfrm>
                <a:off x="3415" y="1485"/>
                <a:ext cx="1104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75504" name="Text Box 48"/>
              <p:cNvSpPr txBox="1">
                <a:spLocks noChangeArrowheads="1"/>
              </p:cNvSpPr>
              <p:nvPr/>
            </p:nvSpPr>
            <p:spPr bwMode="auto">
              <a:xfrm>
                <a:off x="3751" y="1317"/>
                <a:ext cx="591" cy="18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 dirty="0">
                    <a:solidFill>
                      <a:srgbClr val="000000"/>
                    </a:solidFill>
                    <a:latin typeface="Tahoma" pitchFamily="-107" charset="0"/>
                  </a:rPr>
                  <a:t>LVL1 Acc.</a:t>
                </a:r>
              </a:p>
            </p:txBody>
          </p:sp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4542" y="1321"/>
                <a:ext cx="756" cy="361"/>
                <a:chOff x="3656" y="1276"/>
                <a:chExt cx="199" cy="1448"/>
              </a:xfrm>
            </p:grpSpPr>
            <p:sp>
              <p:nvSpPr>
                <p:cNvPr id="275506" name="Line 50"/>
                <p:cNvSpPr>
                  <a:spLocks noChangeShapeType="1"/>
                </p:cNvSpPr>
                <p:nvPr/>
              </p:nvSpPr>
              <p:spPr bwMode="auto">
                <a:xfrm>
                  <a:off x="3656" y="1276"/>
                  <a:ext cx="0" cy="144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507" name="Line 51"/>
                <p:cNvSpPr>
                  <a:spLocks noChangeShapeType="1"/>
                </p:cNvSpPr>
                <p:nvPr/>
              </p:nvSpPr>
              <p:spPr bwMode="auto">
                <a:xfrm>
                  <a:off x="3855" y="1277"/>
                  <a:ext cx="0" cy="144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508" name="Line 52"/>
                <p:cNvSpPr>
                  <a:spLocks noChangeShapeType="1"/>
                </p:cNvSpPr>
                <p:nvPr/>
              </p:nvSpPr>
              <p:spPr bwMode="auto">
                <a:xfrm>
                  <a:off x="3755" y="1276"/>
                  <a:ext cx="0" cy="14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3"/>
              <p:cNvGrpSpPr>
                <a:grpSpLocks/>
              </p:cNvGrpSpPr>
              <p:nvPr/>
            </p:nvGrpSpPr>
            <p:grpSpPr bwMode="auto">
              <a:xfrm>
                <a:off x="4519" y="1445"/>
                <a:ext cx="808" cy="80"/>
                <a:chOff x="3771" y="1717"/>
                <a:chExt cx="875" cy="80"/>
              </a:xfrm>
            </p:grpSpPr>
            <p:sp>
              <p:nvSpPr>
                <p:cNvPr id="275510" name="Oval 54"/>
                <p:cNvSpPr>
                  <a:spLocks noChangeArrowheads="1"/>
                </p:cNvSpPr>
                <p:nvPr/>
              </p:nvSpPr>
              <p:spPr bwMode="auto">
                <a:xfrm>
                  <a:off x="37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511" name="Oval 55"/>
                <p:cNvSpPr>
                  <a:spLocks noChangeArrowheads="1"/>
                </p:cNvSpPr>
                <p:nvPr/>
              </p:nvSpPr>
              <p:spPr bwMode="auto">
                <a:xfrm>
                  <a:off x="41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512" name="Oval 56"/>
                <p:cNvSpPr>
                  <a:spLocks noChangeArrowheads="1"/>
                </p:cNvSpPr>
                <p:nvPr/>
              </p:nvSpPr>
              <p:spPr bwMode="auto">
                <a:xfrm>
                  <a:off x="4582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7"/>
              <p:cNvGrpSpPr>
                <a:grpSpLocks/>
              </p:cNvGrpSpPr>
              <p:nvPr/>
            </p:nvGrpSpPr>
            <p:grpSpPr bwMode="auto">
              <a:xfrm>
                <a:off x="4376" y="1600"/>
                <a:ext cx="1078" cy="128"/>
                <a:chOff x="3624" y="1448"/>
                <a:chExt cx="1168" cy="128"/>
              </a:xfrm>
            </p:grpSpPr>
            <p:grpSp>
              <p:nvGrpSpPr>
                <p:cNvPr id="15" name="Group 58"/>
                <p:cNvGrpSpPr>
                  <a:grpSpLocks/>
                </p:cNvGrpSpPr>
                <p:nvPr/>
              </p:nvGrpSpPr>
              <p:grpSpPr bwMode="auto">
                <a:xfrm>
                  <a:off x="3624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1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17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275517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18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19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0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1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2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3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4" name="Rectangl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5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6" name="Rectangl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7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8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9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0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1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2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3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4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6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7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0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1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2" name="Rectangl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3" name="Rectangl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4" name="Rectangl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5" name="Rectangl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6" name="Rectangl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7" name="Rectangl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8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9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0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1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2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3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4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6" name="Rectangl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7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8" name="Rectangl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9" name="Rectangle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0" name="Rectangl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1" name="Rectangl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2" name="Rectangle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3" name="Rectangle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4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5" name="Rectangl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6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7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8" name="Rectangl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9" name="Rectangle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0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1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2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3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4" name="Rectangle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5" name="Rectangle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6" name="Rectangle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7" name="Rectangle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8" name="Rectangle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9" name="Rectangle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0" name="Rectangle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1" name="Rectangle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2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3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4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5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6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7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8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5589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559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271"/>
                    <a:ext cx="582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ROD</a:t>
                    </a:r>
                    <a:endParaRPr lang="en-US" sz="1400" b="0">
                      <a:latin typeface="Tahoma" pitchFamily="-107" charset="0"/>
                    </a:endParaRPr>
                  </a:p>
                </p:txBody>
              </p:sp>
            </p:grpSp>
            <p:grpSp>
              <p:nvGrpSpPr>
                <p:cNvPr id="18" name="Group 135"/>
                <p:cNvGrpSpPr>
                  <a:grpSpLocks/>
                </p:cNvGrpSpPr>
                <p:nvPr/>
              </p:nvGrpSpPr>
              <p:grpSpPr bwMode="auto">
                <a:xfrm>
                  <a:off x="4040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19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2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275594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5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6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7" name="Rectangle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8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9" name="Rectangle 1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0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1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2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3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4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5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6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7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8" name="Rectangle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9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0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1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2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3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4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5" name="Rectangl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6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7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8" name="Rectangle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9" name="Rectangle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0" name="Rectangle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1" name="Rectangle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2" name="Rectangl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3" name="Rectangle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4" name="Rectangle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5" name="Rectangle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6" name="Rectangle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7" name="Rectangl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8" name="Rectangle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9" name="Rectangle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0" name="Rectangle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1" name="Rectangle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2" name="Rectangle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3" name="Rectangle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4" name="Rectangle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5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6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7" name="Rectangl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8" name="Rectangl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9" name="Rectangle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0" name="Rectangle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1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2" name="Rectangle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3" name="Rectangl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4" name="Rectangle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5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6" name="Rectangl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7" name="Rectangle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8" name="Rectangle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9" name="Rectangl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0" name="Rectangle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1" name="Rectangle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2" name="Rectangl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3" name="Rectangle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4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5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6" name="Rectangle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7" name="Rectangle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8" name="Rectangl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9" name="Rectangle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0" name="Rectangle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1" name="Rectangl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2" name="Rectangle 2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3" name="Rectangle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4" name="Rectangle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5" name="Rectangle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5666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5667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3931" y="1271"/>
                    <a:ext cx="583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ROD</a:t>
                    </a:r>
                    <a:endParaRPr lang="en-US" sz="1400" b="0">
                      <a:latin typeface="Tahoma" pitchFamily="-107" charset="0"/>
                    </a:endParaRPr>
                  </a:p>
                </p:txBody>
              </p:sp>
            </p:grpSp>
            <p:grpSp>
              <p:nvGrpSpPr>
                <p:cNvPr id="21" name="Group 212"/>
                <p:cNvGrpSpPr>
                  <a:grpSpLocks/>
                </p:cNvGrpSpPr>
                <p:nvPr/>
              </p:nvGrpSpPr>
              <p:grpSpPr bwMode="auto">
                <a:xfrm>
                  <a:off x="4448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22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23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275671" name="Rectangle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2" name="Rectangle 2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3" name="Rectangle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5" name="Rectangle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6" name="Rectangle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7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8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9" name="Rectangle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0" name="Rectangle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1" name="Rectangl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2" name="Rectangle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3" name="Rectangl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4" name="Rectangle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5" name="Rectangle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6" name="Rectangle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7" name="Rectangle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8" name="Rectangle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9" name="Rectangle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0" name="Rectangle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1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2" name="Rectangle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3" name="Rectangle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4" name="Rectangle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5" name="Rectangle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6" name="Rectangle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7" name="Rectangle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8" name="Rectangle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9" name="Rectangle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0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1" name="Rectangl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2" name="Rectangl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3" name="Rectangle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4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5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6" name="Rectangle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7" name="Rectangle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8" name="Rectangle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9" name="Rectangle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0" name="Rectangle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1" name="Rectangle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2" name="Rectangle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3" name="Rectangle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4" name="Rectangle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5" name="Rectangle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6" name="Rectangle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7" name="Rectangle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8" name="Rectangle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9" name="Rectangle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0" name="Rectangle 2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1" name="Rectangle 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2" name="Rectangle 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3" name="Rectangle 2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4" name="Rectangle 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5" name="Rectangle 2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6" name="Rectangle 2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7" name="Rectangle 2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8" name="Rectangle 2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9" name="Rectangle 2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0" name="Rectangle 2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1" name="Rectangle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2" name="Rectangle 2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3" name="Rectangle 2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4" name="Rectangle 2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5" name="Rectangle 2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6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7" name="Rectangle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8" name="Rectangle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9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40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41" name="Rectangle 2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42" name="Rectangle 2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5743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5744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271"/>
                    <a:ext cx="582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ROD</a:t>
                    </a:r>
                    <a:endParaRPr lang="en-US" sz="1400" b="0">
                      <a:latin typeface="Tahoma" pitchFamily="-107" charset="0"/>
                    </a:endParaRPr>
                  </a:p>
                </p:txBody>
              </p:sp>
            </p:grpSp>
          </p:grpSp>
          <p:sp>
            <p:nvSpPr>
              <p:cNvPr id="275745" name="Text Box 289"/>
              <p:cNvSpPr txBox="1">
                <a:spLocks noChangeArrowheads="1"/>
              </p:cNvSpPr>
              <p:nvPr/>
            </p:nvSpPr>
            <p:spPr bwMode="auto">
              <a:xfrm>
                <a:off x="2415" y="1048"/>
                <a:ext cx="1336" cy="746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75686"/>
                      <a:invGamma/>
                      <a:alpha val="39999"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75686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600">
                    <a:latin typeface="Comic Sans MS" pitchFamily="-107" charset="0"/>
                  </a:rPr>
                  <a:t>LVL1</a:t>
                </a: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>
                  <a:latin typeface="Comic Sans MS" pitchFamily="-107" charset="0"/>
                </a:endParaRPr>
              </a:p>
            </p:txBody>
          </p:sp>
          <p:sp>
            <p:nvSpPr>
              <p:cNvPr id="275746" name="Text Box 290"/>
              <p:cNvSpPr txBox="1">
                <a:spLocks noChangeArrowheads="1"/>
              </p:cNvSpPr>
              <p:nvPr/>
            </p:nvSpPr>
            <p:spPr bwMode="auto">
              <a:xfrm>
                <a:off x="3320" y="1089"/>
                <a:ext cx="473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rgbClr val="02016B"/>
                    </a:solidFill>
                    <a:latin typeface="Comic Sans MS" pitchFamily="-107" charset="0"/>
                  </a:rPr>
                  <a:t>2.5 </a:t>
                </a:r>
                <a:r>
                  <a:rPr kumimoji="1" lang="en-US" sz="1200">
                    <a:solidFill>
                      <a:srgbClr val="02016B"/>
                    </a:solidFill>
                    <a:latin typeface="Symbol" pitchFamily="-107" charset="2"/>
                  </a:rPr>
                  <a:t>m</a:t>
                </a:r>
                <a:r>
                  <a:rPr kumimoji="1" lang="en-US" sz="1200">
                    <a:solidFill>
                      <a:srgbClr val="02016B"/>
                    </a:solidFill>
                    <a:latin typeface="Comic Sans MS" pitchFamily="-107" charset="0"/>
                  </a:rPr>
                  <a:t>s</a:t>
                </a:r>
              </a:p>
            </p:txBody>
          </p:sp>
          <p:grpSp>
            <p:nvGrpSpPr>
              <p:cNvPr id="24" name="Group 291"/>
              <p:cNvGrpSpPr>
                <a:grpSpLocks/>
              </p:cNvGrpSpPr>
              <p:nvPr/>
            </p:nvGrpSpPr>
            <p:grpSpPr bwMode="auto">
              <a:xfrm>
                <a:off x="2449" y="1266"/>
                <a:ext cx="608" cy="278"/>
                <a:chOff x="2320" y="1724"/>
                <a:chExt cx="333" cy="206"/>
              </a:xfrm>
            </p:grpSpPr>
            <p:grpSp>
              <p:nvGrpSpPr>
                <p:cNvPr id="25" name="Group 292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6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275750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1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2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3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4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5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6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7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8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9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0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1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2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3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4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5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6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7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8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9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0" name="Rectangl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1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2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3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4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5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6" name="Rectangl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7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8" name="Rectangle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9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0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1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2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3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4" name="Rectangle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5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6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7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8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9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0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1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2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3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4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5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6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7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8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9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0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1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2" name="Rectangl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3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4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5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6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7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8" name="Rectangle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9" name="Rectangle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0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1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2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3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4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5" name="Rectangl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6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7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8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9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0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1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2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3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4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5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6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7" name="Rectangle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8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9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0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1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2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3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4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5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6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7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8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9" name="Rectangle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0" name="Rectangle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1" name="Rectangle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2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3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4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5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6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7" name="Rectangle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8" name="Rectangl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9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0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1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2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3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4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5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6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7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8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9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0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1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2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3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4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5" name="Rectangle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6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7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8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9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0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1" name="Rectangle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2" name="Rectangle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3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4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5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6" name="Freeform 420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7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8" name="Rectangle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9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0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1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2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3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4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5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6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7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8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9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1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2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3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5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6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7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8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9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0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1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2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3" name="Rectangle 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5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6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9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0" name="Rectangl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1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2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3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4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5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6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7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8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9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0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1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2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3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4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5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6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7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8" name="Rectangle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9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0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1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2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3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4" name="Rectangle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5" name="Rectangle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6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7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8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9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0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1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2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3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4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5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6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7" name="Rectangle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8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9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5950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1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2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5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6" name="Rectangle 5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7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8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9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0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1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2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3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4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5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6" name="Rectangle 5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7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8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9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0" name="Rectangle 5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1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2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3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4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5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6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7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8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9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0" name="Rectangle 5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1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2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3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4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5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6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7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8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9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0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1" name="Rectangle 53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2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3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4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5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6" name="Rectangle 54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7" name="Rectangle 54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8" name="Rectangle 54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9" name="Rectangle 54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000" name="Rectangle 54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001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002" name="Rectangle 54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003" name="Rectangle 54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004" name="Freeform 548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005" name="Rectangle 549"/>
              <p:cNvSpPr>
                <a:spLocks noChangeArrowheads="1"/>
              </p:cNvSpPr>
              <p:nvPr/>
            </p:nvSpPr>
            <p:spPr bwMode="auto">
              <a:xfrm>
                <a:off x="2439" y="1266"/>
                <a:ext cx="638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Calorimeter</a:t>
                </a:r>
              </a:p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Trigger</a:t>
                </a:r>
              </a:p>
            </p:txBody>
          </p:sp>
          <p:grpSp>
            <p:nvGrpSpPr>
              <p:cNvPr id="27" name="Group 550"/>
              <p:cNvGrpSpPr>
                <a:grpSpLocks/>
              </p:cNvGrpSpPr>
              <p:nvPr/>
            </p:nvGrpSpPr>
            <p:grpSpPr bwMode="auto">
              <a:xfrm>
                <a:off x="3114" y="1256"/>
                <a:ext cx="607" cy="288"/>
                <a:chOff x="2320" y="1724"/>
                <a:chExt cx="333" cy="206"/>
              </a:xfrm>
            </p:grpSpPr>
            <p:grpSp>
              <p:nvGrpSpPr>
                <p:cNvPr id="28" name="Group 551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276009" name="Rectangle 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0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1" name="Rectangle 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2" name="Rectangle 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3" name="Rectangle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4" name="Rectangle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5" name="Rectangle 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6" name="Rectangle 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7" name="Rectangle 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8" name="Rectangle 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9" name="Rectangle 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0" name="Rectangle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1" name="Rectangle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2" name="Rectangle 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3" name="Rectangle 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4" name="Rectangle 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5" name="Rectangle 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6" name="Rectangle 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7" name="Rectangle 5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8" name="Rectangle 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9" name="Rectangle 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0" name="Rectangle 5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1" name="Rectangle 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2" name="Rectangle 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3" name="Rectangle 5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4" name="Rectangle 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5" name="Rectangle 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6" name="Rectangle 5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7" name="Rectangle 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8" name="Rectangle 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9" name="Rectangle 5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0" name="Rectangle 5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1" name="Rectangle 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2" name="Rectangle 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3" name="Rectangle 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4" name="Rectangle 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5" name="Rectangle 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6" name="Rectangle 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7" name="Rectangle 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8" name="Rectangle 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9" name="Rectangle 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0" name="Rectangle 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1" name="Rectangle 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2" name="Rectangle 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3" name="Rectangle 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4" name="Rectangle 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5" name="Rectangle 5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6" name="Rectangle 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7" name="Rectangle 6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8" name="Rectangle 6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9" name="Rectangle 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0" name="Rectangle 6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1" name="Rectangle 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2" name="Rectangle 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3" name="Rectangle 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4" name="Rectangle 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5" name="Rectangle 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6" name="Rectangle 6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7" name="Rectangle 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8" name="Rectangle 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9" name="Rectangle 6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0" name="Rectangle 6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1" name="Rectangle 6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2" name="Rectangle 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3" name="Rectangle 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4" name="Rectangle 6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5" name="Rectangle 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6" name="Rectangle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7" name="Rectangle 6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8" name="Rectangle 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9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0" name="Rectangle 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1" name="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2" name="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3" name="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4" name="Rectangle 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5" name="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6" name="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7" name="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8" name="Rectangle 6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9" name="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0" name="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1" name="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2" name="Rectangle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3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4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5" name="Rectangle 6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6" name="Rectangle 6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7" name="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8" name="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9" name="Rectangle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0" name="Rectangle 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1" name="Rectangle 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2" name="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3" name="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4" name="Rectangle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5" name="Rectangle 6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6" name="Rectangle 6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7" name="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8" name="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9" name="Rectangle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0" name="Rectangle 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1" name="Rectangle 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2" name="Rectangle 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3" name="Rectangle 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4" name="Rectangle 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5" name="Rectangle 6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6" name="Rectangle 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7" name="Rectangle 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8" name="Rectangle 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9" name="Rectangle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0" name="Rectangle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1" name="Rectangle 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2" name="Rectangle 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3" name="Rectangle 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4" name="Rectangle 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5" name="Rectangle 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6" name="Rectangle 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7" name="Rectangle 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8" name="Rectangle 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9" name="Rectangle 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0" name="Rectangle 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1" name="Rectangle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2" name="Rectangle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3" name="Rectangle 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4" name="Rectangle 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5" name="Freeform 679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6" name="Freeform 680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7" name="Rectangle 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8" name="Rectangle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9" name="Rectangle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0" name="Rectangle 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1" name="Rectangle 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2" name="Rectangle 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3" name="Rectangle 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4" name="Rectangle 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5" name="Rectangle 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6" name="Rectangle 6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7" name="Rectangle 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8" name="Rectangle 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9" name="Rectangle 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0" name="Rectangle 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1" name="Rectangle 6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2" name="Rectangle 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3" name="Rectangle 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4" name="Rectangle 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5" name="Rectangle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6" name="Rectangle 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7" name="Rectangle 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8" name="Rectangle 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9" name="Rectangle 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0" name="Rectangle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1" name="Rectangle 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2" name="Rectangle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3" name="Rectangle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4" name="Rectangle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5" name="Rectangle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6" name="Rectangle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7" name="Rectangle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8" name="Rectangle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9" name="Rectangle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0" name="Rectangle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1" name="Rectangle 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2" name="Rectangle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3" name="Rectangle 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4" name="Rectangle 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5" name="Rectangle 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6" name="Rectangle 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7" name="Rectangle 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8" name="Rectangle 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9" name="Rectangle 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0" name="Rectangle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1" name="Rectangle 7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2" name="Rectangle 7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3" name="Rectangle 7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4" name="Rectangle 7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5" name="Rectangle 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6" name="Rectangle 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7" name="Rectangle 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8" name="Rectangle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9" name="Rectangle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0" name="Rectangle 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1" name="Rectangle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2" name="Rectangle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3" name="Rectangle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4" name="Rectangle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5" name="Rectangle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6" name="Rectangle 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7" name="Rectangle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8" name="Rectangle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9" name="Rectangle 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0" name="Rectangle 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1" name="Rectangle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2" name="Rectangle 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3" name="Rectangle 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4" name="Rectangle 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5" name="Rectangle 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6" name="Rectangle 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7" name="Rectangle 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8" name="Rectangle 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6209" name="Rectangle 75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0" name="Rectangle 75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1" name="Rectangle 75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2" name="Rectangle 75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3" name="Rectangle 75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4" name="Rectangle 75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5" name="Rectangle 75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6" name="Rectangle 76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7" name="Rectangle 76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8" name="Rectangle 76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9" name="Rectangle 76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0" name="Rectangle 76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1" name="Rectangle 76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2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3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4" name="Rectangle 76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5" name="Rectangle 76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6" name="Rectangle 77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7" name="Rectangle 77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8" name="Rectangle 77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9" name="Rectangle 77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0" name="Rectangle 77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1" name="Rectangle 77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2" name="Rectangle 77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3" name="Rectangle 77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4" name="Rectangle 77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5" name="Rectangle 77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6" name="Rectangle 78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7" name="Rectangle 78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8" name="Rectangle 78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9" name="Rectangle 78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0" name="Rectangle 78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1" name="Rectangle 78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2" name="Rectangle 78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3" name="Rectangle 78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4" name="Rectangle 78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5" name="Rectangle 78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6" name="Rectangle 79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7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8" name="Rectangle 79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9" name="Rectangle 7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0" name="Rectangle 7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1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2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3" name="Rectangle 7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4" name="Rectangle 7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5" name="Rectangle 7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6" name="Rectangle 8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8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9" name="Rectangle 8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60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61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62" name="Rectangle 8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263" name="Freeform 807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264" name="Rectangle 808"/>
              <p:cNvSpPr>
                <a:spLocks noChangeArrowheads="1"/>
              </p:cNvSpPr>
              <p:nvPr/>
            </p:nvSpPr>
            <p:spPr bwMode="auto">
              <a:xfrm>
                <a:off x="3205" y="1256"/>
                <a:ext cx="392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Muon</a:t>
                </a:r>
              </a:p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Trigger</a:t>
                </a:r>
              </a:p>
            </p:txBody>
          </p:sp>
          <p:sp>
            <p:nvSpPr>
              <p:cNvPr id="276265" name="Text Box 809" descr="60%"/>
              <p:cNvSpPr txBox="1">
                <a:spLocks noChangeArrowheads="1"/>
              </p:cNvSpPr>
              <p:nvPr/>
            </p:nvSpPr>
            <p:spPr bwMode="auto">
              <a:xfrm>
                <a:off x="4394" y="2846"/>
                <a:ext cx="1071" cy="499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400">
                    <a:latin typeface="Comic Sans MS" pitchFamily="-107" charset="0"/>
                  </a:rPr>
                  <a:t>Event Builder</a:t>
                </a: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1400">
                  <a:latin typeface="Comic Sans MS" pitchFamily="-107" charset="0"/>
                </a:endParaRPr>
              </a:p>
            </p:txBody>
          </p:sp>
          <p:grpSp>
            <p:nvGrpSpPr>
              <p:cNvPr id="30" name="Group 810"/>
              <p:cNvGrpSpPr>
                <a:grpSpLocks/>
              </p:cNvGrpSpPr>
              <p:nvPr/>
            </p:nvGrpSpPr>
            <p:grpSpPr bwMode="auto">
              <a:xfrm>
                <a:off x="4731" y="3056"/>
                <a:ext cx="392" cy="222"/>
                <a:chOff x="2344" y="2944"/>
                <a:chExt cx="361" cy="206"/>
              </a:xfrm>
            </p:grpSpPr>
            <p:grpSp>
              <p:nvGrpSpPr>
                <p:cNvPr id="31" name="Group 811"/>
                <p:cNvGrpSpPr>
                  <a:grpSpLocks/>
                </p:cNvGrpSpPr>
                <p:nvPr/>
              </p:nvGrpSpPr>
              <p:grpSpPr bwMode="auto">
                <a:xfrm>
                  <a:off x="2344" y="2944"/>
                  <a:ext cx="361" cy="206"/>
                  <a:chOff x="2566" y="2274"/>
                  <a:chExt cx="333" cy="206"/>
                </a:xfrm>
              </p:grpSpPr>
              <p:grpSp>
                <p:nvGrpSpPr>
                  <p:cNvPr id="2336" name="Group 812"/>
                  <p:cNvGrpSpPr>
                    <a:grpSpLocks/>
                  </p:cNvGrpSpPr>
                  <p:nvPr/>
                </p:nvGrpSpPr>
                <p:grpSpPr bwMode="auto">
                  <a:xfrm>
                    <a:off x="2566" y="2274"/>
                    <a:ext cx="333" cy="206"/>
                    <a:chOff x="2566" y="2274"/>
                    <a:chExt cx="333" cy="206"/>
                  </a:xfrm>
                </p:grpSpPr>
                <p:grpSp>
                  <p:nvGrpSpPr>
                    <p:cNvPr id="2337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6" y="2274"/>
                      <a:ext cx="333" cy="206"/>
                      <a:chOff x="2566" y="2274"/>
                      <a:chExt cx="333" cy="206"/>
                    </a:xfrm>
                  </p:grpSpPr>
                  <p:sp>
                    <p:nvSpPr>
                      <p:cNvPr id="276270" name="Rectangle 8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1" name="Rectangle 8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2" name="Rectangle 8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3" name="Rectangle 8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4" name="Rectangle 8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5" name="Rectangle 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6" name="Rectangle 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7" name="Rectangle 8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8" name="Rectangle 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9" name="Rectangle 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0" name="Rectangle 8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1" name="Rectangle 8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2" name="Rectangle 8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3" name="Rectangle 8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4" name="Rectangle 8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5" name="Rectangle 8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6" name="Rectangle 8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7" name="Rectangle 8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8" name="Rectangle 8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9" name="Rectangle 8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0" name="Rectangle 8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1" name="Rectangle 8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2" name="Rectangle 8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3" name="Rectangle 8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4" name="Rectangle 8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5" name="Rectangle 8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6" name="Rectangle 8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7" name="Rectangle 8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8" name="Rectangle 8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9" name="Rectangle 8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0" name="Rectangle 8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1" name="Rectangle 8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2" name="Rectangle 8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3" name="Rectangle 8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4" name="Rectangle 8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5" name="Rectangle 8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6" name="Rectangle 8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7" name="Rectangle 8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8" name="Rectangle 8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9" name="Rectangle 8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0" name="Rectangle 8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1" name="Rectangle 8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2" name="Rectangle 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3" name="Rectangle 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4" name="Rectangle 8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5" name="Rectangle 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6" name="Rectangle 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7" name="Rectangle 8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8" name="Rectangle 8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9" name="Rectangle 8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0" name="Rectangle 8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1" name="Rectangle 8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2" name="Rectangle 8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3" name="Rectangle 8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4" name="Rectangle 8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5" name="Rectangle 8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6" name="Rectangle 8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7" name="Rectangle 8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8" name="Rectangle 8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9" name="Rectangle 8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0" name="Rectangle 8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1" name="Rectangle 8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2" name="Rectangle 8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3" name="Rectangle 8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4" name="Rectangle 8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5" name="Rectangle 8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6" name="Rectangle 8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7" name="Rectangle 8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8" name="Rectangle 8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9" name="Rectangle 8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0" name="Rectangle 8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1" name="Rectangle 8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2" name="Rectangle 8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3" name="Rectangle 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4" name="Rectangle 8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5" name="Rectangle 8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6" name="Rectangle 8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7" name="Rectangle 8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8" name="Rectangle 8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9" name="Rectangle 8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0" name="Rectangle 8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1" name="Rectangle 8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2" name="Rectangle 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3" name="Rectangle 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4" name="Rectangle 8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5" name="Rectangle 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6" name="Rectangle 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7" name="Rectangle 9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8" name="Rectangle 9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9" name="Rectangle 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0" name="Rectangle 9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1" name="Rectangle 9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2" name="Rectangle 9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3" name="Rectangle 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4" name="Rectangle 9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7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5" name="Rectangle 9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6" name="Rectangle 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7" name="Rectangle 9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8" name="Rectangle 9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9" name="Rectangle 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0" name="Rectangle 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1" name="Rectangle 9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2" name="Rectangle 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3" name="Rectangle 9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4" name="Rectangle 9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5" name="Rectangle 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6" name="Rectangle 9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7" name="Rectangle 9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8" name="Rectangle 9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9" name="Rectangle 9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0" name="Rectangle 9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1" name="Rectangle 9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2" name="Rectangle 9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3" name="Rectangle 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4" name="Rectangle 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5" name="Rectangle 9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6" name="Rectangle 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7" name="Rectangle 9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8" name="Rectangle 9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9" name="Rectangle 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0" name="Rectangle 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1" name="Rectangle 9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2" name="Rectangle 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3" name="Rectangle 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4" name="Rectangle 9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5" name="Rectangle 9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6" name="Freeform 9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6" y="227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4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4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7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7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4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4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7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7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7" name="Freeform 9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6" y="227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4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4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7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7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4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4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7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7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8" name="Rectangle 9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9" name="Rectangle 9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0" name="Rectangle 9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1" name="Rectangle 9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2" name="Rectangle 9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3" name="Rectangle 9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4" name="Rectangle 9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5" name="Rectangle 9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6" name="Rectangle 9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7" name="Rectangle 9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8" name="Rectangle 9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9" name="Rectangle 9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0" name="Rectangle 9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1" name="Rectangle 9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2" name="Rectangle 9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3" name="Rectangle 9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4" name="Rectangle 9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5" name="Rectangle 9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6" name="Rectangle 9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7" name="Rectangle 9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8" name="Rectangle 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9" name="Rectangle 9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0" name="Rectangle 9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1" name="Rectangle 9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2" name="Rectangle 9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3" name="Rectangle 9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4" name="Rectangle 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5" name="Rectangle 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6" name="Rectangle 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7" name="Rectangle 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8" name="Rectangle 9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9" name="Rectangle 9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0" name="Rectangle 9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1" name="Rectangle 9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2" name="Rectangle 9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3" name="Rectangle 9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4" name="Rectangle 9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5" name="Rectangle 9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6" name="Rectangle 9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7" name="Rectangle 9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8" name="Rectangle 9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9" name="Rectangle 9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0" name="Rectangle 9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1" name="Rectangle 9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2" name="Rectangle 9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3" name="Rectangle 9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4" name="Rectangle 9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5" name="Rectangle 9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6" name="Rectangle 9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7" name="Rectangle 9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8" name="Rectangle 9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9" name="Rectangle 9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0" name="Rectangle 9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1" name="Rectangle 9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2" name="Rectangle 9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3" name="Rectangle 9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4" name="Rectangle 9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5" name="Rectangle 9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6" name="Rectangle 10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7" name="Rectangle 10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8" name="Rectangle 1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9" name="Rectangle 10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0" name="Rectangle 10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1" name="Rectangle 10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2" name="Rectangle 10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3" name="Rectangle 10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4" name="Rectangle 10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5" name="Rectangle 10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6" name="Rectangle 10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7" name="Rectangle 10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8" name="Rectangle 10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9" name="Rectangle 10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6470" name="Rectangle 1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1" name="Rectangle 1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2" name="Rectangle 1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3" name="Rectangle 1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4" name="Rectangle 1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5" name="Rectangle 1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6" name="Rectangle 1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7" name="Rectangle 1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8" name="Rectangle 1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9" name="Rectangle 1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0" name="Rectangle 1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1" name="Rectangle 10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2" name="Rectangle 10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1"/>
                      <a:ext cx="333" cy="2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3" name="Rectangle 10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3"/>
                      <a:ext cx="333" cy="1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4" name="Rectangle 1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5" name="Rectangle 10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6" name="Rectangle 1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7" name="Rectangle 1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8" name="Rectangle 1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9" name="Rectangle 1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0" name="Rectangle 1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1" name="Rectangle 10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2" name="Rectangle 1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3" name="Rectangle 1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4" name="Rectangle 1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5" name="Rectangle 1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6" name="Rectangle 1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7" name="Rectangle 1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8" name="Rectangle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9" name="Rectangle 1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0" name="Rectangle 1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1" name="Rectangle 10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2" name="Rectangle 1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3" name="Rectangle 1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4" name="Rectangle 1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8"/>
                      <a:ext cx="333" cy="2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5" name="Rectangle 10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0"/>
                      <a:ext cx="333" cy="1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6" name="Rectangle 1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7" name="Rectangle 1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8" name="Rectangle 10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9" name="Rectangle 1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0" name="Rectangle 1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1" name="Rectangle 1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2" name="Rectangle 1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3" name="Rectangle 1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4" name="Rectangle 1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5" name="Rectangle 10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6" name="Rectangle 10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7" name="Rectangle 10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8" name="Rectangle 10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9" name="Rectangle 10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20" name="Rectangle 10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21" name="Rectangle 10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22" name="Rectangle 10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23" name="Rectangle 10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6524" name="Freeform 1068"/>
                  <p:cNvSpPr>
                    <a:spLocks/>
                  </p:cNvSpPr>
                  <p:nvPr/>
                </p:nvSpPr>
                <p:spPr bwMode="auto">
                  <a:xfrm>
                    <a:off x="2566" y="227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4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4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7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7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4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4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7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7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525" name="Rectangle 1069"/>
                <p:cNvSpPr>
                  <a:spLocks noChangeArrowheads="1"/>
                </p:cNvSpPr>
                <p:nvPr/>
              </p:nvSpPr>
              <p:spPr bwMode="auto">
                <a:xfrm>
                  <a:off x="2472" y="3001"/>
                  <a:ext cx="10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EB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cxnSp>
            <p:nvCxnSpPr>
              <p:cNvPr id="276526" name="AutoShape 1070"/>
              <p:cNvCxnSpPr>
                <a:cxnSpLocks noChangeShapeType="1"/>
              </p:cNvCxnSpPr>
              <p:nvPr/>
            </p:nvCxnSpPr>
            <p:spPr bwMode="auto">
              <a:xfrm>
                <a:off x="4922" y="2622"/>
                <a:ext cx="4" cy="240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76527" name="Text Box 1071"/>
              <p:cNvSpPr txBox="1">
                <a:spLocks noChangeArrowheads="1"/>
              </p:cNvSpPr>
              <p:nvPr/>
            </p:nvSpPr>
            <p:spPr bwMode="auto">
              <a:xfrm>
                <a:off x="4995" y="2679"/>
                <a:ext cx="553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chemeClr val="bg2"/>
                    </a:solidFill>
                    <a:latin typeface="Comic Sans MS" pitchFamily="-107" charset="0"/>
                  </a:rPr>
                  <a:t>3 GB/s</a:t>
                </a:r>
              </a:p>
            </p:txBody>
          </p:sp>
          <p:sp>
            <p:nvSpPr>
              <p:cNvPr id="276528" name="Text Box 1072" descr="60%"/>
              <p:cNvSpPr txBox="1">
                <a:spLocks noChangeArrowheads="1"/>
              </p:cNvSpPr>
              <p:nvPr/>
            </p:nvSpPr>
            <p:spPr bwMode="auto">
              <a:xfrm>
                <a:off x="4394" y="2059"/>
                <a:ext cx="1071" cy="643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r>
                  <a:rPr kumimoji="1" lang="en-US" sz="1400">
                    <a:latin typeface="Comic Sans MS" pitchFamily="-107" charset="0"/>
                  </a:rPr>
                  <a:t>	   ROS</a:t>
                </a:r>
                <a:endParaRPr kumimoji="1" lang="en-US">
                  <a:latin typeface="Comic Sans MS" pitchFamily="-107" charset="0"/>
                </a:endParaRPr>
              </a:p>
            </p:txBody>
          </p:sp>
          <p:grpSp>
            <p:nvGrpSpPr>
              <p:cNvPr id="2341" name="Group 1073"/>
              <p:cNvGrpSpPr>
                <a:grpSpLocks/>
              </p:cNvGrpSpPr>
              <p:nvPr/>
            </p:nvGrpSpPr>
            <p:grpSpPr bwMode="auto">
              <a:xfrm>
                <a:off x="4436" y="2175"/>
                <a:ext cx="964" cy="261"/>
                <a:chOff x="3688" y="1847"/>
                <a:chExt cx="1044" cy="261"/>
              </a:xfrm>
            </p:grpSpPr>
            <p:grpSp>
              <p:nvGrpSpPr>
                <p:cNvPr id="2342" name="Group 1074"/>
                <p:cNvGrpSpPr>
                  <a:grpSpLocks/>
                </p:cNvGrpSpPr>
                <p:nvPr/>
              </p:nvGrpSpPr>
              <p:grpSpPr bwMode="auto">
                <a:xfrm>
                  <a:off x="3688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27653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53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4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ROB</a:t>
                    </a:r>
                    <a:endParaRPr lang="en-US" sz="1000" b="0">
                      <a:latin typeface="Tahoma" pitchFamily="-107" charset="0"/>
                    </a:endParaRPr>
                  </a:p>
                </p:txBody>
              </p:sp>
            </p:grpSp>
            <p:grpSp>
              <p:nvGrpSpPr>
                <p:cNvPr id="2343" name="Group 1077"/>
                <p:cNvGrpSpPr>
                  <a:grpSpLocks/>
                </p:cNvGrpSpPr>
                <p:nvPr/>
              </p:nvGrpSpPr>
              <p:grpSpPr bwMode="auto">
                <a:xfrm>
                  <a:off x="4104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276534" name="Rectangle 1078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535" name="Rectangle 1079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2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ROB</a:t>
                    </a:r>
                    <a:endParaRPr lang="en-US" sz="1000" b="0">
                      <a:latin typeface="Tahoma" pitchFamily="-107" charset="0"/>
                    </a:endParaRPr>
                  </a:p>
                </p:txBody>
              </p:sp>
            </p:grpSp>
            <p:grpSp>
              <p:nvGrpSpPr>
                <p:cNvPr id="2344" name="Group 1080"/>
                <p:cNvGrpSpPr>
                  <a:grpSpLocks/>
                </p:cNvGrpSpPr>
                <p:nvPr/>
              </p:nvGrpSpPr>
              <p:grpSpPr bwMode="auto">
                <a:xfrm>
                  <a:off x="4500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276537" name="Rectangle 1081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538" name="Rectangle 1082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4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ROB</a:t>
                    </a:r>
                    <a:endParaRPr lang="en-US" sz="1000" b="0">
                      <a:latin typeface="Tahoma" pitchFamily="-107" charset="0"/>
                    </a:endParaRPr>
                  </a:p>
                </p:txBody>
              </p:sp>
            </p:grpSp>
          </p:grpSp>
          <p:sp>
            <p:nvSpPr>
              <p:cNvPr id="276539" name="Text Box 1083"/>
              <p:cNvSpPr txBox="1">
                <a:spLocks noChangeArrowheads="1"/>
              </p:cNvSpPr>
              <p:nvPr/>
            </p:nvSpPr>
            <p:spPr bwMode="auto">
              <a:xfrm>
                <a:off x="4914" y="1805"/>
                <a:ext cx="762" cy="207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chemeClr val="bg2"/>
                    </a:solidFill>
                    <a:latin typeface="Comic Sans MS" pitchFamily="-107" charset="0"/>
                  </a:rPr>
                  <a:t>120  GB/s</a:t>
                </a:r>
              </a:p>
            </p:txBody>
          </p:sp>
          <p:grpSp>
            <p:nvGrpSpPr>
              <p:cNvPr id="2345" name="Group 1084"/>
              <p:cNvGrpSpPr>
                <a:grpSpLocks/>
              </p:cNvGrpSpPr>
              <p:nvPr/>
            </p:nvGrpSpPr>
            <p:grpSpPr bwMode="auto">
              <a:xfrm>
                <a:off x="4517" y="1728"/>
                <a:ext cx="53" cy="444"/>
                <a:chOff x="3776" y="1588"/>
                <a:chExt cx="57" cy="444"/>
              </a:xfrm>
            </p:grpSpPr>
            <p:sp>
              <p:nvSpPr>
                <p:cNvPr id="276541" name="Line 1085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42" name="Freeform 1086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6" name="Group 1087"/>
              <p:cNvGrpSpPr>
                <a:grpSpLocks/>
              </p:cNvGrpSpPr>
              <p:nvPr/>
            </p:nvGrpSpPr>
            <p:grpSpPr bwMode="auto">
              <a:xfrm>
                <a:off x="4896" y="1730"/>
                <a:ext cx="52" cy="444"/>
                <a:chOff x="3776" y="1588"/>
                <a:chExt cx="57" cy="444"/>
              </a:xfrm>
            </p:grpSpPr>
            <p:sp>
              <p:nvSpPr>
                <p:cNvPr id="276544" name="Line 1088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45" name="Freeform 1089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7" name="Group 1090"/>
              <p:cNvGrpSpPr>
                <a:grpSpLocks/>
              </p:cNvGrpSpPr>
              <p:nvPr/>
            </p:nvGrpSpPr>
            <p:grpSpPr bwMode="auto">
              <a:xfrm>
                <a:off x="5261" y="1730"/>
                <a:ext cx="53" cy="444"/>
                <a:chOff x="3776" y="1588"/>
                <a:chExt cx="57" cy="444"/>
              </a:xfrm>
            </p:grpSpPr>
            <p:sp>
              <p:nvSpPr>
                <p:cNvPr id="276547" name="Line 1091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48" name="Freeform 1092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549" name="Text Box 1093"/>
              <p:cNvSpPr txBox="1">
                <a:spLocks noChangeArrowheads="1"/>
              </p:cNvSpPr>
              <p:nvPr/>
            </p:nvSpPr>
            <p:spPr bwMode="auto">
              <a:xfrm>
                <a:off x="4216" y="514"/>
                <a:ext cx="606" cy="351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rgbClr val="4B4B4B"/>
                    </a:solidFill>
                    <a:latin typeface="Comic Sans MS" pitchFamily="-107" charset="0"/>
                  </a:rPr>
                  <a:t>Calo </a:t>
                </a:r>
                <a:br>
                  <a:rPr kumimoji="1" lang="en-US" sz="1400">
                    <a:solidFill>
                      <a:srgbClr val="4B4B4B"/>
                    </a:solidFill>
                    <a:latin typeface="Comic Sans MS" pitchFamily="-107" charset="0"/>
                  </a:rPr>
                </a:br>
                <a:r>
                  <a:rPr kumimoji="1" lang="en-US" sz="1400">
                    <a:solidFill>
                      <a:srgbClr val="4B4B4B"/>
                    </a:solidFill>
                    <a:latin typeface="Comic Sans MS" pitchFamily="-107" charset="0"/>
                  </a:rPr>
                  <a:t>MuTrCh</a:t>
                </a:r>
                <a:endParaRPr kumimoji="1" lang="en-US" sz="1400" u="sng">
                  <a:solidFill>
                    <a:srgbClr val="060275"/>
                  </a:solidFill>
                  <a:latin typeface="Comic Sans MS" pitchFamily="-107" charset="0"/>
                </a:endParaRPr>
              </a:p>
            </p:txBody>
          </p:sp>
          <p:sp>
            <p:nvSpPr>
              <p:cNvPr id="276550" name="Text Box 1094"/>
              <p:cNvSpPr txBox="1">
                <a:spLocks noChangeArrowheads="1"/>
              </p:cNvSpPr>
              <p:nvPr/>
            </p:nvSpPr>
            <p:spPr bwMode="auto">
              <a:xfrm>
                <a:off x="4636" y="670"/>
                <a:ext cx="991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rgbClr val="4B4B4B"/>
                    </a:solidFill>
                    <a:latin typeface="Comic Sans MS" pitchFamily="-107" charset="0"/>
                  </a:rPr>
                  <a:t>Other detectors</a:t>
                </a:r>
                <a:endParaRPr kumimoji="1" lang="en-US" sz="1200" u="sng">
                  <a:solidFill>
                    <a:srgbClr val="060275"/>
                  </a:solidFill>
                  <a:latin typeface="Comic Sans MS" pitchFamily="-107" charset="0"/>
                </a:endParaRPr>
              </a:p>
            </p:txBody>
          </p:sp>
          <p:sp>
            <p:nvSpPr>
              <p:cNvPr id="276551" name="Text Box 1095"/>
              <p:cNvSpPr txBox="1">
                <a:spLocks noChangeArrowheads="1"/>
              </p:cNvSpPr>
              <p:nvPr/>
            </p:nvSpPr>
            <p:spPr bwMode="auto">
              <a:xfrm>
                <a:off x="5199" y="849"/>
                <a:ext cx="535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chemeClr val="bg2"/>
                    </a:solidFill>
                    <a:latin typeface="Comic Sans MS" pitchFamily="-107" charset="0"/>
                  </a:rPr>
                  <a:t>1 PB/s</a:t>
                </a:r>
              </a:p>
            </p:txBody>
          </p:sp>
          <p:grpSp>
            <p:nvGrpSpPr>
              <p:cNvPr id="2348" name="Group 1096"/>
              <p:cNvGrpSpPr>
                <a:grpSpLocks/>
              </p:cNvGrpSpPr>
              <p:nvPr/>
            </p:nvGrpSpPr>
            <p:grpSpPr bwMode="auto">
              <a:xfrm>
                <a:off x="2607" y="3065"/>
                <a:ext cx="1192" cy="684"/>
                <a:chOff x="1456" y="2913"/>
                <a:chExt cx="1293" cy="684"/>
              </a:xfrm>
            </p:grpSpPr>
            <p:sp>
              <p:nvSpPr>
                <p:cNvPr id="276553" name="Text Box 1097" descr="60%"/>
                <p:cNvSpPr txBox="1">
                  <a:spLocks noChangeArrowheads="1"/>
                </p:cNvSpPr>
                <p:nvPr/>
              </p:nvSpPr>
              <p:spPr bwMode="auto">
                <a:xfrm>
                  <a:off x="1456" y="2913"/>
                  <a:ext cx="1190" cy="684"/>
                </a:xfrm>
                <a:prstGeom prst="rect">
                  <a:avLst/>
                </a:prstGeom>
                <a:pattFill prst="pct60">
                  <a:fgClr>
                    <a:srgbClr val="66CCFF"/>
                  </a:fgClr>
                  <a:bgClr>
                    <a:srgbClr val="FFFFFF"/>
                  </a:bgClr>
                </a:pattFill>
                <a:ln w="6350" cap="sq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kumimoji="1" lang="en-US" sz="1400">
                      <a:latin typeface="Comic Sans MS" pitchFamily="-107" charset="0"/>
                    </a:rPr>
                    <a:t>Event Filter</a:t>
                  </a:r>
                </a:p>
                <a:p>
                  <a:endParaRPr kumimoji="1" lang="en-US" sz="1400">
                    <a:latin typeface="Comic Sans MS" pitchFamily="-107" charset="0"/>
                  </a:endParaRPr>
                </a:p>
                <a:p>
                  <a:endParaRPr kumimoji="1" lang="en-US" sz="1400">
                    <a:latin typeface="Comic Sans MS" pitchFamily="-107" charset="0"/>
                  </a:endParaRPr>
                </a:p>
                <a:p>
                  <a:endParaRPr kumimoji="1" lang="en-US">
                    <a:latin typeface="Comic Sans MS" pitchFamily="-107" charset="0"/>
                  </a:endParaRPr>
                </a:p>
              </p:txBody>
            </p:sp>
            <p:grpSp>
              <p:nvGrpSpPr>
                <p:cNvPr id="2349" name="Group 1098"/>
                <p:cNvGrpSpPr>
                  <a:grpSpLocks/>
                </p:cNvGrpSpPr>
                <p:nvPr/>
              </p:nvGrpSpPr>
              <p:grpSpPr bwMode="auto">
                <a:xfrm>
                  <a:off x="1516" y="3152"/>
                  <a:ext cx="761" cy="359"/>
                  <a:chOff x="1612" y="2992"/>
                  <a:chExt cx="761" cy="359"/>
                </a:xfrm>
              </p:grpSpPr>
              <p:grpSp>
                <p:nvGrpSpPr>
                  <p:cNvPr id="2350" name="Group 1099"/>
                  <p:cNvGrpSpPr>
                    <a:grpSpLocks/>
                  </p:cNvGrpSpPr>
                  <p:nvPr/>
                </p:nvGrpSpPr>
                <p:grpSpPr bwMode="auto">
                  <a:xfrm>
                    <a:off x="1612" y="2992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276556" name="Rectangle 1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57" name="Rectangle 1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eaLnBrk="1" hangingPunct="1"/>
                      <a:r>
                        <a:rPr lang="en-US" sz="1000">
                          <a:solidFill>
                            <a:srgbClr val="000000"/>
                          </a:solidFill>
                          <a:latin typeface="Tahoma" pitchFamily="-107" charset="0"/>
                        </a:rPr>
                        <a:t>EFP</a:t>
                      </a:r>
                      <a:endParaRPr lang="en-US" sz="1000" b="0">
                        <a:latin typeface="Tahoma" pitchFamily="-107" charset="0"/>
                      </a:endParaRPr>
                    </a:p>
                  </p:txBody>
                </p:sp>
              </p:grpSp>
              <p:grpSp>
                <p:nvGrpSpPr>
                  <p:cNvPr id="235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1708" y="3088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276559" name="Rectangle 1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60" name="Rectangle 1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eaLnBrk="1" hangingPunct="1"/>
                      <a:r>
                        <a:rPr lang="en-US" sz="1000">
                          <a:solidFill>
                            <a:srgbClr val="000000"/>
                          </a:solidFill>
                          <a:latin typeface="Tahoma" pitchFamily="-107" charset="0"/>
                        </a:rPr>
                        <a:t>EFP</a:t>
                      </a:r>
                      <a:endParaRPr lang="en-US" sz="1000" b="0">
                        <a:latin typeface="Tahoma" pitchFamily="-107" charset="0"/>
                      </a:endParaRPr>
                    </a:p>
                  </p:txBody>
                </p:sp>
              </p:grpSp>
              <p:grpSp>
                <p:nvGrpSpPr>
                  <p:cNvPr id="2352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1804" y="3184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276562" name="Rectangle 1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63" name="Rectangle 1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eaLnBrk="1" hangingPunct="1"/>
                      <a:r>
                        <a:rPr lang="en-US" sz="1000">
                          <a:solidFill>
                            <a:srgbClr val="000000"/>
                          </a:solidFill>
                          <a:latin typeface="Tahoma" pitchFamily="-107" charset="0"/>
                        </a:rPr>
                        <a:t>EFP</a:t>
                      </a:r>
                      <a:endParaRPr lang="en-US" sz="1000" b="0">
                        <a:latin typeface="Tahoma" pitchFamily="-107" charset="0"/>
                      </a:endParaRPr>
                    </a:p>
                  </p:txBody>
                </p:sp>
              </p:grpSp>
            </p:grpSp>
            <p:sp>
              <p:nvSpPr>
                <p:cNvPr id="276564" name="Text Box 1108"/>
                <p:cNvSpPr txBox="1">
                  <a:spLocks noChangeArrowheads="1"/>
                </p:cNvSpPr>
                <p:nvPr/>
              </p:nvSpPr>
              <p:spPr bwMode="auto">
                <a:xfrm>
                  <a:off x="2173" y="2936"/>
                  <a:ext cx="576" cy="228"/>
                </a:xfrm>
                <a:prstGeom prst="rect">
                  <a:avLst/>
                </a:prstGeom>
                <a:noFill/>
                <a:ln w="28575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1" lang="en-US" sz="1600">
                      <a:solidFill>
                        <a:srgbClr val="02016B"/>
                      </a:solidFill>
                      <a:latin typeface="Comic Sans MS" pitchFamily="-107" charset="0"/>
                    </a:rPr>
                    <a:t>~4sec</a:t>
                  </a:r>
                </a:p>
              </p:txBody>
            </p:sp>
          </p:grpSp>
          <p:cxnSp>
            <p:nvCxnSpPr>
              <p:cNvPr id="276565" name="AutoShape 1109"/>
              <p:cNvCxnSpPr>
                <a:cxnSpLocks noChangeShapeType="1"/>
                <a:endCxn id="276568" idx="0"/>
              </p:cNvCxnSpPr>
              <p:nvPr/>
            </p:nvCxnSpPr>
            <p:spPr bwMode="auto">
              <a:xfrm rot="16200000" flipH="1">
                <a:off x="4817" y="3420"/>
                <a:ext cx="229" cy="3"/>
              </a:xfrm>
              <a:prstGeom prst="bentConnector3">
                <a:avLst>
                  <a:gd name="adj1" fmla="val 49782"/>
                </a:avLst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2353" name="Group 1110"/>
              <p:cNvGrpSpPr>
                <a:grpSpLocks/>
              </p:cNvGrpSpPr>
              <p:nvPr/>
            </p:nvGrpSpPr>
            <p:grpSpPr bwMode="auto">
              <a:xfrm>
                <a:off x="4661" y="3536"/>
                <a:ext cx="528" cy="166"/>
                <a:chOff x="3884" y="3168"/>
                <a:chExt cx="572" cy="166"/>
              </a:xfrm>
            </p:grpSpPr>
            <p:sp>
              <p:nvSpPr>
                <p:cNvPr id="276567" name="Oval 1111"/>
                <p:cNvSpPr>
                  <a:spLocks noChangeArrowheads="1"/>
                </p:cNvSpPr>
                <p:nvPr/>
              </p:nvSpPr>
              <p:spPr bwMode="auto">
                <a:xfrm>
                  <a:off x="3884" y="3184"/>
                  <a:ext cx="572" cy="11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2F274">
                        <a:gamma/>
                        <a:shade val="46275"/>
                        <a:invGamma/>
                      </a:srgbClr>
                    </a:gs>
                    <a:gs pos="50000">
                      <a:srgbClr val="F2F274"/>
                    </a:gs>
                    <a:gs pos="100000">
                      <a:srgbClr val="F2F274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568" name="Text Box 1112"/>
                <p:cNvSpPr txBox="1">
                  <a:spLocks noChangeArrowheads="1"/>
                </p:cNvSpPr>
                <p:nvPr/>
              </p:nvSpPr>
              <p:spPr bwMode="auto">
                <a:xfrm>
                  <a:off x="4006" y="3168"/>
                  <a:ext cx="344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latin typeface="Tahoma" pitchFamily="-107" charset="0"/>
                    </a:rPr>
                    <a:t>EFN</a:t>
                  </a:r>
                </a:p>
              </p:txBody>
            </p:sp>
          </p:grpSp>
          <p:cxnSp>
            <p:nvCxnSpPr>
              <p:cNvPr id="276569" name="AutoShape 1113"/>
              <p:cNvCxnSpPr>
                <a:cxnSpLocks noChangeShapeType="1"/>
                <a:stCxn id="276567" idx="1"/>
                <a:endCxn id="276553" idx="3"/>
              </p:cNvCxnSpPr>
              <p:nvPr/>
            </p:nvCxnSpPr>
            <p:spPr bwMode="auto">
              <a:xfrm rot="5400000" flipH="1">
                <a:off x="4141" y="2971"/>
                <a:ext cx="162" cy="1033"/>
              </a:xfrm>
              <a:prstGeom prst="bentConnector2">
                <a:avLst/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2354" name="Group 1114"/>
              <p:cNvGrpSpPr>
                <a:grpSpLocks/>
              </p:cNvGrpSpPr>
              <p:nvPr/>
            </p:nvGrpSpPr>
            <p:grpSpPr bwMode="auto">
              <a:xfrm>
                <a:off x="5293" y="3862"/>
                <a:ext cx="250" cy="322"/>
                <a:chOff x="4258" y="3403"/>
                <a:chExt cx="250" cy="322"/>
              </a:xfrm>
            </p:grpSpPr>
            <p:grpSp>
              <p:nvGrpSpPr>
                <p:cNvPr id="2355" name="Group 1115"/>
                <p:cNvGrpSpPr>
                  <a:grpSpLocks/>
                </p:cNvGrpSpPr>
                <p:nvPr/>
              </p:nvGrpSpPr>
              <p:grpSpPr bwMode="auto">
                <a:xfrm>
                  <a:off x="4258" y="3403"/>
                  <a:ext cx="250" cy="322"/>
                  <a:chOff x="4258" y="3403"/>
                  <a:chExt cx="250" cy="322"/>
                </a:xfrm>
              </p:grpSpPr>
              <p:grpSp>
                <p:nvGrpSpPr>
                  <p:cNvPr id="2356" name="Group 1116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22"/>
                    <a:chOff x="4258" y="3403"/>
                    <a:chExt cx="250" cy="322"/>
                  </a:xfrm>
                </p:grpSpPr>
                <p:sp>
                  <p:nvSpPr>
                    <p:cNvPr id="276573" name="Rectangle 1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4" name="Rectangle 1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5" name="Rectangle 1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6" name="Rectangle 1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7" name="Rectangle 1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8" name="Rectangle 1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9" name="Rectangle 1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0" name="Rectangle 1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1" name="Rectangle 1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2" name="Rectangle 1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3" name="Rectangle 1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4" name="Rectangle 1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5" name="Rectangle 1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6" name="Rectangle 1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7" name="Rectangle 1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8" name="Rectangle 1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9" name="Rectangle 1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0" name="Rectangle 1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1" name="Rectangle 1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2" name="Rectangle 1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3" name="Rectangle 1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4" name="Rectangle 1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5" name="Rectangle 1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6" name="Rectangle 1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7" name="Rectangle 1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8" name="Rectangle 1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9" name="Rectangle 1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0" name="Rectangle 1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1" name="Rectangle 1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2" name="Rectangle 1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3" name="Rectangle 1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4" name="Rectangle 1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5" name="Rectangle 1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6" name="Rectangle 1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7" name="Rectangle 1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8" name="Rectangle 1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9" name="Rectangle 1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0" name="Rectangle 1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1" name="Rectangle 1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2" name="Rectangle 1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3" name="Rectangle 1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4" name="Rectangle 1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5" name="Rectangle 1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6" name="Rectangle 1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7" name="Rectangle 1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8" name="Rectangle 1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9" name="Rectangle 1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0" name="Rectangle 1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1" name="Rectangle 1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2" name="Rectangle 1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3" name="Rectangle 1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4" name="Rectangle 1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5" name="Rectangle 1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6" name="Rectangle 1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7" name="Rectangle 1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8" name="Rectangle 1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9" name="Rectangle 1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0" name="Rectangle 1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1" name="Rectangle 1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2" name="Rectangle 1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3" name="Rectangle 1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4" name="Rectangle 1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5" name="Rectangle 1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6" name="Rectangle 1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7" name="Rectangle 1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8" name="Rectangle 1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9" name="Rectangle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0" name="Rectangle 1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1" name="Rectangle 1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2" name="Rectangle 1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3" name="Rectangle 1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4" name="Rectangle 1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5" name="Rectangle 1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6" name="Rectangle 1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7" name="Rectangle 1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8" name="Rectangle 1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9" name="Rectangle 1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0" name="Rectangle 1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1" name="Rectangle 1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2" name="Rectangle 1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3" name="Rectangle 1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4" name="Rectangle 1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5" name="Rectangle 1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6" name="Rectangle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7" name="Rectangle 1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8" name="Rectangle 1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9" name="Rectangle 1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0" name="Rectangle 1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1" name="Rectangle 1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2" name="Rectangle 1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3" name="Rectangle 1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4" name="Rectangle 1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5" name="Rectangle 1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6" name="Rectangle 1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7" name="Rectangle 1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8" name="Rectangle 1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9" name="Rectangle 1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0" name="Rectangle 1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1" name="Rectangle 1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2" name="Rectangle 1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3" name="Rectangle 1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4" name="Rectangle 1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5" name="Rectangle 1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6" name="Rectangle 1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7" name="Rectangle 1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8" name="Rectangle 1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9" name="Rectangle 1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0" name="Rectangle 1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1" name="Rectangle 1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2" name="Rectangle 1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3" name="Rectangle 1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4" name="Rectangle 1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5" name="Rectangle 1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6" name="Rectangle 1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7" name="Rectangle 1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8" name="Rectangle 1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9" name="Rectangle 1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0" name="Rectangle 1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1" name="Rectangle 1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2" name="Rectangle 1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3" name="Rectangle 1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4" name="Rectangle 1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5" name="Rectangle 1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6" name="Rectangle 1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7" name="Rectangle 1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8" name="Rectangle 1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9" name="Rectangle 1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0" name="Rectangle 1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1" name="Rectangle 1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2" name="Rectangle 1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3" name="Rectangle 1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4" name="Rectangle 1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5" name="Rectangle 1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6" name="Rectangle 1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7" name="Rectangle 1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8" name="Rectangle 1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9" name="Rectangle 1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0" name="Rectangle 1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1" name="Rectangle 1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2" name="Rectangle 1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3" name="Rectangle 1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4" name="Rectangle 1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5" name="Rectangle 1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6" name="Rectangle 1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7" name="Rectangle 1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8" name="Rectangle 1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9" name="Rectangle 1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0" name="Rectangle 1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1" name="Rectangle 1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2" name="Rectangle 1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3" name="Rectangle 1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4" name="Rectangle 1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5" name="Rectangle 1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6" name="Rectangle 1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7" name="Rectangle 1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8" name="Rectangle 1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9" name="Rectangle 1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0" name="Rectangle 1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1" name="Rectangle 1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2" name="Rectangle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3" name="Rectangle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4" name="Rectangle 1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5" name="Rectangle 1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6" name="Rectangle 1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7" name="Rectangle 1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8" name="Rectangle 1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9" name="Rectangle 1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0" name="Rectangle 1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1" name="Rectangle 1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2" name="Rectangle 1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3" name="Rectangle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4" name="Rectangle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5" name="Rectangle 1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6" name="Rectangle 1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7" name="Rectangle 1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8" name="Rectangle 1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9" name="Rectangle 1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0" name="Rectangle 1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1" name="Rectangle 1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2" name="Rectangle 1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3" name="Rectangle 1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4" name="Rectangle 1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5" name="Rectangle 1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6" name="Rectangle 1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7" name="Rectangle 1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8" name="Rectangle 1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9" name="Rectangle 1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0" name="Rectangle 1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1" name="Rectangle 1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2" name="Rectangle 1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3" name="Rectangle 1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4" name="Rectangle 1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5" name="Rectangle 1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6" name="Rectangle 1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7" name="Rectangle 1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8" name="Rectangle 1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9" name="Rectangle 1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0" name="Rectangle 1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1" name="Rectangle 1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2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2" name="Rectangle 1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3"/>
                      <a:ext cx="250" cy="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57" name="Group 1317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19"/>
                    <a:chOff x="4258" y="3403"/>
                    <a:chExt cx="250" cy="319"/>
                  </a:xfrm>
                </p:grpSpPr>
                <p:sp>
                  <p:nvSpPr>
                    <p:cNvPr id="276774" name="Freeform 1318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5" name="Freeform 1319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6" name="Rectangle 1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7" name="Rectangle 1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8" name="Rectangle 1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9" name="Rectangle 1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0" name="Rectangle 1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1" name="Rectangle 1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2" name="Rectangle 1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3" name="Rectangle 1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4" name="Rectangle 1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5" name="Rectangle 1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6" name="Rectangle 1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7" name="Rectangle 1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8" name="Rectangle 1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9" name="Rectangle 1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0" name="Rectangle 1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1" name="Rectangle 1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2" name="Rectangle 1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3" name="Rectangle 1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4" name="Rectangle 1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5" name="Rectangle 1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6" name="Rectangle 1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7" name="Rectangle 1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8" name="Rectangle 1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9" name="Rectangle 1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0" name="Rectangle 1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1" name="Rectangle 1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2" name="Rectangle 1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3" name="Rectangle 1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4" name="Rectangle 1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5" name="Rectangle 1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6" name="Rectangle 1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7" name="Rectangle 1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8" name="Rectangle 1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9" name="Rectangle 1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0" name="Rectangle 1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1" name="Rectangle 1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2" name="Rectangle 1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3" name="Rectangle 1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4" name="Rectangle 1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5" name="Rectangle 1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6" name="Rectangle 1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7" name="Rectangle 1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8" name="Rectangle 1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9" name="Rectangle 1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0" name="Rectangle 1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1" name="Rectangle 1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2" name="Rectangle 1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3" name="Rectangle 1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4" name="Rectangle 1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5" name="Rectangle 1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6" name="Rectangle 1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7" name="Rectangle 1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8" name="Rectangle 1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9" name="Rectangle 1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0" name="Rectangle 1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1" name="Rectangle 1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2" name="Rectangle 1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3" name="Rectangle 1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4" name="Rectangle 1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5" name="Rectangle 1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6" name="Rectangle 1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7" name="Rectangle 1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8" name="Rectangle 1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9" name="Rectangle 1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0" name="Rectangle 1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1" name="Rectangle 1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2" name="Rectangle 1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3" name="Rectangle 1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4" name="Rectangle 1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5" name="Rectangle 1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6" name="Rectangle 1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7" name="Rectangle 1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8" name="Rectangle 1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9" name="Rectangle 1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0" name="Rectangle 1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1" name="Rectangle 1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2" name="Rectangle 1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3" name="Rectangle 1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4" name="Rectangle 1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5" name="Rectangle 1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6" name="Rectangle 1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7" name="Rectangle 1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8" name="Rectangle 1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9" name="Rectangle 1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0" name="Rectangle 1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1" name="Rectangle 1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2" name="Rectangle 1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3" name="Rectangle 1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4" name="Rectangle 1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5" name="Rectangle 1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6" name="Rectangle 1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7" name="Rectangle 1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8" name="Rectangle 1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9" name="Rectangle 1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0" name="Rectangle 1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1" name="Rectangle 1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2" name="Rectangle 1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3" name="Rectangle 1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4" name="Rectangle 1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5" name="Rectangle 1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6" name="Rectangle 1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7" name="Rectangle 1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8" name="Rectangle 1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9" name="Rectangle 1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0" name="Rectangle 1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1" name="Rectangle 1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2" name="Rectangle 1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3" name="Rectangle 1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4" name="Rectangle 1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5" name="Rectangle 1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6" name="Rectangle 1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7" name="Rectangle 1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8" name="Rectangle 1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9" name="Rectangle 1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0" name="Rectangle 1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1" name="Rectangle 1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2" name="Rectangle 1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3" name="Rectangle 1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4" name="Rectangle 1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5" name="Rectangle 1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6" name="Rectangle 1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7" name="Rectangle 1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8" name="Rectangle 1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9" name="Rectangle 1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0" name="Rectangle 1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1" name="Rectangle 1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2" name="Rectangle 1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3" name="Rectangle 1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4" name="Rectangle 1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5" name="Rectangle 1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6" name="Rectangle 1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7" name="Rectangle 1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8" name="Rectangle 1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9" name="Rectangle 1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0" name="Rectangle 1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1" name="Rectangle 1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2" name="Rectangle 1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3" name="Rectangle 1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4" name="Rectangle 1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5" name="Rectangle 1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6" name="Rectangle 1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7" name="Rectangle 1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8" name="Rectangle 1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9" name="Rectangle 1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0" name="Rectangle 1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1" name="Rectangle 1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2" name="Rectangle 1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3" name="Rectangle 1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4" name="Rectangle 1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5" name="Rectangle 1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6" name="Rectangle 1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7" name="Rectangle 1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8" name="Rectangle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9" name="Rectangle 1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0" name="Rectangle 1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1" name="Rectangle 1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2" name="Rectangle 1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3" name="Rectangle 1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4" name="Rectangle 1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5" name="Rectangle 1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6" name="Rectangle 1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7" name="Rectangle 1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8" name="Rectangle 1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9" name="Rectangle 1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0" name="Rectangle 1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1" name="Rectangle 1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2" name="Rectangle 1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3" name="Rectangle 1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4" name="Rectangle 1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5" name="Rectangle 1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6" name="Rectangle 1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7" name="Rectangle 1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8" name="Rectangle 1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9" name="Rectangle 1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0" name="Rectangle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1" name="Rectangle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2" name="Rectangle 1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3" name="Rectangle 1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4" name="Rectangle 1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5" name="Rectangle 1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6" name="Rectangle 1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7" name="Rectangle 1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8" name="Rectangle 1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9" name="Rectangle 1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0" name="Rectangle 1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1" name="Rectangle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2" name="Rectangle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3" name="Rectangle 1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4" name="Rectangle 1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5" name="Rectangle 1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6" name="Rectangle 1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7" name="Rectangle 1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8" name="Rectangle 1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9" name="Rectangle 1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70" name="Rectangle 1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71" name="Rectangle 1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72" name="Rectangle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73" name="Rectangle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6974" name="Rectangle 1518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2"/>
                    <a:ext cx="250" cy="1"/>
                  </a:xfrm>
                  <a:prstGeom prst="rect">
                    <a:avLst/>
                  </a:prstGeom>
                  <a:solidFill>
                    <a:srgbClr val="B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975" name="Rectangle 1519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3"/>
                    <a:ext cx="250" cy="2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976" name="Freeform 1520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79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" y="49"/>
                    </a:cxn>
                    <a:cxn ang="0">
                      <a:pos x="11" y="55"/>
                    </a:cxn>
                    <a:cxn ang="0">
                      <a:pos x="21" y="61"/>
                    </a:cxn>
                    <a:cxn ang="0">
                      <a:pos x="36" y="68"/>
                    </a:cxn>
                    <a:cxn ang="0">
                      <a:pos x="55" y="73"/>
                    </a:cxn>
                    <a:cxn ang="0">
                      <a:pos x="76" y="76"/>
                    </a:cxn>
                    <a:cxn ang="0">
                      <a:pos x="98" y="79"/>
                    </a:cxn>
                    <a:cxn ang="0">
                      <a:pos x="123" y="79"/>
                    </a:cxn>
                    <a:cxn ang="0">
                      <a:pos x="149" y="79"/>
                    </a:cxn>
                    <a:cxn ang="0">
                      <a:pos x="171" y="76"/>
                    </a:cxn>
                    <a:cxn ang="0">
                      <a:pos x="192" y="73"/>
                    </a:cxn>
                    <a:cxn ang="0">
                      <a:pos x="211" y="68"/>
                    </a:cxn>
                    <a:cxn ang="0">
                      <a:pos x="226" y="61"/>
                    </a:cxn>
                    <a:cxn ang="0">
                      <a:pos x="236" y="55"/>
                    </a:cxn>
                    <a:cxn ang="0">
                      <a:pos x="245" y="49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47" h="79">
                      <a:moveTo>
                        <a:pt x="0" y="40"/>
                      </a:moveTo>
                      <a:lnTo>
                        <a:pt x="2" y="49"/>
                      </a:lnTo>
                      <a:lnTo>
                        <a:pt x="11" y="55"/>
                      </a:lnTo>
                      <a:lnTo>
                        <a:pt x="21" y="61"/>
                      </a:lnTo>
                      <a:lnTo>
                        <a:pt x="36" y="68"/>
                      </a:lnTo>
                      <a:lnTo>
                        <a:pt x="55" y="73"/>
                      </a:lnTo>
                      <a:lnTo>
                        <a:pt x="76" y="76"/>
                      </a:lnTo>
                      <a:lnTo>
                        <a:pt x="98" y="79"/>
                      </a:lnTo>
                      <a:lnTo>
                        <a:pt x="123" y="79"/>
                      </a:lnTo>
                      <a:lnTo>
                        <a:pt x="149" y="79"/>
                      </a:lnTo>
                      <a:lnTo>
                        <a:pt x="171" y="76"/>
                      </a:lnTo>
                      <a:lnTo>
                        <a:pt x="192" y="73"/>
                      </a:lnTo>
                      <a:lnTo>
                        <a:pt x="211" y="68"/>
                      </a:lnTo>
                      <a:lnTo>
                        <a:pt x="226" y="61"/>
                      </a:lnTo>
                      <a:lnTo>
                        <a:pt x="236" y="55"/>
                      </a:lnTo>
                      <a:lnTo>
                        <a:pt x="245" y="49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77" name="Freeform 1521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319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  <a:cxn ang="0">
                      <a:pos x="0" y="278"/>
                    </a:cxn>
                    <a:cxn ang="0">
                      <a:pos x="2" y="287"/>
                    </a:cxn>
                    <a:cxn ang="0">
                      <a:pos x="11" y="295"/>
                    </a:cxn>
                    <a:cxn ang="0">
                      <a:pos x="21" y="301"/>
                    </a:cxn>
                    <a:cxn ang="0">
                      <a:pos x="36" y="307"/>
                    </a:cxn>
                    <a:cxn ang="0">
                      <a:pos x="55" y="312"/>
                    </a:cxn>
                    <a:cxn ang="0">
                      <a:pos x="76" y="315"/>
                    </a:cxn>
                    <a:cxn ang="0">
                      <a:pos x="98" y="319"/>
                    </a:cxn>
                    <a:cxn ang="0">
                      <a:pos x="123" y="319"/>
                    </a:cxn>
                    <a:cxn ang="0">
                      <a:pos x="149" y="319"/>
                    </a:cxn>
                    <a:cxn ang="0">
                      <a:pos x="171" y="315"/>
                    </a:cxn>
                    <a:cxn ang="0">
                      <a:pos x="192" y="312"/>
                    </a:cxn>
                    <a:cxn ang="0">
                      <a:pos x="211" y="307"/>
                    </a:cxn>
                    <a:cxn ang="0">
                      <a:pos x="226" y="301"/>
                    </a:cxn>
                    <a:cxn ang="0">
                      <a:pos x="236" y="295"/>
                    </a:cxn>
                    <a:cxn ang="0">
                      <a:pos x="245" y="287"/>
                    </a:cxn>
                    <a:cxn ang="0">
                      <a:pos x="247" y="278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247" h="319">
                      <a:moveTo>
                        <a:pt x="123" y="0"/>
                      </a:move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278"/>
                      </a:lnTo>
                      <a:lnTo>
                        <a:pt x="2" y="287"/>
                      </a:lnTo>
                      <a:lnTo>
                        <a:pt x="11" y="295"/>
                      </a:lnTo>
                      <a:lnTo>
                        <a:pt x="21" y="301"/>
                      </a:lnTo>
                      <a:lnTo>
                        <a:pt x="36" y="307"/>
                      </a:lnTo>
                      <a:lnTo>
                        <a:pt x="55" y="312"/>
                      </a:lnTo>
                      <a:lnTo>
                        <a:pt x="76" y="315"/>
                      </a:lnTo>
                      <a:lnTo>
                        <a:pt x="98" y="319"/>
                      </a:lnTo>
                      <a:lnTo>
                        <a:pt x="123" y="319"/>
                      </a:lnTo>
                      <a:lnTo>
                        <a:pt x="149" y="319"/>
                      </a:lnTo>
                      <a:lnTo>
                        <a:pt x="171" y="315"/>
                      </a:lnTo>
                      <a:lnTo>
                        <a:pt x="192" y="312"/>
                      </a:lnTo>
                      <a:lnTo>
                        <a:pt x="211" y="307"/>
                      </a:lnTo>
                      <a:lnTo>
                        <a:pt x="226" y="301"/>
                      </a:lnTo>
                      <a:lnTo>
                        <a:pt x="236" y="295"/>
                      </a:lnTo>
                      <a:lnTo>
                        <a:pt x="245" y="287"/>
                      </a:lnTo>
                      <a:lnTo>
                        <a:pt x="247" y="278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78" name="Freeform 1522"/>
                <p:cNvSpPr>
                  <a:spLocks/>
                </p:cNvSpPr>
                <p:nvPr/>
              </p:nvSpPr>
              <p:spPr bwMode="auto">
                <a:xfrm>
                  <a:off x="4258" y="3443"/>
                  <a:ext cx="247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9"/>
                    </a:cxn>
                    <a:cxn ang="0">
                      <a:pos x="11" y="15"/>
                    </a:cxn>
                    <a:cxn ang="0">
                      <a:pos x="21" y="21"/>
                    </a:cxn>
                    <a:cxn ang="0">
                      <a:pos x="36" y="28"/>
                    </a:cxn>
                    <a:cxn ang="0">
                      <a:pos x="55" y="33"/>
                    </a:cxn>
                    <a:cxn ang="0">
                      <a:pos x="76" y="36"/>
                    </a:cxn>
                    <a:cxn ang="0">
                      <a:pos x="98" y="39"/>
                    </a:cxn>
                    <a:cxn ang="0">
                      <a:pos x="123" y="39"/>
                    </a:cxn>
                    <a:cxn ang="0">
                      <a:pos x="149" y="39"/>
                    </a:cxn>
                    <a:cxn ang="0">
                      <a:pos x="171" y="36"/>
                    </a:cxn>
                    <a:cxn ang="0">
                      <a:pos x="192" y="33"/>
                    </a:cxn>
                    <a:cxn ang="0">
                      <a:pos x="211" y="28"/>
                    </a:cxn>
                    <a:cxn ang="0">
                      <a:pos x="226" y="21"/>
                    </a:cxn>
                    <a:cxn ang="0">
                      <a:pos x="236" y="15"/>
                    </a:cxn>
                    <a:cxn ang="0">
                      <a:pos x="245" y="9"/>
                    </a:cxn>
                    <a:cxn ang="0">
                      <a:pos x="247" y="0"/>
                    </a:cxn>
                  </a:cxnLst>
                  <a:rect l="0" t="0" r="r" b="b"/>
                  <a:pathLst>
                    <a:path w="247" h="3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11" y="15"/>
                      </a:lnTo>
                      <a:lnTo>
                        <a:pt x="21" y="21"/>
                      </a:lnTo>
                      <a:lnTo>
                        <a:pt x="36" y="28"/>
                      </a:lnTo>
                      <a:lnTo>
                        <a:pt x="55" y="33"/>
                      </a:lnTo>
                      <a:lnTo>
                        <a:pt x="76" y="36"/>
                      </a:lnTo>
                      <a:lnTo>
                        <a:pt x="98" y="39"/>
                      </a:lnTo>
                      <a:lnTo>
                        <a:pt x="123" y="39"/>
                      </a:lnTo>
                      <a:lnTo>
                        <a:pt x="149" y="39"/>
                      </a:lnTo>
                      <a:lnTo>
                        <a:pt x="171" y="36"/>
                      </a:lnTo>
                      <a:lnTo>
                        <a:pt x="192" y="33"/>
                      </a:lnTo>
                      <a:lnTo>
                        <a:pt x="211" y="28"/>
                      </a:lnTo>
                      <a:lnTo>
                        <a:pt x="226" y="21"/>
                      </a:lnTo>
                      <a:lnTo>
                        <a:pt x="236" y="15"/>
                      </a:lnTo>
                      <a:lnTo>
                        <a:pt x="245" y="9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76979" name="AutoShape 1523"/>
              <p:cNvCxnSpPr>
                <a:cxnSpLocks noChangeShapeType="1"/>
                <a:stCxn id="276568" idx="2"/>
                <a:endCxn id="276904" idx="1"/>
              </p:cNvCxnSpPr>
              <p:nvPr/>
            </p:nvCxnSpPr>
            <p:spPr bwMode="auto">
              <a:xfrm rot="16200000" flipH="1">
                <a:off x="4924" y="3700"/>
                <a:ext cx="378" cy="360"/>
              </a:xfrm>
              <a:prstGeom prst="bentConnector2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276980" name="Text Box 1524"/>
              <p:cNvSpPr txBox="1">
                <a:spLocks noChangeArrowheads="1"/>
              </p:cNvSpPr>
              <p:nvPr/>
            </p:nvSpPr>
            <p:spPr bwMode="auto">
              <a:xfrm>
                <a:off x="4691" y="4121"/>
                <a:ext cx="732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rgbClr val="FF000C"/>
                    </a:solidFill>
                    <a:latin typeface="Comic Sans MS" pitchFamily="-107" charset="0"/>
                  </a:rPr>
                  <a:t>300 MB/s</a:t>
                </a:r>
              </a:p>
            </p:txBody>
          </p:sp>
          <p:sp>
            <p:nvSpPr>
              <p:cNvPr id="276981" name="Text Box 1525" descr="60%"/>
              <p:cNvSpPr txBox="1">
                <a:spLocks noChangeArrowheads="1"/>
              </p:cNvSpPr>
              <p:nvPr/>
            </p:nvSpPr>
            <p:spPr bwMode="auto">
              <a:xfrm>
                <a:off x="2607" y="2050"/>
                <a:ext cx="1099" cy="973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400">
                    <a:latin typeface="Comic Sans MS" pitchFamily="-107" charset="0"/>
                  </a:rPr>
                  <a:t>LVL2</a:t>
                </a: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2000">
                  <a:latin typeface="Comic Sans MS" pitchFamily="-107" charset="0"/>
                </a:endParaRPr>
              </a:p>
              <a:p>
                <a:endParaRPr kumimoji="1" lang="en-US" sz="1200">
                  <a:latin typeface="Comic Sans MS" pitchFamily="-107" charset="0"/>
                </a:endParaRPr>
              </a:p>
            </p:txBody>
          </p:sp>
          <p:sp>
            <p:nvSpPr>
              <p:cNvPr id="276982" name="Text Box 1526"/>
              <p:cNvSpPr txBox="1">
                <a:spLocks noChangeArrowheads="1"/>
              </p:cNvSpPr>
              <p:nvPr/>
            </p:nvSpPr>
            <p:spPr bwMode="auto">
              <a:xfrm>
                <a:off x="3152" y="2070"/>
                <a:ext cx="574" cy="22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600">
                    <a:solidFill>
                      <a:srgbClr val="02016B"/>
                    </a:solidFill>
                    <a:latin typeface="Comic Sans MS" pitchFamily="-107" charset="0"/>
                  </a:rPr>
                  <a:t>~40ms</a:t>
                </a:r>
              </a:p>
            </p:txBody>
          </p:sp>
          <p:grpSp>
            <p:nvGrpSpPr>
              <p:cNvPr id="2358" name="Group 1527"/>
              <p:cNvGrpSpPr>
                <a:grpSpLocks/>
              </p:cNvGrpSpPr>
              <p:nvPr/>
            </p:nvGrpSpPr>
            <p:grpSpPr bwMode="auto">
              <a:xfrm>
                <a:off x="2648" y="2560"/>
                <a:ext cx="266" cy="159"/>
                <a:chOff x="1500" y="2408"/>
                <a:chExt cx="289" cy="159"/>
              </a:xfrm>
            </p:grpSpPr>
            <p:sp>
              <p:nvSpPr>
                <p:cNvPr id="276984" name="Rectangle 1528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85" name="Rectangle 1529"/>
                <p:cNvSpPr>
                  <a:spLocks noChangeArrowheads="1"/>
                </p:cNvSpPr>
                <p:nvPr/>
              </p:nvSpPr>
              <p:spPr bwMode="auto">
                <a:xfrm>
                  <a:off x="1565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L2P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grpSp>
            <p:nvGrpSpPr>
              <p:cNvPr id="2359" name="Group 1530"/>
              <p:cNvGrpSpPr>
                <a:grpSpLocks/>
              </p:cNvGrpSpPr>
              <p:nvPr/>
            </p:nvGrpSpPr>
            <p:grpSpPr bwMode="auto">
              <a:xfrm>
                <a:off x="3257" y="2272"/>
                <a:ext cx="303" cy="160"/>
                <a:chOff x="2176" y="2120"/>
                <a:chExt cx="329" cy="160"/>
              </a:xfrm>
            </p:grpSpPr>
            <p:grpSp>
              <p:nvGrpSpPr>
                <p:cNvPr id="2360" name="Group 1531"/>
                <p:cNvGrpSpPr>
                  <a:grpSpLocks/>
                </p:cNvGrpSpPr>
                <p:nvPr/>
              </p:nvGrpSpPr>
              <p:grpSpPr bwMode="auto">
                <a:xfrm>
                  <a:off x="2176" y="2120"/>
                  <a:ext cx="329" cy="160"/>
                  <a:chOff x="2775" y="1724"/>
                  <a:chExt cx="331" cy="206"/>
                </a:xfrm>
              </p:grpSpPr>
              <p:grpSp>
                <p:nvGrpSpPr>
                  <p:cNvPr id="2361" name="Group 1532"/>
                  <p:cNvGrpSpPr>
                    <a:grpSpLocks/>
                  </p:cNvGrpSpPr>
                  <p:nvPr/>
                </p:nvGrpSpPr>
                <p:grpSpPr bwMode="auto">
                  <a:xfrm>
                    <a:off x="2775" y="1724"/>
                    <a:ext cx="331" cy="206"/>
                    <a:chOff x="2775" y="1724"/>
                    <a:chExt cx="331" cy="206"/>
                  </a:xfrm>
                </p:grpSpPr>
                <p:grpSp>
                  <p:nvGrpSpPr>
                    <p:cNvPr id="2362" name="Group 15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5" y="1724"/>
                      <a:ext cx="331" cy="206"/>
                      <a:chOff x="2775" y="1724"/>
                      <a:chExt cx="331" cy="206"/>
                    </a:xfrm>
                  </p:grpSpPr>
                  <p:sp>
                    <p:nvSpPr>
                      <p:cNvPr id="276990" name="Rectangle 15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1" name="Rectangle 15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2" name="Rectangle 15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3" name="Rectangle 15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4" name="Rectangle 15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5" name="Rectangle 1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6" name="Rectangle 15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7" name="Rectangle 15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8" name="Rectangle 15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9" name="Rectangle 15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0" name="Rectangle 15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1" name="Rectangle 15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2" name="Rectangle 15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3" name="Rectangle 15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4" name="Rectangle 15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5" name="Rectangle 15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6" name="Rectangle 15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7" name="Rectangle 15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8" name="Rectangle 15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9" name="Rectangle 15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0" name="Rectangle 15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1" name="Rectangle 15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2" name="Rectangle 15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3" name="Rectangle 15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4" name="Rectangle 15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5" name="Rectangle 15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6" name="Rectangle 15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7" name="Rectangle 15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8" name="Rectangle 15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9" name="Rectangle 15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0" name="Rectangle 15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1" name="Rectangle 15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4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2" name="Rectangle 15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3" name="Rectangle 15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4" name="Rectangle 15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5" name="Rectangle 15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6" name="Rectangle 15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7" name="Rectangle 15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8" name="Rectangle 15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9" name="Rectangle 15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0" name="Rectangle 15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1" name="Rectangle 15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2" name="Rectangle 15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3" name="Rectangle 15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4" name="Rectangle 15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5" name="Rectangle 15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6" name="Rectangle 15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7" name="Rectangle 15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8" name="Rectangle 15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9" name="Rectangle 15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0" name="Rectangle 15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1" name="Rectangle 15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2" name="Rectangle 15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3" name="Rectangle 15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4" name="Rectangle 15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5" name="Rectangle 15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6" name="Rectangle 15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7" name="Rectangle 15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8" name="Rectangle 15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9" name="Rectangle 15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0" name="Rectangle 15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1" name="Rectangle 15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2" name="Rectangle 1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3" name="Rectangle 15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4" name="Rectangle 15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5" name="Rectangle 15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6" name="Rectangle 16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7" name="Rectangle 16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8" name="Rectangle 16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9" name="Rectangle 16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0" name="Rectangle 16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1" name="Rectangle 16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2" name="Rectangle 16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3" name="Rectangle 16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4" name="Rectangle 16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5" name="Rectangle 16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6" name="Rectangle 16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7" name="Rectangle 16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8" name="Rectangle 16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9" name="Rectangle 16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0" name="Rectangle 16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1" name="Rectangle 16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2" name="Rectangle 16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3" name="Rectangle 16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4" name="Rectangle 16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5" name="Rectangle 16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6" name="Rectangle 16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7" name="Rectangle 16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8" name="Rectangle 16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9" name="Rectangle 16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0" name="Rectangle 16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1" name="Rectangle 16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2" name="Rectangle 16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3" name="Rectangle 16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4" name="Rectangle 16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7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5" name="Rectangle 16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6" name="Rectangle 16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7" name="Rectangle 16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8" name="Rectangle 16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9" name="Rectangle 16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0" name="Rectangle 16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1" name="Rectangle 16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2" name="Rectangle 16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3" name="Rectangle 16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4" name="Rectangle 16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5" name="Rectangle 16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6" name="Rectangle 16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7" name="Rectangle 1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8" name="Rectangle 1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9" name="Rectangle 16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0" name="Rectangle 16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1" name="Rectangle 1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2" name="Rectangle 1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3" name="Rectangle 1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4" name="Rectangle 16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5" name="Rectangle 16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6" name="Rectangle 16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7" name="Rectangle 1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8" name="Rectangle 1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9" name="Rectangle 16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0" name="Rectangle 16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1" name="Rectangle 16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2" name="Rectangle 16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3" name="Rectangle 16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4" name="Rectangle 16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5" name="Rectangle 16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6" name="Freeform 16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1724"/>
                        <a:ext cx="328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0"/>
                          </a:cxn>
                          <a:cxn ang="0">
                            <a:pos x="20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0" y="200"/>
                          </a:cxn>
                          <a:cxn ang="0">
                            <a:pos x="34" y="203"/>
                          </a:cxn>
                          <a:cxn ang="0">
                            <a:pos x="294" y="203"/>
                          </a:cxn>
                          <a:cxn ang="0">
                            <a:pos x="307" y="200"/>
                          </a:cxn>
                          <a:cxn ang="0">
                            <a:pos x="318" y="193"/>
                          </a:cxn>
                          <a:cxn ang="0">
                            <a:pos x="324" y="182"/>
                          </a:cxn>
                          <a:cxn ang="0">
                            <a:pos x="328" y="169"/>
                          </a:cxn>
                          <a:cxn ang="0">
                            <a:pos x="328" y="34"/>
                          </a:cxn>
                          <a:cxn ang="0">
                            <a:pos x="324" y="21"/>
                          </a:cxn>
                          <a:cxn ang="0">
                            <a:pos x="318" y="10"/>
                          </a:cxn>
                          <a:cxn ang="0">
                            <a:pos x="307" y="3"/>
                          </a:cxn>
                          <a:cxn ang="0">
                            <a:pos x="294" y="0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328" h="203">
                            <a:moveTo>
                              <a:pt x="34" y="0"/>
                            </a:moveTo>
                            <a:lnTo>
                              <a:pt x="20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0" y="200"/>
                            </a:lnTo>
                            <a:lnTo>
                              <a:pt x="34" y="203"/>
                            </a:lnTo>
                            <a:lnTo>
                              <a:pt x="294" y="203"/>
                            </a:lnTo>
                            <a:lnTo>
                              <a:pt x="307" y="200"/>
                            </a:lnTo>
                            <a:lnTo>
                              <a:pt x="318" y="193"/>
                            </a:lnTo>
                            <a:lnTo>
                              <a:pt x="324" y="182"/>
                            </a:lnTo>
                            <a:lnTo>
                              <a:pt x="328" y="169"/>
                            </a:lnTo>
                            <a:lnTo>
                              <a:pt x="328" y="34"/>
                            </a:lnTo>
                            <a:lnTo>
                              <a:pt x="324" y="21"/>
                            </a:lnTo>
                            <a:lnTo>
                              <a:pt x="318" y="10"/>
                            </a:lnTo>
                            <a:lnTo>
                              <a:pt x="307" y="3"/>
                            </a:lnTo>
                            <a:lnTo>
                              <a:pt x="294" y="0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7" name="Freeform 16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1724"/>
                        <a:ext cx="328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0"/>
                          </a:cxn>
                          <a:cxn ang="0">
                            <a:pos x="20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0" y="200"/>
                          </a:cxn>
                          <a:cxn ang="0">
                            <a:pos x="34" y="203"/>
                          </a:cxn>
                          <a:cxn ang="0">
                            <a:pos x="294" y="203"/>
                          </a:cxn>
                          <a:cxn ang="0">
                            <a:pos x="307" y="200"/>
                          </a:cxn>
                          <a:cxn ang="0">
                            <a:pos x="318" y="193"/>
                          </a:cxn>
                          <a:cxn ang="0">
                            <a:pos x="324" y="182"/>
                          </a:cxn>
                          <a:cxn ang="0">
                            <a:pos x="328" y="169"/>
                          </a:cxn>
                          <a:cxn ang="0">
                            <a:pos x="328" y="34"/>
                          </a:cxn>
                          <a:cxn ang="0">
                            <a:pos x="324" y="21"/>
                          </a:cxn>
                          <a:cxn ang="0">
                            <a:pos x="318" y="10"/>
                          </a:cxn>
                          <a:cxn ang="0">
                            <a:pos x="307" y="3"/>
                          </a:cxn>
                          <a:cxn ang="0">
                            <a:pos x="294" y="0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328" h="203">
                            <a:moveTo>
                              <a:pt x="34" y="0"/>
                            </a:moveTo>
                            <a:lnTo>
                              <a:pt x="20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0" y="200"/>
                            </a:lnTo>
                            <a:lnTo>
                              <a:pt x="34" y="203"/>
                            </a:lnTo>
                            <a:lnTo>
                              <a:pt x="294" y="203"/>
                            </a:lnTo>
                            <a:lnTo>
                              <a:pt x="307" y="200"/>
                            </a:lnTo>
                            <a:lnTo>
                              <a:pt x="318" y="193"/>
                            </a:lnTo>
                            <a:lnTo>
                              <a:pt x="324" y="182"/>
                            </a:lnTo>
                            <a:lnTo>
                              <a:pt x="328" y="169"/>
                            </a:lnTo>
                            <a:lnTo>
                              <a:pt x="328" y="34"/>
                            </a:lnTo>
                            <a:lnTo>
                              <a:pt x="324" y="21"/>
                            </a:lnTo>
                            <a:lnTo>
                              <a:pt x="318" y="10"/>
                            </a:lnTo>
                            <a:lnTo>
                              <a:pt x="307" y="3"/>
                            </a:lnTo>
                            <a:lnTo>
                              <a:pt x="294" y="0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8" name="Rectangle 16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9" name="Rectangle 16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0" name="Rectangle 16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1" name="Rectangle 1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2" name="Rectangle 16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3" name="Rectangle 1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4" name="Rectangle 16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5" name="Rectangle 16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6" name="Rectangle 1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7" name="Rectangle 16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8" name="Rectangle 16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9" name="Rectangle 16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0" name="Rectangle 16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1" name="Rectangle 16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2" name="Rectangle 16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3" name="Rectangle 16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4" name="Rectangle 16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5" name="Rectangle 16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6" name="Rectangle 16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7" name="Rectangle 16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8" name="Rectangle 16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9" name="Rectangle 16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0" name="Rectangle 16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1" name="Rectangle 16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2" name="Rectangle 16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3" name="Rectangle 16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4" name="Rectangle 16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5" name="Rectangle 16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6" name="Rectangle 16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7" name="Rectangle 16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8" name="Rectangle 16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9" name="Rectangle 16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4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0" name="Rectangle 16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1" name="Rectangle 16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2" name="Rectangle 16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3" name="Rectangle 16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4" name="Rectangle 16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5" name="Rectangle 16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6" name="Rectangle 17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7" name="Rectangle 17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8" name="Rectangle 17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9" name="Rectangle 17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0" name="Rectangle 17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1" name="Rectangle 17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2" name="Rectangle 17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3" name="Rectangle 17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4" name="Rectangle 17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5" name="Rectangle 17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6" name="Rectangle 17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7" name="Rectangle 17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8" name="Rectangle 17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9" name="Rectangle 17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0" name="Rectangle 17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1" name="Rectangle 17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2" name="Rectangle 17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3" name="Rectangle 17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4" name="Rectangle 17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5" name="Rectangle 17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6" name="Rectangle 17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7" name="Rectangle 17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8" name="Rectangle 17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9" name="Rectangle 17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0" name="Rectangle 17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1" name="Rectangle 17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2" name="Rectangle 17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3" name="Rectangle 17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4" name="Rectangle 17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5" name="Rectangle 17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6" name="Rectangle 17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7" name="Rectangle 17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8" name="Rectangle 17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9" name="Rectangle 17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7190" name="Rectangle 1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2"/>
                      <a:ext cx="331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1" name="Rectangle 1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3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2" name="Rectangle 1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5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3" name="Rectangle 1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4" name="Rectangle 1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8"/>
                      <a:ext cx="331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5" name="Rectangle 1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0"/>
                      <a:ext cx="331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6" name="Rectangle 1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7" name="Rectangle 1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3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8" name="Rectangle 1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4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9" name="Rectangle 1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6"/>
                      <a:ext cx="331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0" name="Rectangle 1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8"/>
                      <a:ext cx="331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1" name="Rectangle 1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9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2" name="Rectangle 1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1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3" name="Rectangle 1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2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4" name="Rectangle 1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4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5" name="Rectangle 1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6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6" name="Rectangle 1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7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7" name="Rectangle 1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9"/>
                      <a:ext cx="331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8" name="Rectangle 1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1"/>
                      <a:ext cx="331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9" name="Rectangle 1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2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0" name="Rectangle 1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4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1" name="Rectangle 1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5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2" name="Rectangle 1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7"/>
                      <a:ext cx="331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3" name="Rectangle 1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0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4" name="Rectangle 1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2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5" name="Rectangle 1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3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6" name="Rectangle 17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5"/>
                      <a:ext cx="331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7" name="Rectangle 1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7"/>
                      <a:ext cx="331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8" name="Rectangle 1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8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9" name="Rectangle 1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0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0" name="Rectangle 1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1" name="Rectangle 1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3"/>
                      <a:ext cx="331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2" name="Rectangle 1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5"/>
                      <a:ext cx="331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3" name="Rectangle 17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4" name="Rectangle 1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8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5" name="Rectangle 1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9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6" name="Rectangle 1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7" name="Rectangle 17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3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8" name="Rectangle 1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4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9" name="Rectangle 1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6"/>
                      <a:ext cx="331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0" name="Rectangle 1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8"/>
                      <a:ext cx="331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1" name="Rectangle 1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9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2" name="Rectangle 1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1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3" name="Rectangle 1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2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4" name="Rectangle 1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4"/>
                      <a:ext cx="331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5" name="Rectangle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6"/>
                      <a:ext cx="331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6" name="Rectangle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7" name="Rectangle 1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9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8" name="Rectangle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0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9" name="Rectangle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40" name="Rectangle 1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4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41" name="Rectangle 1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5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42" name="Rectangle 1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7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43" name="Rectangle 1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8"/>
                      <a:ext cx="331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7244" name="Freeform 1788"/>
                  <p:cNvSpPr>
                    <a:spLocks/>
                  </p:cNvSpPr>
                  <p:nvPr/>
                </p:nvSpPr>
                <p:spPr bwMode="auto">
                  <a:xfrm>
                    <a:off x="2775" y="1724"/>
                    <a:ext cx="328" cy="20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20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0" y="200"/>
                      </a:cxn>
                      <a:cxn ang="0">
                        <a:pos x="34" y="203"/>
                      </a:cxn>
                      <a:cxn ang="0">
                        <a:pos x="294" y="203"/>
                      </a:cxn>
                      <a:cxn ang="0">
                        <a:pos x="307" y="200"/>
                      </a:cxn>
                      <a:cxn ang="0">
                        <a:pos x="318" y="193"/>
                      </a:cxn>
                      <a:cxn ang="0">
                        <a:pos x="324" y="182"/>
                      </a:cxn>
                      <a:cxn ang="0">
                        <a:pos x="328" y="169"/>
                      </a:cxn>
                      <a:cxn ang="0">
                        <a:pos x="328" y="34"/>
                      </a:cxn>
                      <a:cxn ang="0">
                        <a:pos x="324" y="21"/>
                      </a:cxn>
                      <a:cxn ang="0">
                        <a:pos x="318" y="10"/>
                      </a:cxn>
                      <a:cxn ang="0">
                        <a:pos x="307" y="3"/>
                      </a:cxn>
                      <a:cxn ang="0">
                        <a:pos x="294" y="0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28" h="203">
                        <a:moveTo>
                          <a:pt x="34" y="0"/>
                        </a:moveTo>
                        <a:lnTo>
                          <a:pt x="20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0" y="200"/>
                        </a:lnTo>
                        <a:lnTo>
                          <a:pt x="34" y="203"/>
                        </a:lnTo>
                        <a:lnTo>
                          <a:pt x="294" y="203"/>
                        </a:lnTo>
                        <a:lnTo>
                          <a:pt x="307" y="200"/>
                        </a:lnTo>
                        <a:lnTo>
                          <a:pt x="318" y="193"/>
                        </a:lnTo>
                        <a:lnTo>
                          <a:pt x="324" y="182"/>
                        </a:lnTo>
                        <a:lnTo>
                          <a:pt x="328" y="169"/>
                        </a:lnTo>
                        <a:lnTo>
                          <a:pt x="328" y="34"/>
                        </a:lnTo>
                        <a:lnTo>
                          <a:pt x="324" y="21"/>
                        </a:lnTo>
                        <a:lnTo>
                          <a:pt x="318" y="10"/>
                        </a:lnTo>
                        <a:lnTo>
                          <a:pt x="307" y="3"/>
                        </a:lnTo>
                        <a:lnTo>
                          <a:pt x="29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245" name="Rectangle 1789"/>
                <p:cNvSpPr>
                  <a:spLocks noChangeArrowheads="1"/>
                </p:cNvSpPr>
                <p:nvPr/>
              </p:nvSpPr>
              <p:spPr bwMode="auto">
                <a:xfrm>
                  <a:off x="2226" y="2156"/>
                  <a:ext cx="247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L2SV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sp>
            <p:nvSpPr>
              <p:cNvPr id="277246" name="Line 1790"/>
              <p:cNvSpPr>
                <a:spLocks noChangeShapeType="1"/>
              </p:cNvSpPr>
              <p:nvPr/>
            </p:nvSpPr>
            <p:spPr bwMode="auto">
              <a:xfrm flipH="1">
                <a:off x="3007" y="2717"/>
                <a:ext cx="113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47" name="Oval 1791"/>
              <p:cNvSpPr>
                <a:spLocks noChangeArrowheads="1"/>
              </p:cNvSpPr>
              <p:nvPr/>
            </p:nvSpPr>
            <p:spPr bwMode="auto">
              <a:xfrm>
                <a:off x="3190" y="2648"/>
                <a:ext cx="484" cy="184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248" name="Text Box 1792"/>
              <p:cNvSpPr txBox="1">
                <a:spLocks noChangeArrowheads="1"/>
              </p:cNvSpPr>
              <p:nvPr/>
            </p:nvSpPr>
            <p:spPr bwMode="auto">
              <a:xfrm>
                <a:off x="3294" y="2656"/>
                <a:ext cx="29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000">
                    <a:latin typeface="Tahoma" pitchFamily="-107" charset="0"/>
                  </a:rPr>
                  <a:t>L2N</a:t>
                </a:r>
              </a:p>
            </p:txBody>
          </p:sp>
          <p:sp>
            <p:nvSpPr>
              <p:cNvPr id="277249" name="Line 1793"/>
              <p:cNvSpPr>
                <a:spLocks noChangeShapeType="1"/>
              </p:cNvSpPr>
              <p:nvPr/>
            </p:nvSpPr>
            <p:spPr bwMode="auto">
              <a:xfrm>
                <a:off x="3401" y="2464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250" name="Line 1794"/>
              <p:cNvSpPr>
                <a:spLocks noChangeShapeType="1"/>
              </p:cNvSpPr>
              <p:nvPr/>
            </p:nvSpPr>
            <p:spPr bwMode="auto">
              <a:xfrm rot="5400000" flipV="1">
                <a:off x="3178" y="2267"/>
                <a:ext cx="1" cy="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363" name="Group 1795"/>
              <p:cNvGrpSpPr>
                <a:grpSpLocks/>
              </p:cNvGrpSpPr>
              <p:nvPr/>
            </p:nvGrpSpPr>
            <p:grpSpPr bwMode="auto">
              <a:xfrm>
                <a:off x="2736" y="2656"/>
                <a:ext cx="267" cy="159"/>
                <a:chOff x="1500" y="2408"/>
                <a:chExt cx="289" cy="159"/>
              </a:xfrm>
            </p:grpSpPr>
            <p:sp>
              <p:nvSpPr>
                <p:cNvPr id="277252" name="Rectangle 1796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53" name="Rectangle 1797"/>
                <p:cNvSpPr>
                  <a:spLocks noChangeArrowheads="1"/>
                </p:cNvSpPr>
                <p:nvPr/>
              </p:nvSpPr>
              <p:spPr bwMode="auto">
                <a:xfrm>
                  <a:off x="1564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L2P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grpSp>
            <p:nvGrpSpPr>
              <p:cNvPr id="2364" name="Group 1798"/>
              <p:cNvGrpSpPr>
                <a:grpSpLocks/>
              </p:cNvGrpSpPr>
              <p:nvPr/>
            </p:nvGrpSpPr>
            <p:grpSpPr bwMode="auto">
              <a:xfrm>
                <a:off x="2825" y="2752"/>
                <a:ext cx="266" cy="159"/>
                <a:chOff x="1500" y="2408"/>
                <a:chExt cx="289" cy="159"/>
              </a:xfrm>
            </p:grpSpPr>
            <p:sp>
              <p:nvSpPr>
                <p:cNvPr id="277255" name="Rectangle 1799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56" name="Rectangle 1800"/>
                <p:cNvSpPr>
                  <a:spLocks noChangeArrowheads="1"/>
                </p:cNvSpPr>
                <p:nvPr/>
              </p:nvSpPr>
              <p:spPr bwMode="auto">
                <a:xfrm>
                  <a:off x="1565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L2P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grpSp>
            <p:nvGrpSpPr>
              <p:cNvPr id="2365" name="Group 1801"/>
              <p:cNvGrpSpPr>
                <a:grpSpLocks/>
              </p:cNvGrpSpPr>
              <p:nvPr/>
            </p:nvGrpSpPr>
            <p:grpSpPr bwMode="auto">
              <a:xfrm>
                <a:off x="2806" y="2266"/>
                <a:ext cx="305" cy="160"/>
                <a:chOff x="1736" y="2034"/>
                <a:chExt cx="330" cy="160"/>
              </a:xfrm>
            </p:grpSpPr>
            <p:grpSp>
              <p:nvGrpSpPr>
                <p:cNvPr id="2366" name="Group 1802"/>
                <p:cNvGrpSpPr>
                  <a:grpSpLocks/>
                </p:cNvGrpSpPr>
                <p:nvPr/>
              </p:nvGrpSpPr>
              <p:grpSpPr bwMode="auto">
                <a:xfrm>
                  <a:off x="1736" y="2034"/>
                  <a:ext cx="330" cy="160"/>
                  <a:chOff x="2320" y="1724"/>
                  <a:chExt cx="333" cy="206"/>
                </a:xfrm>
              </p:grpSpPr>
              <p:grpSp>
                <p:nvGrpSpPr>
                  <p:cNvPr id="2367" name="Group 1803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grpSp>
                  <p:nvGrpSpPr>
                    <p:cNvPr id="276773" name="Group 1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0" y="1724"/>
                      <a:ext cx="333" cy="206"/>
                      <a:chOff x="2320" y="1724"/>
                      <a:chExt cx="333" cy="206"/>
                    </a:xfrm>
                  </p:grpSpPr>
                  <p:sp>
                    <p:nvSpPr>
                      <p:cNvPr id="277261" name="Rectangle 18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2" name="Rectangle 18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3" name="Rectangle 18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4" name="Rectangle 18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5" name="Rectangle 18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6" name="Rectangle 18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7" name="Rectangle 18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8" name="Rectangle 18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9" name="Rectangle 18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0" name="Rectangle 18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1" name="Rectangle 18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2" name="Rectangle 18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3" name="Rectangle 18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4" name="Rectangle 18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5" name="Rectangle 1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6" name="Rectangle 1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7" name="Rectangle 18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8" name="Rectangle 1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9" name="Rectangle 1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0" name="Rectangle 18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1" name="Rectangle 18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2" name="Rectangle 18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3" name="Rectangle 18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4" name="Rectangle 18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5" name="Rectangle 18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6" name="Rectangle 18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7" name="Rectangle 18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8" name="Rectangle 18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9" name="Rectangle 18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0" name="Rectangle 18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1" name="Rectangle 18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2" name="Rectangle 18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3" name="Rectangle 18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4" name="Rectangle 18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5" name="Rectangle 18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6" name="Rectangle 18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7" name="Rectangle 18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8" name="Rectangle 18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9" name="Rectangle 18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0" name="Rectangle 18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1" name="Rectangle 18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2" name="Rectangle 18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3" name="Rectangle 18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4" name="Rectangle 18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5" name="Rectangle 18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6" name="Rectangle 18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7" name="Rectangle 18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8" name="Rectangle 18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9" name="Rectangle 18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0" name="Rectangle 18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1" name="Rectangle 18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2" name="Rectangle 1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3" name="Rectangle 1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4" name="Rectangle 18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5" name="Rectangle 1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6" name="Rectangle 1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7" name="Rectangle 18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8" name="Rectangle 18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9" name="Rectangle 18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0" name="Rectangle 18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1" name="Rectangle 18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2" name="Rectangle 18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3" name="Rectangle 18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4" name="Rectangle 18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5" name="Rectangle 18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6" name="Rectangle 18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7" name="Rectangle 18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8" name="Rectangle 18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9" name="Rectangle 18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0" name="Rectangle 18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1" name="Rectangle 18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2" name="Rectangle 18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3" name="Rectangle 18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4" name="Rectangle 18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5" name="Rectangle 18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6" name="Rectangle 18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7" name="Rectangle 18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8" name="Rectangle 18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9" name="Rectangle 18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0" name="Rectangle 18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1" name="Rectangle 18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2" name="Rectangle 18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3" name="Rectangle 1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4" name="Rectangle 18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5" name="Rectangle 18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6" name="Rectangle 18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7" name="Rectangle 18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8" name="Rectangle 18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9" name="Rectangle 18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0" name="Rectangle 18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1" name="Rectangle 18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2" name="Rectangle 1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3" name="Rectangle 1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4" name="Rectangle 18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5" name="Rectangle 1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7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6" name="Rectangle 1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7" name="Rectangle 19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8" name="Rectangle 19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9" name="Rectangle 1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0" name="Rectangle 19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1" name="Rectangle 19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2" name="Rectangle 19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3" name="Rectangle 1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4" name="Rectangle 19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5" name="Rectangle 19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6" name="Rectangle 1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7" name="Rectangle 19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8" name="Rectangle 19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9" name="Rectangle 1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0" name="Rectangle 1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1" name="Rectangle 19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2" name="Rectangle 1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3" name="Rectangle 19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4" name="Rectangle 19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5" name="Rectangle 1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6" name="Rectangle 19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7" name="Rectangle 19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8" name="Rectangle 19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9" name="Rectangle 19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0" name="Rectangle 19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1" name="Rectangle 19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2" name="Rectangle 19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3" name="Rectangle 1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4" name="Rectangle 1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5" name="Rectangle 19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6" name="Rectangle 1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7" name="Freeform 19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172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6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6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6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6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8" name="Freeform 19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172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6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6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6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6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9" name="Rectangle 1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0" name="Rectangle 1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1" name="Rectangle 19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2" name="Rectangle 1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3" name="Rectangle 1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4" name="Rectangle 19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5" name="Rectangle 19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6" name="Rectangle 19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7" name="Rectangle 19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8" name="Rectangle 19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9" name="Rectangle 19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0" name="Rectangle 19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1" name="Rectangle 19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2" name="Rectangle 19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3" name="Rectangle 19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4" name="Rectangle 19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5" name="Rectangle 19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6" name="Rectangle 19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7" name="Rectangle 19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8" name="Rectangle 19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9" name="Rectangle 19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0" name="Rectangle 19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1" name="Rectangle 19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2" name="Rectangle 19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3" name="Rectangle 19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4" name="Rectangle 19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5" name="Rectangle 19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6" name="Rectangle 19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7" name="Rectangle 19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8" name="Rectangle 1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9" name="Rectangle 19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0" name="Rectangle 19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1" name="Rectangle 19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2" name="Rectangle 19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3" name="Rectangle 19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4" name="Rectangle 1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5" name="Rectangle 1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6" name="Rectangle 1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7" name="Rectangle 1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8" name="Rectangle 19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9" name="Rectangle 19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0" name="Rectangle 19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1" name="Rectangle 19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2" name="Rectangle 19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3" name="Rectangle 19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4" name="Rectangle 19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5" name="Rectangle 19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6" name="Rectangle 19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7" name="Rectangle 19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8" name="Rectangle 19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9" name="Rectangle 19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0" name="Rectangle 19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1" name="Rectangle 19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2" name="Rectangle 19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3" name="Rectangle 19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4" name="Rectangle 19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5" name="Rectangle 19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6" name="Rectangle 19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7" name="Rectangle 19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8" name="Rectangle 19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9" name="Rectangle 19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0" name="Rectangle 19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1" name="Rectangle 19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2" name="Rectangle 19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3" name="Rectangle 19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4" name="Rectangle 19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5" name="Rectangle 19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6" name="Rectangle 20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7" name="Rectangle 20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8" name="Rectangle 2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9" name="Rectangle 20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60" name="Rectangle 20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7461" name="Rectangle 20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2" name="Rectangle 20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3" name="Rectangle 20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4" name="Rectangle 2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5" name="Rectangle 20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6" name="Rectangle 2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7" name="Rectangle 20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8" name="Rectangle 20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9" name="Rectangle 20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0" name="Rectangle 2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1" name="Rectangle 2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2" name="Rectangle 2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3" name="Rectangle 2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4" name="Rectangle 2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5" name="Rectangle 2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6" name="Rectangle 2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7" name="Rectangle 2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8" name="Rectangle 2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9" name="Rectangle 2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0" name="Rectangle 2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1" name="Rectangle 20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2" name="Rectangle 20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3" name="Rectangle 20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4" name="Rectangle 2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5" name="Rectangle 20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6" name="Rectangle 2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7" name="Rectangle 2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8" name="Rectangle 2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9" name="Rectangle 2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0" name="Rectangle 2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1" name="Rectangle 20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2" name="Rectangle 2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3" name="Rectangle 2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4" name="Rectangle 2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5" name="Rectangle 2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6" name="Rectangle 2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7" name="Rectangle 2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8" name="Rectangle 2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9" name="Rectangle 2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0" name="Rectangle 2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1" name="Rectangle 20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2" name="Rectangle 2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3" name="Rectangle 2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4" name="Rectangle 2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5" name="Rectangle 20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6" name="Rectangle 2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7" name="Rectangle 2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8" name="Rectangle 20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9" name="Rectangle 2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0" name="Rectangle 2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1" name="Rectangle 2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2" name="Rectangle 2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3" name="Rectangle 2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4" name="Rectangle 2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7515" name="Freeform 2059"/>
                  <p:cNvSpPr>
                    <a:spLocks/>
                  </p:cNvSpPr>
                  <p:nvPr/>
                </p:nvSpPr>
                <p:spPr bwMode="auto">
                  <a:xfrm>
                    <a:off x="2320" y="172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6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6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6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6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516" name="Rectangle 2060"/>
                <p:cNvSpPr>
                  <a:spLocks noChangeArrowheads="1"/>
                </p:cNvSpPr>
                <p:nvPr/>
              </p:nvSpPr>
              <p:spPr bwMode="auto">
                <a:xfrm>
                  <a:off x="1769" y="2075"/>
                  <a:ext cx="260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ROIB</a:t>
                  </a:r>
                  <a:endParaRPr lang="en-US" sz="1200" b="0">
                    <a:latin typeface="Tahoma" pitchFamily="-107" charset="0"/>
                  </a:endParaRPr>
                </a:p>
              </p:txBody>
            </p:sp>
          </p:grpSp>
          <p:sp>
            <p:nvSpPr>
              <p:cNvPr id="277517" name="Freeform 2061"/>
              <p:cNvSpPr>
                <a:spLocks/>
              </p:cNvSpPr>
              <p:nvPr/>
            </p:nvSpPr>
            <p:spPr bwMode="auto">
              <a:xfrm>
                <a:off x="3127" y="2701"/>
                <a:ext cx="56" cy="4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3" y="24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53" h="50">
                    <a:moveTo>
                      <a:pt x="0" y="50"/>
                    </a:moveTo>
                    <a:lnTo>
                      <a:pt x="53" y="24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77518" name="AutoShape 2062"/>
              <p:cNvCxnSpPr>
                <a:cxnSpLocks noChangeShapeType="1"/>
                <a:stCxn id="277247" idx="4"/>
              </p:cNvCxnSpPr>
              <p:nvPr/>
            </p:nvCxnSpPr>
            <p:spPr bwMode="auto">
              <a:xfrm rot="16200000" flipH="1">
                <a:off x="3866" y="2398"/>
                <a:ext cx="126" cy="993"/>
              </a:xfrm>
              <a:prstGeom prst="bentConnector2">
                <a:avLst/>
              </a:prstGeom>
              <a:noFill/>
              <a:ln w="31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277519" name="Text Box 2063"/>
              <p:cNvSpPr txBox="1">
                <a:spLocks noChangeArrowheads="1"/>
              </p:cNvSpPr>
              <p:nvPr/>
            </p:nvSpPr>
            <p:spPr bwMode="auto">
              <a:xfrm>
                <a:off x="3754" y="2797"/>
                <a:ext cx="591" cy="18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 dirty="0">
                    <a:solidFill>
                      <a:srgbClr val="000000"/>
                    </a:solidFill>
                    <a:latin typeface="Tahoma" pitchFamily="-107" charset="0"/>
                  </a:rPr>
                  <a:t>LVL2 Acc.</a:t>
                </a:r>
              </a:p>
            </p:txBody>
          </p:sp>
          <p:grpSp>
            <p:nvGrpSpPr>
              <p:cNvPr id="276983" name="Group 2064"/>
              <p:cNvGrpSpPr>
                <a:grpSpLocks/>
              </p:cNvGrpSpPr>
              <p:nvPr/>
            </p:nvGrpSpPr>
            <p:grpSpPr bwMode="auto">
              <a:xfrm>
                <a:off x="2556" y="1768"/>
                <a:ext cx="474" cy="496"/>
                <a:chOff x="1401" y="1616"/>
                <a:chExt cx="513" cy="496"/>
              </a:xfrm>
            </p:grpSpPr>
            <p:sp>
              <p:nvSpPr>
                <p:cNvPr id="277521" name="Text Box 2065"/>
                <p:cNvSpPr txBox="1">
                  <a:spLocks noChangeArrowheads="1"/>
                </p:cNvSpPr>
                <p:nvPr/>
              </p:nvSpPr>
              <p:spPr bwMode="auto">
                <a:xfrm>
                  <a:off x="1401" y="1667"/>
                  <a:ext cx="513" cy="186"/>
                </a:xfrm>
                <a:prstGeom prst="rect">
                  <a:avLst/>
                </a:prstGeom>
                <a:noFill/>
                <a:ln w="28575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r"/>
                  <a:r>
                    <a:rPr kumimoji="1" lang="en-US" sz="1200">
                      <a:solidFill>
                        <a:srgbClr val="FF220A"/>
                      </a:solidFill>
                      <a:latin typeface="Tahoma" pitchFamily="-107" charset="0"/>
                    </a:rPr>
                    <a:t>RoI’s  </a:t>
                  </a:r>
                  <a:endParaRPr kumimoji="1" lang="en-US" sz="1200" u="sng">
                    <a:solidFill>
                      <a:srgbClr val="FF220A"/>
                    </a:solidFill>
                    <a:latin typeface="Tahoma" pitchFamily="-107" charset="0"/>
                  </a:endParaRPr>
                </a:p>
              </p:txBody>
            </p:sp>
            <p:sp>
              <p:nvSpPr>
                <p:cNvPr id="277522" name="Line 2066"/>
                <p:cNvSpPr>
                  <a:spLocks noChangeShapeType="1"/>
                </p:cNvSpPr>
                <p:nvPr/>
              </p:nvSpPr>
              <p:spPr bwMode="auto">
                <a:xfrm>
                  <a:off x="1840" y="1616"/>
                  <a:ext cx="0" cy="496"/>
                </a:xfrm>
                <a:prstGeom prst="line">
                  <a:avLst/>
                </a:prstGeom>
                <a:noFill/>
                <a:ln w="9525">
                  <a:solidFill>
                    <a:srgbClr val="FF22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523" name="Text Box 2067"/>
              <p:cNvSpPr txBox="1">
                <a:spLocks noChangeArrowheads="1"/>
              </p:cNvSpPr>
              <p:nvPr/>
            </p:nvSpPr>
            <p:spPr bwMode="auto">
              <a:xfrm>
                <a:off x="2401" y="4002"/>
                <a:ext cx="2260" cy="25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dirty="0" smtClean="0">
                    <a:latin typeface="Comic Sans MS" pitchFamily="-107" charset="0"/>
                  </a:rPr>
                  <a:t>Nominal Event </a:t>
                </a:r>
                <a:r>
                  <a:rPr lang="en-US" dirty="0">
                    <a:latin typeface="Comic Sans MS" pitchFamily="-107" charset="0"/>
                  </a:rPr>
                  <a:t>Size ~1.5 MB</a:t>
                </a:r>
              </a:p>
            </p:txBody>
          </p:sp>
          <p:grpSp>
            <p:nvGrpSpPr>
              <p:cNvPr id="276986" name="Group 2068"/>
              <p:cNvGrpSpPr>
                <a:grpSpLocks/>
              </p:cNvGrpSpPr>
              <p:nvPr/>
            </p:nvGrpSpPr>
            <p:grpSpPr bwMode="auto">
              <a:xfrm>
                <a:off x="2799" y="1592"/>
                <a:ext cx="576" cy="144"/>
                <a:chOff x="2320" y="1724"/>
                <a:chExt cx="333" cy="206"/>
              </a:xfrm>
            </p:grpSpPr>
            <p:grpSp>
              <p:nvGrpSpPr>
                <p:cNvPr id="276987" name="Group 2069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76988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277527" name="Rectangle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28" name="Rectangle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29" name="Rectangle 20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0" name="Rectangle 20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1" name="Rectangle 20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2" name="Rectangle 20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3" name="Rectangle 20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4" name="Rectangle 20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5" name="Rectangle 20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6" name="Rectangle 20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7" name="Rectangle 20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8" name="Rectangle 20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9" name="Rectangle 20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0" name="Rectangle 20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1" name="Rectangle 20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2" name="Rectangle 2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3" name="Rectangle 20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4" name="Rectangle 20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5" name="Rectangle 20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6" name="Rectangle 20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7" name="Rectangle 20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8" name="Rectangle 2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9" name="Rectangle 20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0" name="Rectangle 20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1" name="Rectangle 20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2" name="Rectangle 20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3" name="Rectangle 20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4" name="Rectangle 20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5" name="Rectangle 20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6" name="Rectangle 2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7" name="Rectangle 2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8" name="Rectangle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9" name="Rectangle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0" name="Rectangle 2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1" name="Rectangle 2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2" name="Rectangle 2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3" name="Rectangle 2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4" name="Rectangle 2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5" name="Rectangle 2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6" name="Rectangle 2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7" name="Rectangle 2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8" name="Rectangle 2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9" name="Rectangle 2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0" name="Rectangle 2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1" name="Rectangle 2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2" name="Rectangle 2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3" name="Rectangle 2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4" name="Rectangle 2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5" name="Rectangle 2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6" name="Rectangle 2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7" name="Rectangle 2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8" name="Rectangle 2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9" name="Rectangle 2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0" name="Rectangle 2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1" name="Rectangle 2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2" name="Rectangle 2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3" name="Rectangle 2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4" name="Rectangle 2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5" name="Rectangle 2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6" name="Rectangle 2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7" name="Rectangle 2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8" name="Rectangle 2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9" name="Rectangle 2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0" name="Rectangle 2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1" name="Rectangle 2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2" name="Rectangle 2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3" name="Rectangle 2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4" name="Rectangle 2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5" name="Rectangle 2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6" name="Rectangle 2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7" name="Rectangle 2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8" name="Rectangle 2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9" name="Rectangle 2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0" name="Rectangle 2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1" name="Rectangle 2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2" name="Rectangle 2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3" name="Rectangle 2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4" name="Rectangle 2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5" name="Rectangle 2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6" name="Rectangle 2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7" name="Rectangle 2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8" name="Rectangle 2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9" name="Rectangle 2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0" name="Rectangle 2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1" name="Rectangle 2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2" name="Rectangle 2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3" name="Rectangle 2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4" name="Rectangle 2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5" name="Rectangle 2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6" name="Rectangle 2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7" name="Rectangle 2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8" name="Rectangle 2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9" name="Rectangle 2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0" name="Rectangle 2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1" name="Rectangle 2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2" name="Rectangle 2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3" name="Rectangle 2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4" name="Rectangle 2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5" name="Rectangle 2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6" name="Rectangle 2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7" name="Rectangle 2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8" name="Rectangle 2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9" name="Rectangle 2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0" name="Rectangle 2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1" name="Rectangle 2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2" name="Rectangle 2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3" name="Rectangle 2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4" name="Rectangle 2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5" name="Rectangle 2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6" name="Rectangle 2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7" name="Rectangle 2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8" name="Rectangle 2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9" name="Rectangle 2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0" name="Rectangle 2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1" name="Rectangle 2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2" name="Rectangle 2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3" name="Rectangle 2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4" name="Rectangle 2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5" name="Rectangle 2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6" name="Rectangle 2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7" name="Rectangle 2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8" name="Rectangle 2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9" name="Rectangle 2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0" name="Rectangle 2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1" name="Rectangle 2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2" name="Rectangle 2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3" name="Freeform 2197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4" name="Freeform 2198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5" name="Rectangle 2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6" name="Rectangle 2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7" name="Rectangle 2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8" name="Rectangle 2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9" name="Rectangle 2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0" name="Rectangle 2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1" name="Rectangle 2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2" name="Rectangle 2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3" name="Rectangle 2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4" name="Rectangle 2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5" name="Rectangle 2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6" name="Rectangle 2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7" name="Rectangle 2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8" name="Rectangle 2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9" name="Rectangle 2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0" name="Rectangle 2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1" name="Rectangle 2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2" name="Rectangle 2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3" name="Rectangle 2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4" name="Rectangle 2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5" name="Rectangle 2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6" name="Rectangle 2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7" name="Rectangle 2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8" name="Rectangle 2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9" name="Rectangle 2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0" name="Rectangle 2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1" name="Rectangle 2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2" name="Rectangle 2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3" name="Rectangle 2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4" name="Rectangle 2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5" name="Rectangle 2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6" name="Rectangle 2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7" name="Rectangle 2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8" name="Rectangle 2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9" name="Rectangle 2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0" name="Rectangle 2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1" name="Rectangle 2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2" name="Rectangle 2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3" name="Rectangle 2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4" name="Rectangle 2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5" name="Rectangle 2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6" name="Rectangle 2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7" name="Rectangle 2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8" name="Rectangle 2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9" name="Rectangle 2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0" name="Rectangle 2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1" name="Rectangle 2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2" name="Rectangle 2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3" name="Rectangle 2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4" name="Rectangle 2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5" name="Rectangle 2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6" name="Rectangle 2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7" name="Rectangle 2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8" name="Rectangle 2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9" name="Rectangle 2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0" name="Rectangle 2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1" name="Rectangle 2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2" name="Rectangle 2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3" name="Rectangle 2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4" name="Rectangle 2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5" name="Rectangle 2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6" name="Rectangle 2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7" name="Rectangle 2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8" name="Rectangle 2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9" name="Rectangle 2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0" name="Rectangle 2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1" name="Rectangle 2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2" name="Rectangle 2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3" name="Rectangle 2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4" name="Rectangle 2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5" name="Rectangle 2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6" name="Rectangle 2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7727" name="Rectangle 227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28" name="Rectangle 227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29" name="Rectangle 227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0" name="Rectangle 227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1" name="Rectangle 227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2" name="Rectangle 227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3" name="Rectangle 227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4" name="Rectangle 227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5" name="Rectangle 227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6" name="Rectangle 228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7" name="Rectangle 228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8" name="Rectangle 228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9" name="Rectangle 228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0" name="Rectangle 228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1" name="Rectangle 228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2" name="Rectangle 228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3" name="Rectangle 228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4" name="Rectangle 228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5" name="Rectangle 228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6" name="Rectangle 229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7" name="Rectangle 229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8" name="Rectangle 229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9" name="Rectangle 22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0" name="Rectangle 22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1" name="Rectangle 22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2" name="Rectangle 22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3" name="Rectangle 22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4" name="Rectangle 22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5" name="Rectangle 22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6" name="Rectangle 23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7" name="Rectangle 23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8" name="Rectangle 23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9" name="Rectangle 23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0" name="Rectangle 23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1" name="Rectangle 23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2" name="Rectangle 23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3" name="Rectangle 23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4" name="Rectangle 23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5" name="Rectangle 23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6" name="Rectangle 23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7" name="Rectangle 23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8" name="Rectangle 23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9" name="Rectangle 23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0" name="Rectangle 23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1" name="Rectangle 23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2" name="Rectangle 23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3" name="Rectangle 23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4" name="Rectangle 23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5" name="Rectangle 23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6" name="Rectangle 23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7" name="Rectangle 23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8" name="Rectangle 23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9" name="Rectangle 23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80" name="Rectangle 23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781" name="Freeform 2325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782" name="Rectangle 2326"/>
              <p:cNvSpPr>
                <a:spLocks noChangeArrowheads="1"/>
              </p:cNvSpPr>
              <p:nvPr/>
            </p:nvSpPr>
            <p:spPr bwMode="auto">
              <a:xfrm>
                <a:off x="2985" y="1621"/>
                <a:ext cx="210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CTP</a:t>
                </a:r>
              </a:p>
            </p:txBody>
          </p:sp>
          <p:sp>
            <p:nvSpPr>
              <p:cNvPr id="277783" name="Line 2327"/>
              <p:cNvSpPr>
                <a:spLocks noChangeShapeType="1"/>
              </p:cNvSpPr>
              <p:nvPr/>
            </p:nvSpPr>
            <p:spPr bwMode="auto">
              <a:xfrm>
                <a:off x="2943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84" name="Line 2328"/>
              <p:cNvSpPr>
                <a:spLocks noChangeShapeType="1"/>
              </p:cNvSpPr>
              <p:nvPr/>
            </p:nvSpPr>
            <p:spPr bwMode="auto">
              <a:xfrm>
                <a:off x="3231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85" name="Text Box 2329"/>
              <p:cNvSpPr txBox="1">
                <a:spLocks noChangeArrowheads="1"/>
              </p:cNvSpPr>
              <p:nvPr/>
            </p:nvSpPr>
            <p:spPr bwMode="auto">
              <a:xfrm>
                <a:off x="3741" y="989"/>
                <a:ext cx="640" cy="350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latin typeface="Comic Sans MS" pitchFamily="-107" charset="0"/>
                  </a:rPr>
                  <a:t>Pipelines</a:t>
                </a:r>
              </a:p>
              <a:p>
                <a:pPr algn="ctr"/>
                <a:r>
                  <a:rPr kumimoji="1" lang="en-US" sz="1400">
                    <a:latin typeface="Comic Sans MS" pitchFamily="-107" charset="0"/>
                  </a:rPr>
                  <a:t>2.5 </a:t>
                </a:r>
                <a:r>
                  <a:rPr kumimoji="1" lang="en-US" sz="1400">
                    <a:latin typeface="Symbol" pitchFamily="-107" charset="2"/>
                  </a:rPr>
                  <a:t>m</a:t>
                </a:r>
                <a:r>
                  <a:rPr kumimoji="1" lang="en-US" sz="1400">
                    <a:latin typeface="Comic Sans MS" pitchFamily="-107" charset="0"/>
                  </a:rPr>
                  <a:t>s</a:t>
                </a:r>
                <a:endParaRPr kumimoji="1" lang="en-US" sz="1400" u="sng">
                  <a:latin typeface="Comic Sans MS" pitchFamily="-107" charset="0"/>
                </a:endParaRPr>
              </a:p>
            </p:txBody>
          </p:sp>
          <p:sp>
            <p:nvSpPr>
              <p:cNvPr id="277786" name="Text Box 2330"/>
              <p:cNvSpPr txBox="1">
                <a:spLocks noChangeArrowheads="1"/>
              </p:cNvSpPr>
              <p:nvPr/>
            </p:nvSpPr>
            <p:spPr bwMode="auto">
              <a:xfrm>
                <a:off x="3838" y="3430"/>
                <a:ext cx="482" cy="18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 dirty="0">
                    <a:solidFill>
                      <a:srgbClr val="000000"/>
                    </a:solidFill>
                    <a:latin typeface="Tahoma" pitchFamily="-107" charset="0"/>
                  </a:rPr>
                  <a:t>EF Acc</a:t>
                </a:r>
                <a:r>
                  <a:rPr kumimoji="1" lang="en-US" sz="1200" dirty="0">
                    <a:solidFill>
                      <a:schemeClr val="bg2"/>
                    </a:solidFill>
                    <a:latin typeface="Tahoma" pitchFamily="-107" charset="0"/>
                  </a:rPr>
                  <a:t>.</a:t>
                </a:r>
              </a:p>
            </p:txBody>
          </p:sp>
          <p:sp>
            <p:nvSpPr>
              <p:cNvPr id="277787" name="Text Box 2331"/>
              <p:cNvSpPr txBox="1">
                <a:spLocks noChangeArrowheads="1"/>
              </p:cNvSpPr>
              <p:nvPr/>
            </p:nvSpPr>
            <p:spPr bwMode="auto">
              <a:xfrm>
                <a:off x="2880" y="1807"/>
                <a:ext cx="1219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rgbClr val="FF000C"/>
                    </a:solidFill>
                    <a:latin typeface="Tahoma" pitchFamily="-107" charset="0"/>
                  </a:rPr>
                  <a:t>(Region of Interest)</a:t>
                </a:r>
              </a:p>
            </p:txBody>
          </p:sp>
          <p:sp>
            <p:nvSpPr>
              <p:cNvPr id="277788" name="Text Box 2332"/>
              <p:cNvSpPr txBox="1">
                <a:spLocks noChangeArrowheads="1"/>
              </p:cNvSpPr>
              <p:nvPr/>
            </p:nvSpPr>
            <p:spPr bwMode="auto">
              <a:xfrm>
                <a:off x="3795" y="2033"/>
                <a:ext cx="531" cy="31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 dirty="0" err="1">
                    <a:solidFill>
                      <a:srgbClr val="000000"/>
                    </a:solidFill>
                    <a:latin typeface="Tahoma" pitchFamily="-107" charset="0"/>
                  </a:rPr>
                  <a:t>RoI</a:t>
                </a:r>
                <a:r>
                  <a:rPr kumimoji="1" lang="en-US" sz="1200" dirty="0">
                    <a:solidFill>
                      <a:srgbClr val="000000"/>
                    </a:solidFill>
                    <a:latin typeface="Tahoma" pitchFamily="-107" charset="0"/>
                  </a:rPr>
                  <a:t> </a:t>
                </a:r>
              </a:p>
              <a:p>
                <a:pPr algn="ctr"/>
                <a:r>
                  <a:rPr kumimoji="1" lang="en-US" sz="1200" dirty="0">
                    <a:solidFill>
                      <a:srgbClr val="000000"/>
                    </a:solidFill>
                    <a:latin typeface="Tahoma" pitchFamily="-107" charset="0"/>
                  </a:rPr>
                  <a:t>requests</a:t>
                </a:r>
              </a:p>
            </p:txBody>
          </p:sp>
          <p:cxnSp>
            <p:nvCxnSpPr>
              <p:cNvPr id="277789" name="AutoShape 2333"/>
              <p:cNvCxnSpPr>
                <a:cxnSpLocks noChangeShapeType="1"/>
                <a:stCxn id="277247" idx="7"/>
                <a:endCxn id="276532" idx="1"/>
              </p:cNvCxnSpPr>
              <p:nvPr/>
            </p:nvCxnSpPr>
            <p:spPr bwMode="auto">
              <a:xfrm rot="16200000">
                <a:off x="3852" y="2066"/>
                <a:ext cx="360" cy="857"/>
              </a:xfrm>
              <a:prstGeom prst="bentConnector2">
                <a:avLst/>
              </a:prstGeom>
              <a:noFill/>
              <a:ln w="31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277801" name="Text Box 2345"/>
          <p:cNvSpPr txBox="1">
            <a:spLocks noChangeArrowheads="1"/>
          </p:cNvSpPr>
          <p:nvPr/>
        </p:nvSpPr>
        <p:spPr bwMode="auto">
          <a:xfrm>
            <a:off x="4427538" y="18256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Trigger		</a:t>
            </a:r>
            <a:r>
              <a:rPr lang="en-US" dirty="0" smtClean="0"/>
              <a:t>	            DAQ</a:t>
            </a:r>
            <a:endParaRPr lang="en-US" dirty="0"/>
          </a:p>
        </p:txBody>
      </p:sp>
      <p:sp>
        <p:nvSpPr>
          <p:cNvPr id="277791" name="Rectangle 2335"/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333375"/>
            <a:ext cx="4038600" cy="6524625"/>
          </a:xfrm>
          <a:solidFill>
            <a:schemeClr val="bg1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Three trigger levels: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Level 1: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Hardware based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Calorimeter and </a:t>
            </a:r>
            <a:r>
              <a:rPr lang="en-US" sz="1600" dirty="0" err="1"/>
              <a:t>muons</a:t>
            </a:r>
            <a:r>
              <a:rPr lang="en-US" sz="1600" dirty="0"/>
              <a:t>  only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Latency 2.5 </a:t>
            </a:r>
            <a:r>
              <a:rPr lang="en-US" sz="1600" dirty="0" err="1">
                <a:sym typeface="Symbol" pitchFamily="-107" charset="2"/>
              </a:rPr>
              <a:t>s</a:t>
            </a:r>
            <a:endParaRPr lang="en-US" sz="1600" dirty="0">
              <a:sym typeface="Symbol" pitchFamily="-107" charset="2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sym typeface="Symbol" pitchFamily="-107" charset="2"/>
              </a:rPr>
              <a:t>Output rate ~75 kHz</a:t>
            </a:r>
          </a:p>
          <a:p>
            <a:pPr>
              <a:lnSpc>
                <a:spcPct val="80000"/>
              </a:lnSpc>
            </a:pPr>
            <a:endParaRPr lang="en-US" sz="1800" dirty="0">
              <a:sym typeface="Symbol" pitchFamily="-107" charset="2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ym typeface="Symbol" pitchFamily="-107" charset="2"/>
              </a:rPr>
              <a:t>Level 2: </a:t>
            </a:r>
            <a:r>
              <a:rPr lang="en-US" sz="1400" dirty="0">
                <a:sym typeface="Symbol" pitchFamily="-107" charset="2"/>
              </a:rPr>
              <a:t>~500 farm nodes(*)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ym typeface="Symbol" pitchFamily="-107" charset="2"/>
              </a:rPr>
              <a:t>Only detector </a:t>
            </a:r>
            <a:r>
              <a:rPr lang="en-US" sz="1600" b="1" dirty="0">
                <a:sym typeface="Symbol" pitchFamily="-107" charset="2"/>
              </a:rPr>
              <a:t>”Regions of Interest” (</a:t>
            </a:r>
            <a:r>
              <a:rPr lang="en-US" sz="1600" b="1" dirty="0" err="1">
                <a:solidFill>
                  <a:srgbClr val="FF3300"/>
                </a:solidFill>
                <a:sym typeface="Symbol" pitchFamily="-107" charset="2"/>
              </a:rPr>
              <a:t>RoI</a:t>
            </a:r>
            <a:r>
              <a:rPr lang="en-US" sz="1600" b="1" dirty="0">
                <a:sym typeface="Symbol" pitchFamily="-107" charset="2"/>
              </a:rPr>
              <a:t>) processed  - Seeded by level 1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ym typeface="Symbol" pitchFamily="-107" charset="2"/>
              </a:rPr>
              <a:t>Fast reconstruction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Average execution time ~40 ms(*)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Output rate up to ~2 kHz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Event Builder: </a:t>
            </a:r>
            <a:r>
              <a:rPr lang="en-US" sz="1400" dirty="0"/>
              <a:t>~100 </a:t>
            </a:r>
            <a:r>
              <a:rPr lang="en-US" sz="1400" dirty="0">
                <a:sym typeface="Symbol" pitchFamily="-107" charset="2"/>
              </a:rPr>
              <a:t>farm nodes</a:t>
            </a:r>
            <a:r>
              <a:rPr lang="en-US" sz="1400" dirty="0"/>
              <a:t>(</a:t>
            </a:r>
            <a:r>
              <a:rPr lang="en-US" sz="1400" dirty="0">
                <a:sym typeface="Symbol" pitchFamily="-107" charset="2"/>
              </a:rPr>
              <a:t>*)</a:t>
            </a:r>
            <a:endParaRPr lang="en-US" sz="14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Event Filter (EF):</a:t>
            </a:r>
            <a:r>
              <a:rPr lang="en-US" sz="1400" dirty="0">
                <a:sym typeface="Symbol" pitchFamily="-107" charset="2"/>
              </a:rPr>
              <a:t>~1600 farm nodes(*)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Seeded by level 2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Potential full event access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Offline algorithms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Average execution time ~4 </a:t>
            </a:r>
            <a:r>
              <a:rPr lang="en-US" sz="1600" dirty="0" err="1"/>
              <a:t>s</a:t>
            </a:r>
            <a:r>
              <a:rPr lang="en-US" sz="1600" dirty="0"/>
              <a:t>(*)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Output rate up to ~200 Hz</a:t>
            </a:r>
          </a:p>
          <a:p>
            <a:pPr>
              <a:lnSpc>
                <a:spcPct val="80000"/>
              </a:lnSpc>
              <a:buFont typeface="Wingdings" pitchFamily="-107" charset="2"/>
              <a:buNone/>
            </a:pPr>
            <a:r>
              <a:rPr lang="en-US" sz="1200" dirty="0"/>
              <a:t>       </a:t>
            </a:r>
          </a:p>
          <a:p>
            <a:pPr>
              <a:lnSpc>
                <a:spcPct val="80000"/>
              </a:lnSpc>
              <a:buFont typeface="Wingdings" pitchFamily="-107" charset="2"/>
              <a:buNone/>
            </a:pPr>
            <a:r>
              <a:rPr lang="en-US" sz="1200" dirty="0"/>
              <a:t>(*) 8CPU (four-core dual-socket farm nodes at ~2GHz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686800" cy="706438"/>
          </a:xfrm>
        </p:spPr>
        <p:txBody>
          <a:bodyPr/>
          <a:lstStyle/>
          <a:p>
            <a:r>
              <a:rPr lang="en-US" sz="3200"/>
              <a:t>Example: level 2 e/</a:t>
            </a:r>
            <a:r>
              <a:rPr lang="en-US" sz="3200">
                <a:sym typeface="Symbol" pitchFamily="-107" charset="2"/>
              </a:rPr>
              <a:t> calorimeter reconstruction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79488"/>
            <a:ext cx="5041900" cy="5329237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000">
                <a:solidFill>
                  <a:srgbClr val="217905"/>
                </a:solidFill>
              </a:rPr>
              <a:t>Full granularity </a:t>
            </a:r>
            <a:r>
              <a:rPr lang="en-US" sz="2000"/>
              <a:t>but </a:t>
            </a:r>
            <a:r>
              <a:rPr lang="en-US" sz="2000">
                <a:solidFill>
                  <a:srgbClr val="FF0000"/>
                </a:solidFill>
              </a:rPr>
              <a:t>short time </a:t>
            </a:r>
            <a:r>
              <a:rPr lang="en-US" sz="2000"/>
              <a:t>and only rough</a:t>
            </a:r>
            <a:r>
              <a:rPr lang="en-US" sz="2000">
                <a:solidFill>
                  <a:schemeClr val="accent2"/>
                </a:solidFill>
              </a:rPr>
              <a:t> calibration</a:t>
            </a:r>
          </a:p>
          <a:p>
            <a:pPr marL="457200" indent="-457200">
              <a:lnSpc>
                <a:spcPct val="80000"/>
              </a:lnSpc>
            </a:pPr>
            <a:endParaRPr lang="en-US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/>
              <a:t>Reconstruction steps: 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/>
              <a:t>LAr </a:t>
            </a:r>
            <a:r>
              <a:rPr lang="en-US" sz="1800">
                <a:solidFill>
                  <a:srgbClr val="009900"/>
                </a:solidFill>
              </a:rPr>
              <a:t>sample 2</a:t>
            </a:r>
            <a:r>
              <a:rPr lang="en-US" sz="1800"/>
              <a:t>; cluster </a:t>
            </a:r>
            <a:r>
              <a:rPr lang="en-US" sz="1800">
                <a:solidFill>
                  <a:schemeClr val="accent2"/>
                </a:solidFill>
              </a:rPr>
              <a:t>position and size </a:t>
            </a:r>
            <a:r>
              <a:rPr lang="en-US" sz="1800"/>
              <a:t>(E in 3x3 cells/E in 7x7 cells)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/>
              <a:t>LAr </a:t>
            </a:r>
            <a:r>
              <a:rPr lang="en-US" sz="1800">
                <a:solidFill>
                  <a:srgbClr val="009900"/>
                </a:solidFill>
              </a:rPr>
              <a:t>sample 1</a:t>
            </a:r>
            <a:r>
              <a:rPr lang="en-US" sz="1800"/>
              <a:t>; look for </a:t>
            </a:r>
            <a:r>
              <a:rPr lang="en-US" sz="1800">
                <a:solidFill>
                  <a:schemeClr val="accent2"/>
                </a:solidFill>
              </a:rPr>
              <a:t>second maxima </a:t>
            </a:r>
            <a:r>
              <a:rPr lang="en-US" sz="1800"/>
              <a:t>in strip couples (most likely from </a:t>
            </a:r>
            <a:r>
              <a:rPr lang="en-US" sz="1800" b="1">
                <a:sym typeface="Symbol" pitchFamily="-107" charset="2"/>
              </a:rPr>
              <a:t></a:t>
            </a:r>
            <a:r>
              <a:rPr lang="en-US" sz="1800" b="1" baseline="30000">
                <a:sym typeface="Symbol" pitchFamily="-107" charset="2"/>
              </a:rPr>
              <a:t>0</a:t>
            </a:r>
            <a:r>
              <a:rPr lang="en-US" sz="1800" b="1">
                <a:sym typeface="Symbol" pitchFamily="-107" charset="2"/>
              </a:rPr>
              <a:t></a:t>
            </a:r>
            <a:r>
              <a:rPr lang="en-US" sz="1800">
                <a:sym typeface="Symbol" pitchFamily="-107" charset="2"/>
              </a:rPr>
              <a:t>, etc</a:t>
            </a:r>
            <a:r>
              <a:rPr lang="en-US" sz="18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/>
              <a:t>Total cluster </a:t>
            </a:r>
            <a:r>
              <a:rPr lang="en-US" sz="1800">
                <a:solidFill>
                  <a:schemeClr val="accent2"/>
                </a:solidFill>
              </a:rPr>
              <a:t>energy </a:t>
            </a:r>
            <a:r>
              <a:rPr lang="en-US" sz="1800"/>
              <a:t>measured in all samplings; include calibration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/>
              <a:t>Longitudinal </a:t>
            </a:r>
            <a:r>
              <a:rPr lang="en-US" sz="1800">
                <a:solidFill>
                  <a:schemeClr val="accent2"/>
                </a:solidFill>
              </a:rPr>
              <a:t>isolation </a:t>
            </a:r>
            <a:r>
              <a:rPr lang="en-US" sz="1800"/>
              <a:t>(leakage into hadronic calorimeter)</a:t>
            </a:r>
          </a:p>
          <a:p>
            <a:pPr marL="457200" indent="-457200">
              <a:lnSpc>
                <a:spcPct val="80000"/>
              </a:lnSpc>
            </a:pPr>
            <a:endParaRPr lang="en-US" sz="2000"/>
          </a:p>
          <a:p>
            <a:pPr marL="457200" indent="-457200">
              <a:lnSpc>
                <a:spcPct val="80000"/>
              </a:lnSpc>
            </a:pPr>
            <a:r>
              <a:rPr lang="en-US" sz="2000"/>
              <a:t>Produce a level 2 EM cluster object (note EDM different from offline)</a:t>
            </a:r>
          </a:p>
        </p:txBody>
      </p:sp>
      <p:pic>
        <p:nvPicPr>
          <p:cNvPr id="28262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4149725"/>
            <a:ext cx="1800225" cy="1778000"/>
          </a:xfrm>
          <a:noFill/>
          <a:ln/>
        </p:spPr>
      </p:pic>
      <p:pic>
        <p:nvPicPr>
          <p:cNvPr id="282629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64388" y="4149725"/>
            <a:ext cx="1800225" cy="1795463"/>
          </a:xfrm>
          <a:noFill/>
          <a:ln/>
        </p:spPr>
      </p:pic>
      <p:pic>
        <p:nvPicPr>
          <p:cNvPr id="282630" name="Picture 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92725" y="758825"/>
            <a:ext cx="3671888" cy="3243263"/>
          </a:xfrm>
          <a:noFill/>
          <a:ln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6659563" y="4149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sym typeface="Symbol" pitchFamily="-107" charset="2"/>
              </a:rPr>
              <a:t></a:t>
            </a:r>
            <a:r>
              <a:rPr lang="en-US" b="1" baseline="30000">
                <a:solidFill>
                  <a:srgbClr val="FF0000"/>
                </a:solidFill>
                <a:sym typeface="Symbol" pitchFamily="-107" charset="2"/>
              </a:rPr>
              <a:t>0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8313738" y="4149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sym typeface="Symbol" pitchFamily="-107" charset="2"/>
              </a:rPr>
              <a:t></a:t>
            </a:r>
            <a:endParaRPr lang="en-US" b="1" baseline="30000">
              <a:solidFill>
                <a:srgbClr val="FF0000"/>
              </a:solidFill>
              <a:sym typeface="Symbol" pitchFamily="-107" charset="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B4B-467E-0E41-9425-A39036ABB95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284674" name="Picture 2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18150" y="2767013"/>
            <a:ext cx="3086100" cy="3268662"/>
          </a:xfrm>
          <a:noFill/>
          <a:ln/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4000"/>
              <a:t>Example: level 2 tracking algorithm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36513" y="836613"/>
            <a:ext cx="431958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Form pairs of hits in Pixel and SCT in </a:t>
            </a:r>
            <a:r>
              <a:rPr lang="en-US" sz="2000">
                <a:solidFill>
                  <a:srgbClr val="009900"/>
                </a:solidFill>
              </a:rPr>
              <a:t>thin </a:t>
            </a:r>
            <a:r>
              <a:rPr lang="en-US" sz="2400">
                <a:solidFill>
                  <a:srgbClr val="009900"/>
                </a:solidFill>
                <a:sym typeface="Symbol" pitchFamily="-107" charset="2"/>
              </a:rPr>
              <a:t>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en-US" sz="2000">
                <a:solidFill>
                  <a:srgbClr val="009900"/>
                </a:solidFill>
              </a:rPr>
              <a:t>slices</a:t>
            </a:r>
            <a:r>
              <a:rPr lang="en-US" sz="2000"/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pitchFamily="-107" charset="-128"/>
              </a:rPr>
              <a:t>extrapolate inwards to find </a:t>
            </a:r>
            <a:r>
              <a:rPr lang="en-US">
                <a:solidFill>
                  <a:srgbClr val="FF3300"/>
                </a:solidFill>
                <a:ea typeface="ＭＳ Ｐゴシック" pitchFamily="-107" charset="-128"/>
              </a:rPr>
              <a:t>Z</a:t>
            </a:r>
            <a:r>
              <a:rPr lang="en-US" baseline="-25000">
                <a:solidFill>
                  <a:srgbClr val="FF3300"/>
                </a:solidFill>
                <a:ea typeface="ＭＳ Ｐゴシック" pitchFamily="-107" charset="-128"/>
              </a:rPr>
              <a:t>vtx</a:t>
            </a:r>
            <a:r>
              <a:rPr lang="en-US">
                <a:solidFill>
                  <a:srgbClr val="FF3300"/>
                </a:solidFill>
                <a:ea typeface="ＭＳ Ｐゴシック" pitchFamily="-107" charset="-128"/>
              </a:rPr>
              <a:t> </a:t>
            </a:r>
            <a:r>
              <a:rPr lang="en-US">
                <a:ea typeface="ＭＳ Ｐゴシック" pitchFamily="-107" charset="-128"/>
              </a:rPr>
              <a:t>from a 1D histogram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>
              <a:solidFill>
                <a:schemeClr val="accent2"/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Using </a:t>
            </a:r>
            <a:r>
              <a:rPr lang="en-US" sz="2000">
                <a:solidFill>
                  <a:srgbClr val="FF3300"/>
                </a:solidFill>
              </a:rPr>
              <a:t>Z</a:t>
            </a:r>
            <a:r>
              <a:rPr lang="en-US" sz="2000" baseline="-25000">
                <a:solidFill>
                  <a:srgbClr val="FF3300"/>
                </a:solidFill>
              </a:rPr>
              <a:t>vtx</a:t>
            </a:r>
            <a:r>
              <a:rPr lang="en-US" sz="2000"/>
              <a:t>, make </a:t>
            </a:r>
            <a:r>
              <a:rPr lang="en-US" sz="2000">
                <a:solidFill>
                  <a:srgbClr val="FF3300"/>
                </a:solidFill>
              </a:rPr>
              <a:t>2D </a:t>
            </a:r>
            <a:r>
              <a:rPr lang="en-US" sz="2000"/>
              <a:t>histogram of hits in </a:t>
            </a:r>
            <a:r>
              <a:rPr lang="en-US" sz="2000">
                <a:solidFill>
                  <a:schemeClr val="accent2"/>
                </a:solidFill>
                <a:sym typeface="Symbol" pitchFamily="-107" charset="2"/>
              </a:rPr>
              <a:t>- plane</a:t>
            </a:r>
            <a:r>
              <a:rPr lang="en-US" sz="2000">
                <a:sym typeface="Symbol" pitchFamily="-107" charset="2"/>
              </a:rPr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pitchFamily="-107" charset="-128"/>
                <a:sym typeface="Symbol" pitchFamily="-107" charset="2"/>
              </a:rPr>
              <a:t>remove bins with hits in too few layers</a:t>
            </a:r>
            <a:endParaRPr lang="en-US">
              <a:ea typeface="ＭＳ Ｐゴシック" pitchFamily="-107" charset="-128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Do 2D histogram using </a:t>
            </a:r>
            <a:r>
              <a:rPr lang="en-US" sz="2000">
                <a:solidFill>
                  <a:schemeClr val="accent2"/>
                </a:solidFill>
              </a:rPr>
              <a:t>space point triplets </a:t>
            </a:r>
            <a:r>
              <a:rPr lang="en-US" sz="2000"/>
              <a:t>in </a:t>
            </a:r>
            <a:r>
              <a:rPr lang="en-US" sz="2000">
                <a:solidFill>
                  <a:srgbClr val="009900"/>
                </a:solidFill>
              </a:rPr>
              <a:t>1/p</a:t>
            </a:r>
            <a:r>
              <a:rPr lang="en-US" sz="2000" baseline="-25000">
                <a:solidFill>
                  <a:srgbClr val="009900"/>
                </a:solidFill>
              </a:rPr>
              <a:t>T</a:t>
            </a:r>
            <a:r>
              <a:rPr lang="en-US" sz="2000">
                <a:solidFill>
                  <a:srgbClr val="009900"/>
                </a:solidFill>
              </a:rPr>
              <a:t>-</a:t>
            </a:r>
            <a:r>
              <a:rPr lang="en-US" sz="2000">
                <a:solidFill>
                  <a:srgbClr val="009900"/>
                </a:solidFill>
                <a:sym typeface="Symbol" pitchFamily="-107" charset="2"/>
              </a:rPr>
              <a:t> plane</a:t>
            </a:r>
            <a:r>
              <a:rPr lang="en-US" sz="2000">
                <a:sym typeface="Symbol" pitchFamily="-107" charset="2"/>
              </a:rPr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pitchFamily="-107" charset="-128"/>
              </a:rPr>
              <a:t>Form tracks from bins with hits in &gt;4 layers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>
              <a:solidFill>
                <a:schemeClr val="accent2"/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Use Kalman technique on the space points obtained in previous steps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pitchFamily="-107" charset="-128"/>
              </a:rPr>
              <a:t>Start from</a:t>
            </a:r>
            <a:r>
              <a:rPr lang="en-US">
                <a:ea typeface="ＭＳ Ｐゴシック" pitchFamily="-107" charset="-128"/>
                <a:sym typeface="Symbol" pitchFamily="-107" charset="2"/>
              </a:rPr>
              <a:t> already estimated parameters: Z</a:t>
            </a:r>
            <a:r>
              <a:rPr lang="en-US" baseline="-25000">
                <a:ea typeface="ＭＳ Ｐゴシック" pitchFamily="-107" charset="-128"/>
                <a:sym typeface="Symbol" pitchFamily="-107" charset="2"/>
              </a:rPr>
              <a:t>vtx</a:t>
            </a:r>
            <a:r>
              <a:rPr lang="en-US">
                <a:ea typeface="ＭＳ Ｐゴシック" pitchFamily="-107" charset="-128"/>
              </a:rPr>
              <a:t>, 1/p</a:t>
            </a:r>
            <a:r>
              <a:rPr lang="en-US" baseline="-25000">
                <a:ea typeface="ＭＳ Ｐゴシック" pitchFamily="-107" charset="-128"/>
              </a:rPr>
              <a:t>T</a:t>
            </a:r>
            <a:r>
              <a:rPr lang="en-US">
                <a:ea typeface="ＭＳ Ｐゴシック" pitchFamily="-107" charset="-128"/>
              </a:rPr>
              <a:t>, </a:t>
            </a:r>
            <a:r>
              <a:rPr lang="en-US" b="1">
                <a:ea typeface="ＭＳ Ｐゴシック" pitchFamily="-107" charset="-128"/>
                <a:sym typeface="Symbol" pitchFamily="-107" charset="2"/>
              </a:rPr>
              <a:t></a:t>
            </a:r>
            <a:r>
              <a:rPr lang="en-US">
                <a:ea typeface="ＭＳ Ｐゴシック" pitchFamily="-107" charset="-128"/>
              </a:rPr>
              <a:t>,</a:t>
            </a:r>
            <a:r>
              <a:rPr lang="en-US" b="1">
                <a:ea typeface="ＭＳ Ｐゴシック" pitchFamily="-107" charset="-128"/>
              </a:rPr>
              <a:t> </a:t>
            </a:r>
            <a:r>
              <a:rPr lang="en-US" b="1">
                <a:ea typeface="ＭＳ Ｐゴシック" pitchFamily="-107" charset="-128"/>
                <a:sym typeface="Symbol" pitchFamily="-107" charset="2"/>
              </a:rPr>
              <a:t>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643438" y="1085850"/>
            <a:ext cx="4211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217905"/>
                </a:solidFill>
              </a:rPr>
              <a:t>Full granularity </a:t>
            </a:r>
            <a:r>
              <a:rPr lang="en-US" sz="2000"/>
              <a:t>but </a:t>
            </a:r>
            <a:r>
              <a:rPr lang="en-US" sz="2000">
                <a:solidFill>
                  <a:srgbClr val="FF0000"/>
                </a:solidFill>
              </a:rPr>
              <a:t>short time </a:t>
            </a: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Algorithms optimised for execution speed, including data access time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Produce level 2 tracks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29125" y="2722563"/>
            <a:ext cx="4679950" cy="3443287"/>
            <a:chOff x="2744" y="1616"/>
            <a:chExt cx="2948" cy="2169"/>
          </a:xfrm>
        </p:grpSpPr>
        <p:pic>
          <p:nvPicPr>
            <p:cNvPr id="284676" name="Picture 4" descr="E40_GOOD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389" t="536" r="389" b="536"/>
                <a:stretch>
                  <a:fillRect/>
                </a:stretch>
              </p:blipFill>
            </mc:Choice>
            <mc:Fallback>
              <p:blipFill>
                <a:blip r:embed="rId4"/>
                <a:srcRect l="389" t="536" r="389" b="536"/>
                <a:stretch>
                  <a:fillRect/>
                </a:stretch>
              </p:blipFill>
            </mc:Fallback>
          </mc:AlternateContent>
          <p:spPr bwMode="auto">
            <a:xfrm>
              <a:off x="2789" y="1616"/>
              <a:ext cx="2903" cy="2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84679" name="Text Box 7"/>
            <p:cNvSpPr txBox="1">
              <a:spLocks noChangeArrowheads="1"/>
            </p:cNvSpPr>
            <p:nvPr/>
          </p:nvSpPr>
          <p:spPr bwMode="auto">
            <a:xfrm>
              <a:off x="4513" y="262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4680" name="Text Box 8"/>
            <p:cNvSpPr txBox="1">
              <a:spLocks noChangeArrowheads="1"/>
            </p:cNvSpPr>
            <p:nvPr/>
          </p:nvSpPr>
          <p:spPr bwMode="auto">
            <a:xfrm>
              <a:off x="3606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284681" name="Text Box 9"/>
            <p:cNvSpPr txBox="1">
              <a:spLocks noChangeArrowheads="1"/>
            </p:cNvSpPr>
            <p:nvPr/>
          </p:nvSpPr>
          <p:spPr bwMode="auto">
            <a:xfrm>
              <a:off x="2744" y="2750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3696" y="2750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558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4694" y="293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sym typeface="Symbol" pitchFamily="-107" charset="2"/>
                </a:rPr>
                <a:t>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5374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4694" y="1933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sym typeface="Symbol" pitchFamily="-107" charset="2"/>
                </a:rPr>
                <a:t></a:t>
              </a:r>
            </a:p>
          </p:txBody>
        </p:sp>
        <p:sp>
          <p:nvSpPr>
            <p:cNvPr id="284687" name="Text Box 15"/>
            <p:cNvSpPr txBox="1">
              <a:spLocks noChangeArrowheads="1"/>
            </p:cNvSpPr>
            <p:nvPr/>
          </p:nvSpPr>
          <p:spPr bwMode="auto">
            <a:xfrm>
              <a:off x="5375" y="2614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2120-2FC1-6847-8D79-B53D90C8D06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537"/>
          </a:xfrm>
        </p:spPr>
        <p:txBody>
          <a:bodyPr>
            <a:normAutofit fontScale="90000"/>
          </a:bodyPr>
          <a:lstStyle/>
          <a:p>
            <a:r>
              <a:rPr dirty="0" smtClean="0"/>
              <a:t>Bringing it Together – TrigDecisionTool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66547" y="5706287"/>
            <a:ext cx="2265529" cy="6141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TrigDecisionTool</a:t>
            </a: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1942711" y="817537"/>
            <a:ext cx="4804012" cy="1869743"/>
            <a:chOff x="2415651" y="1091821"/>
            <a:chExt cx="4804012" cy="1869743"/>
          </a:xfrm>
        </p:grpSpPr>
        <p:sp>
          <p:nvSpPr>
            <p:cNvPr id="9" name="Rectangle 8"/>
            <p:cNvSpPr/>
            <p:nvPr/>
          </p:nvSpPr>
          <p:spPr>
            <a:xfrm>
              <a:off x="2415651" y="1091821"/>
              <a:ext cx="4804012" cy="18697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5804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  Decision +</a:t>
              </a:r>
              <a:br>
                <a:rPr lang="en-US" sz="1600" dirty="0" smtClean="0"/>
              </a:br>
              <a:r>
                <a:rPr lang="en-US" sz="1600" dirty="0" smtClean="0"/>
                <a:t>Navigation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2631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EDM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5809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Configuration</a:t>
              </a:r>
              <a:endParaRPr lang="en-US" sz="1600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776151" y="1214646"/>
              <a:ext cx="1371600" cy="581295"/>
            </a:xfrm>
            <a:prstGeom prst="flowChartAlternateProcess">
              <a:avLst/>
            </a:prstGeom>
            <a:solidFill>
              <a:srgbClr val="3333FF"/>
            </a:solidFill>
            <a:ln w="3175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ESD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4195520" y="1214646"/>
              <a:ext cx="1371600" cy="581295"/>
            </a:xfrm>
            <a:prstGeom prst="flowChartAlternateProcess">
              <a:avLst/>
            </a:prstGeom>
            <a:solidFill>
              <a:srgbClr val="00CC66"/>
            </a:solidFill>
            <a:ln w="3175" algn="ctr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AOD</a:t>
              </a:r>
            </a:p>
          </p:txBody>
        </p:sp>
        <p:sp>
          <p:nvSpPr>
            <p:cNvPr id="15" name="AutoShape 18"/>
            <p:cNvSpPr>
              <a:spLocks noChangeArrowheads="1"/>
            </p:cNvSpPr>
            <p:nvPr/>
          </p:nvSpPr>
          <p:spPr bwMode="auto">
            <a:xfrm>
              <a:off x="5614886" y="1214646"/>
              <a:ext cx="1371600" cy="581295"/>
            </a:xfrm>
            <a:prstGeom prst="flowChartAlternateProcess">
              <a:avLst/>
            </a:prstGeom>
            <a:solidFill>
              <a:srgbClr val="FFCC66"/>
            </a:solidFill>
            <a:ln w="3175" algn="ctr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DPD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916910" y="1856096"/>
              <a:ext cx="189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contain persistent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Rounded Rectangle 17"/>
          <p:cNvSpPr/>
          <p:nvPr/>
        </p:nvSpPr>
        <p:spPr>
          <a:xfrm>
            <a:off x="5343281" y="4273279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ConfigSvc</a:t>
            </a:r>
            <a:endParaRPr lang="en-US" dirty="0"/>
          </a:p>
        </p:txBody>
      </p:sp>
      <p:sp>
        <p:nvSpPr>
          <p:cNvPr id="18" name="Rounded Rectangle 18"/>
          <p:cNvSpPr/>
          <p:nvPr/>
        </p:nvSpPr>
        <p:spPr>
          <a:xfrm>
            <a:off x="5343281" y="3688685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IOVDbSvc</a:t>
            </a:r>
            <a:endParaRPr lang="en-US" dirty="0" smtClean="0"/>
          </a:p>
        </p:txBody>
      </p:sp>
      <p:sp>
        <p:nvSpPr>
          <p:cNvPr id="19" name="Down Arrow 20"/>
          <p:cNvSpPr/>
          <p:nvPr/>
        </p:nvSpPr>
        <p:spPr>
          <a:xfrm>
            <a:off x="5368304" y="2840251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IOV based</a:t>
            </a:r>
            <a:br>
              <a:rPr lang="en-US" dirty="0" smtClean="0"/>
            </a:br>
            <a:r>
              <a:rPr lang="en-US" dirty="0" smtClean="0"/>
              <a:t>P/T conv.</a:t>
            </a:r>
            <a:endParaRPr lang="en-US" dirty="0"/>
          </a:p>
        </p:txBody>
      </p:sp>
      <p:sp>
        <p:nvSpPr>
          <p:cNvPr id="20" name="Down Arrow 22"/>
          <p:cNvSpPr/>
          <p:nvPr/>
        </p:nvSpPr>
        <p:spPr>
          <a:xfrm>
            <a:off x="3637310" y="2842525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EDM P/T</a:t>
            </a:r>
          </a:p>
          <a:p>
            <a:pPr algn="ctr"/>
            <a:r>
              <a:rPr lang="en-US" dirty="0" err="1" smtClean="0"/>
              <a:t>convertion</a:t>
            </a:r>
            <a:endParaRPr lang="en-US" dirty="0"/>
          </a:p>
        </p:txBody>
      </p:sp>
      <p:sp>
        <p:nvSpPr>
          <p:cNvPr id="21" name="Down Arrow 23"/>
          <p:cNvSpPr/>
          <p:nvPr/>
        </p:nvSpPr>
        <p:spPr>
          <a:xfrm>
            <a:off x="1956360" y="2853899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Unpacking</a:t>
            </a:r>
          </a:p>
          <a:p>
            <a:pPr algn="ctr"/>
            <a:r>
              <a:rPr lang="en-US" dirty="0" smtClean="0"/>
              <a:t>Dec. + Nav.</a:t>
            </a:r>
          </a:p>
        </p:txBody>
      </p:sp>
      <p:sp>
        <p:nvSpPr>
          <p:cNvPr id="22" name="Rounded Rectangle 24"/>
          <p:cNvSpPr/>
          <p:nvPr/>
        </p:nvSpPr>
        <p:spPr>
          <a:xfrm>
            <a:off x="1919967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TrigDecision</a:t>
            </a:r>
            <a:endParaRPr lang="en-US" dirty="0" smtClean="0"/>
          </a:p>
        </p:txBody>
      </p:sp>
      <p:sp>
        <p:nvSpPr>
          <p:cNvPr id="23" name="Rounded Rectangle 25"/>
          <p:cNvSpPr/>
          <p:nvPr/>
        </p:nvSpPr>
        <p:spPr>
          <a:xfrm>
            <a:off x="3614563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Nav.</a:t>
            </a:r>
          </a:p>
        </p:txBody>
      </p:sp>
      <p:sp>
        <p:nvSpPr>
          <p:cNvPr id="24" name="Rounded Rectangle 26"/>
          <p:cNvSpPr/>
          <p:nvPr/>
        </p:nvSpPr>
        <p:spPr>
          <a:xfrm>
            <a:off x="5350104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</a:t>
            </a:r>
          </a:p>
        </p:txBody>
      </p:sp>
      <p:sp>
        <p:nvSpPr>
          <p:cNvPr id="25" name="Snip Diagonal Corner Rectangle 27"/>
          <p:cNvSpPr/>
          <p:nvPr/>
        </p:nvSpPr>
        <p:spPr>
          <a:xfrm>
            <a:off x="3703277" y="3891131"/>
            <a:ext cx="1364776" cy="62779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Upon Request</a:t>
            </a:r>
            <a:endParaRPr lang="en-US" dirty="0"/>
          </a:p>
        </p:txBody>
      </p:sp>
      <p:cxnSp>
        <p:nvCxnSpPr>
          <p:cNvPr id="26" name="Straight Arrow Connector 29"/>
          <p:cNvCxnSpPr>
            <a:stCxn id="22" idx="0"/>
            <a:endCxn id="21" idx="2"/>
          </p:cNvCxnSpPr>
          <p:nvPr/>
        </p:nvCxnSpPr>
        <p:spPr>
          <a:xfrm rot="5400000" flipH="1" flipV="1">
            <a:off x="2007540" y="4294875"/>
            <a:ext cx="1382972" cy="22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1"/>
          <p:cNvCxnSpPr>
            <a:stCxn id="23" idx="0"/>
            <a:endCxn id="25" idx="1"/>
          </p:cNvCxnSpPr>
          <p:nvPr/>
        </p:nvCxnSpPr>
        <p:spPr>
          <a:xfrm rot="16200000" flipV="1">
            <a:off x="4154790" y="4749803"/>
            <a:ext cx="468570" cy="68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3"/>
          <p:cNvCxnSpPr>
            <a:stCxn id="25" idx="3"/>
            <a:endCxn id="20" idx="2"/>
          </p:cNvCxnSpPr>
          <p:nvPr/>
        </p:nvCxnSpPr>
        <p:spPr>
          <a:xfrm rot="16200000" flipV="1">
            <a:off x="4234400" y="3739866"/>
            <a:ext cx="297979" cy="45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5"/>
          <p:cNvCxnSpPr>
            <a:stCxn id="7" idx="0"/>
            <a:endCxn id="23" idx="2"/>
          </p:cNvCxnSpPr>
          <p:nvPr/>
        </p:nvCxnSpPr>
        <p:spPr>
          <a:xfrm rot="16200000" flipV="1">
            <a:off x="4265105" y="5572079"/>
            <a:ext cx="261589" cy="68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39"/>
          <p:cNvCxnSpPr>
            <a:stCxn id="7" idx="0"/>
            <a:endCxn id="22" idx="2"/>
          </p:cNvCxnSpPr>
          <p:nvPr/>
        </p:nvCxnSpPr>
        <p:spPr>
          <a:xfrm rot="16200000" flipV="1">
            <a:off x="3417807" y="4724781"/>
            <a:ext cx="261589" cy="1701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45"/>
          <p:cNvCxnSpPr>
            <a:stCxn id="18" idx="0"/>
            <a:endCxn id="19" idx="2"/>
          </p:cNvCxnSpPr>
          <p:nvPr/>
        </p:nvCxnSpPr>
        <p:spPr>
          <a:xfrm rot="16200000" flipV="1">
            <a:off x="6067752" y="3635234"/>
            <a:ext cx="97807" cy="9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6"/>
          <p:cNvSpPr txBox="1"/>
          <p:nvPr/>
        </p:nvSpPr>
        <p:spPr>
          <a:xfrm>
            <a:off x="415310" y="5051184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Transient:</a:t>
            </a:r>
            <a:endParaRPr lang="en-US" b="1" dirty="0"/>
          </a:p>
        </p:txBody>
      </p:sp>
      <p:cxnSp>
        <p:nvCxnSpPr>
          <p:cNvPr id="33" name="Straight Arrow Connector 50"/>
          <p:cNvCxnSpPr>
            <a:stCxn id="18" idx="2"/>
            <a:endCxn id="17" idx="0"/>
          </p:cNvCxnSpPr>
          <p:nvPr/>
        </p:nvCxnSpPr>
        <p:spPr>
          <a:xfrm rot="5400000">
            <a:off x="6057506" y="4209582"/>
            <a:ext cx="12739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52"/>
          <p:cNvCxnSpPr>
            <a:stCxn id="17" idx="2"/>
            <a:endCxn id="24" idx="0"/>
          </p:cNvCxnSpPr>
          <p:nvPr/>
        </p:nvCxnSpPr>
        <p:spPr>
          <a:xfrm rot="16200000" flipH="1">
            <a:off x="5996105" y="4855576"/>
            <a:ext cx="257019" cy="68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54"/>
          <p:cNvCxnSpPr>
            <a:stCxn id="24" idx="2"/>
            <a:endCxn id="7" idx="0"/>
          </p:cNvCxnSpPr>
          <p:nvPr/>
        </p:nvCxnSpPr>
        <p:spPr>
          <a:xfrm rot="5400000">
            <a:off x="5132875" y="4711135"/>
            <a:ext cx="261589" cy="17287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/>
          <a:srcRect t="82584" r="85702"/>
          <a:stretch>
            <a:fillRect/>
          </a:stretch>
        </p:blipFill>
        <p:spPr bwMode="auto">
          <a:xfrm>
            <a:off x="7184986" y="5028252"/>
            <a:ext cx="1200797" cy="10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Arrow Connector 57"/>
          <p:cNvCxnSpPr>
            <a:stCxn id="36" idx="1"/>
            <a:endCxn id="7" idx="3"/>
          </p:cNvCxnSpPr>
          <p:nvPr/>
        </p:nvCxnSpPr>
        <p:spPr>
          <a:xfrm rot="10800000" flipV="1">
            <a:off x="5532076" y="5576746"/>
            <a:ext cx="1652910" cy="436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219666" y="1665027"/>
            <a:ext cx="155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Configuration can change between runs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221937" y="3209523"/>
            <a:ext cx="1662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Prescales can change between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lumiblocks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(trigger on/off)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38281" y="2756844"/>
            <a:ext cx="67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BUT: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" y="904586"/>
            <a:ext cx="3890069" cy="4499969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165100" dist="76200" dir="2700000" algn="tl" rotWithShape="0">
              <a:prstClr val="black">
                <a:alpha val="78000"/>
              </a:prstClr>
            </a:outerShdw>
          </a:effectLst>
        </p:spPr>
        <p:txBody>
          <a:bodyPr vert="horz" lIns="54864" tIns="91440" rtlCol="0">
            <a:noAutofit/>
          </a:bodyPr>
          <a:lstStyle/>
          <a:p>
            <a:pPr marL="173038" indent="-173038">
              <a:buFont typeface="+mj-lt"/>
              <a:buAutoNum type="arabicPeriod"/>
            </a:pPr>
            <a:r>
              <a:rPr lang="en-US" sz="2000" dirty="0" err="1" smtClean="0"/>
              <a:t>Alg.h</a:t>
            </a:r>
            <a:r>
              <a:rPr lang="en-US" sz="2000" dirty="0" smtClean="0"/>
              <a:t>:  define </a:t>
            </a:r>
            <a:r>
              <a:rPr lang="en-US" sz="2000" dirty="0" err="1" smtClean="0"/>
              <a:t>ToolHandle</a:t>
            </a:r>
            <a:r>
              <a:rPr lang="en-US" sz="2000" dirty="0" smtClean="0"/>
              <a:t> to a TrigDecisionTool</a:t>
            </a:r>
          </a:p>
          <a:p>
            <a:pPr marL="173038" lvl="1" indent="-173038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US" sz="2000" dirty="0" smtClean="0"/>
          </a:p>
          <a:p>
            <a:pPr marL="173038" indent="-173038">
              <a:buFont typeface="+mj-lt"/>
              <a:buAutoNum type="arabicPeriod"/>
            </a:pPr>
            <a:r>
              <a:rPr lang="en-US" sz="2000" dirty="0" smtClean="0"/>
              <a:t>Alg.cxx – </a:t>
            </a:r>
            <a:r>
              <a:rPr lang="en-US" sz="2000" dirty="0" err="1" smtClean="0"/>
              <a:t>Alg</a:t>
            </a:r>
            <a:r>
              <a:rPr lang="en-US" sz="2000" dirty="0" smtClean="0"/>
              <a:t>::</a:t>
            </a:r>
            <a:r>
              <a:rPr lang="en-US" sz="2000" dirty="0" err="1" smtClean="0"/>
              <a:t>Alg</a:t>
            </a:r>
            <a:r>
              <a:rPr lang="en-US" sz="2000" dirty="0" smtClean="0"/>
              <a:t>(): declare </a:t>
            </a:r>
            <a:r>
              <a:rPr lang="en-US" sz="2000" dirty="0" err="1" smtClean="0"/>
              <a:t>ToolHandle</a:t>
            </a:r>
            <a:r>
              <a:rPr lang="en-US" sz="2000" dirty="0" smtClean="0"/>
              <a:t> as public tool </a:t>
            </a:r>
          </a:p>
          <a:p>
            <a:pPr marL="173038" lvl="2" indent="-173038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US" sz="2000" dirty="0" smtClean="0"/>
          </a:p>
          <a:p>
            <a:pPr marL="173038" lvl="2" indent="-173038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US" sz="2000" dirty="0" smtClean="0"/>
          </a:p>
          <a:p>
            <a:pPr marL="173038" indent="-173038">
              <a:buFont typeface="+mj-lt"/>
              <a:buAutoNum type="arabicPeriod"/>
            </a:pPr>
            <a:r>
              <a:rPr lang="en-US" sz="2000" dirty="0" smtClean="0"/>
              <a:t>Alg.cxx – </a:t>
            </a:r>
            <a:r>
              <a:rPr lang="en-US" sz="2000" dirty="0" err="1" smtClean="0"/>
              <a:t>Alg</a:t>
            </a:r>
            <a:r>
              <a:rPr lang="en-US" sz="2000" dirty="0" smtClean="0"/>
              <a:t>::initialize(): retrieve tool</a:t>
            </a:r>
          </a:p>
          <a:p>
            <a:pPr marL="465646" lvl="1" indent="-173038"/>
            <a:r>
              <a:rPr lang="en-US" sz="1600" dirty="0" smtClean="0"/>
              <a:t>Has to be in initialize()!</a:t>
            </a:r>
          </a:p>
          <a:p>
            <a:pPr marL="173038" indent="-173038">
              <a:buFont typeface="+mj-lt"/>
              <a:buAutoNum type="arabicPeriod"/>
            </a:pPr>
            <a:endParaRPr lang="en-US" sz="2000" dirty="0" smtClean="0"/>
          </a:p>
          <a:p>
            <a:pPr marL="173038" indent="-173038">
              <a:buFont typeface="+mj-lt"/>
              <a:buAutoNum type="arabicPeriod"/>
            </a:pPr>
            <a:r>
              <a:rPr lang="en-US" sz="2000" dirty="0" smtClean="0"/>
              <a:t>Alg.cxx – </a:t>
            </a:r>
            <a:r>
              <a:rPr lang="en-US" sz="2000" dirty="0" err="1" smtClean="0"/>
              <a:t>Alg</a:t>
            </a:r>
            <a:r>
              <a:rPr lang="en-US" sz="2000" dirty="0" smtClean="0"/>
              <a:t>::execute(): use tool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67724" y="898615"/>
            <a:ext cx="4793396" cy="52322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private:</a:t>
            </a:r>
          </a:p>
          <a:p>
            <a:pPr defTabSz="287338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ToolHandle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&lt;Trig::TrigDecisionTool&gt; 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tdt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7723" y="1799781"/>
            <a:ext cx="4793397" cy="73866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MyAlgo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::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MyAlgo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(const std::string &amp;name, …)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tdt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("Trig::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TrigDecisionTool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TrigDecisionTool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”)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{…}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1372" y="3131834"/>
            <a:ext cx="4780236" cy="30777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StatusCode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=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tdt.retrieve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();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2154" y="4234116"/>
            <a:ext cx="4740758" cy="73866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tdt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isPassed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(“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L2_e15i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”))  {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log &lt;&lt; MSG::INFO &lt;&lt; ”I’m happy!“ &lt;&lt;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    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-2073"/>
            <a:ext cx="8229600" cy="553422"/>
          </a:xfrm>
        </p:spPr>
        <p:txBody>
          <a:bodyPr>
            <a:normAutofit fontScale="90000"/>
          </a:bodyPr>
          <a:lstStyle/>
          <a:p>
            <a:r>
              <a:rPr dirty="0" smtClean="0"/>
              <a:t>Tool Usage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43840" y="5618480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7763" algn="l"/>
              </a:tabLst>
            </a:pPr>
            <a:r>
              <a:rPr lang="en-US" dirty="0" smtClean="0"/>
              <a:t> TWIKI: 	</a:t>
            </a:r>
            <a:r>
              <a:rPr lang="en-US" dirty="0" smtClean="0">
                <a:hlinkClick r:id="rId2"/>
              </a:rPr>
              <a:t>https://twiki.cern.ch/twiki/bin/view/Atlas/TrigDecisionTool15</a:t>
            </a:r>
            <a:endParaRPr lang="en-US" dirty="0" smtClean="0"/>
          </a:p>
          <a:p>
            <a:pPr>
              <a:tabLst>
                <a:tab pos="1147763" algn="l"/>
              </a:tabLst>
            </a:pPr>
            <a:r>
              <a:rPr lang="en-US" dirty="0" err="1" smtClean="0"/>
              <a:t>Doxygen</a:t>
            </a:r>
            <a:r>
              <a:rPr lang="en-US" dirty="0" smtClean="0"/>
              <a:t>:	</a:t>
            </a:r>
            <a:r>
              <a:rPr lang="en-US" dirty="0" smtClean="0">
                <a:hlinkClick r:id="rId3"/>
              </a:rPr>
              <a:t>http://atlas-computing.web.cern.ch/.../</a:t>
            </a:r>
            <a:r>
              <a:rPr lang="en-US" dirty="0" err="1" smtClean="0">
                <a:hlinkClick r:id="rId3"/>
              </a:rPr>
              <a:t>TrigDecisionTool</a:t>
            </a:r>
            <a:r>
              <a:rPr lang="en-US" dirty="0" smtClean="0">
                <a:hlinkClick r:id="rId3"/>
              </a:rPr>
              <a:t>/html/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633412"/>
          </a:xfrm>
        </p:spPr>
        <p:txBody>
          <a:bodyPr/>
          <a:lstStyle/>
          <a:p>
            <a:r>
              <a:rPr lang="en-US" sz="3200" dirty="0" smtClean="0"/>
              <a:t>What is the </a:t>
            </a:r>
            <a:r>
              <a:rPr lang="en-US" sz="3200" dirty="0"/>
              <a:t>ATLAS </a:t>
            </a:r>
            <a:r>
              <a:rPr lang="en-US" sz="3200" dirty="0" smtClean="0"/>
              <a:t>trigger for?</a:t>
            </a:r>
            <a:endParaRPr lang="en-US" sz="320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3950"/>
            <a:ext cx="4319588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Much of</a:t>
            </a:r>
            <a:r>
              <a:rPr lang="en-US" sz="1800" dirty="0" smtClean="0"/>
              <a:t> LHC physics will mean </a:t>
            </a:r>
            <a:r>
              <a:rPr lang="en-US" sz="1800" dirty="0"/>
              <a:t>cross sections at least ~</a:t>
            </a:r>
            <a:r>
              <a:rPr lang="en-US" sz="1800" dirty="0">
                <a:solidFill>
                  <a:srgbClr val="FF3300"/>
                </a:solidFill>
              </a:rPr>
              <a:t>10</a:t>
            </a:r>
            <a:r>
              <a:rPr lang="en-US" sz="1800" baseline="30000" dirty="0">
                <a:solidFill>
                  <a:srgbClr val="FF3300"/>
                </a:solidFill>
              </a:rPr>
              <a:t>6</a:t>
            </a:r>
            <a:r>
              <a:rPr lang="en-US" sz="1800" dirty="0">
                <a:solidFill>
                  <a:srgbClr val="FF3300"/>
                </a:solidFill>
              </a:rPr>
              <a:t> times smaller </a:t>
            </a:r>
            <a:r>
              <a:rPr lang="en-US" sz="1800" dirty="0"/>
              <a:t>than total cross section</a:t>
            </a:r>
          </a:p>
          <a:p>
            <a:pPr>
              <a:lnSpc>
                <a:spcPct val="80000"/>
              </a:lnSpc>
            </a:pPr>
            <a:endParaRPr lang="en-US" sz="1800" baseline="30000" dirty="0"/>
          </a:p>
          <a:p>
            <a:pPr>
              <a:lnSpc>
                <a:spcPct val="80000"/>
              </a:lnSpc>
            </a:pPr>
            <a:r>
              <a:rPr lang="en-US" sz="1800" dirty="0"/>
              <a:t>25ns bunch crossing interval (</a:t>
            </a:r>
            <a:r>
              <a:rPr lang="en-US" sz="1800" dirty="0">
                <a:solidFill>
                  <a:srgbClr val="FF3300"/>
                </a:solidFill>
              </a:rPr>
              <a:t>40 MHz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Offline storing/processing: </a:t>
            </a:r>
            <a:r>
              <a:rPr lang="en-US" sz="1800" dirty="0">
                <a:solidFill>
                  <a:srgbClr val="FF3300"/>
                </a:solidFill>
              </a:rPr>
              <a:t>~200 Hz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FF3300"/>
                </a:solidFill>
              </a:rPr>
              <a:t>~5</a:t>
            </a:r>
            <a:r>
              <a:rPr lang="en-US" sz="1600" dirty="0"/>
              <a:t> events per million crossings!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In one second at design luminosity: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40 000 000 bunch crossings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~2000 W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~500 Z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~10 top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~0.1 Higgs events?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200 events written out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The right 200 events should be written out!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195594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0125" y="836613"/>
            <a:ext cx="4154488" cy="5688012"/>
          </a:xfrm>
          <a:noFill/>
          <a:ln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B4B-467E-0E41-9425-A39036ABB95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7800" y="711200"/>
            <a:ext cx="3906520" cy="4043680"/>
          </a:xfrm>
        </p:spPr>
        <p:txBody>
          <a:bodyPr>
            <a:noAutofit/>
          </a:bodyPr>
          <a:lstStyle/>
          <a:p>
            <a:pPr marL="173038" lvl="0" indent="-173038">
              <a:buFont typeface="+mj-lt"/>
              <a:buAutoNum type="arabicPeriod"/>
              <a:defRPr/>
            </a:pPr>
            <a:r>
              <a:rPr lang="en-US" sz="2000" dirty="0" err="1" smtClean="0"/>
              <a:t>Alg.h</a:t>
            </a:r>
            <a:r>
              <a:rPr lang="en-US" sz="2000" dirty="0" smtClean="0"/>
              <a:t>: define ChainGroup pointer</a:t>
            </a:r>
          </a:p>
          <a:p>
            <a:pPr marL="730822" lvl="2" indent="-173038">
              <a:buFont typeface="+mj-lt"/>
              <a:buAutoNum type="arabicPeriod"/>
              <a:defRPr/>
            </a:pPr>
            <a:endParaRPr lang="en-US" sz="1200" dirty="0" smtClean="0"/>
          </a:p>
          <a:p>
            <a:pPr marL="173038" lvl="0" indent="-173038">
              <a:buFont typeface="+mj-lt"/>
              <a:buAutoNum type="arabicPeriod"/>
              <a:defRPr/>
            </a:pPr>
            <a:r>
              <a:rPr lang="en-US" sz="2000" dirty="0" smtClean="0"/>
              <a:t>Alg.cxx – </a:t>
            </a:r>
            <a:r>
              <a:rPr lang="en-US" sz="2000" dirty="0" err="1" smtClean="0"/>
              <a:t>Alg</a:t>
            </a:r>
            <a:r>
              <a:rPr lang="en-US" sz="2000" dirty="0" smtClean="0"/>
              <a:t>::initialize(): declare ChainGroup</a:t>
            </a:r>
          </a:p>
          <a:p>
            <a:pPr marL="465646" lvl="1" indent="-173038">
              <a:defRPr/>
            </a:pPr>
            <a:r>
              <a:rPr lang="en-US" sz="1600" dirty="0" smtClean="0"/>
              <a:t>Note: the ChainGroup automatically updates </a:t>
            </a:r>
            <a:r>
              <a:rPr lang="en-US" sz="1600" dirty="0"/>
              <a:t>with each </a:t>
            </a:r>
            <a:r>
              <a:rPr lang="en-US" sz="1600" dirty="0" smtClean="0"/>
              <a:t>run (chain content) and </a:t>
            </a:r>
            <a:r>
              <a:rPr lang="en-US" sz="1600" dirty="0" err="1" smtClean="0"/>
              <a:t>lumiblock</a:t>
            </a:r>
            <a:r>
              <a:rPr lang="en-US" sz="1600" dirty="0" smtClean="0"/>
              <a:t> (prescales)</a:t>
            </a:r>
          </a:p>
          <a:p>
            <a:pPr marL="465646" lvl="1" indent="-173038">
              <a:defRPr/>
            </a:pPr>
            <a:r>
              <a:rPr lang="en-US" sz="1600" dirty="0" smtClean="0"/>
              <a:t>Use regular expressions, e.g. “EF_e.*”</a:t>
            </a:r>
          </a:p>
          <a:p>
            <a:pPr marL="465646" lvl="1" indent="-173038">
              <a:defRPr/>
            </a:pPr>
            <a:endParaRPr lang="en-US" sz="800" dirty="0" smtClean="0"/>
          </a:p>
          <a:p>
            <a:pPr marL="173038" lvl="0" indent="-173038">
              <a:buFont typeface="+mj-lt"/>
              <a:buAutoNum type="arabicPeriod"/>
              <a:defRPr/>
            </a:pPr>
            <a:r>
              <a:rPr lang="en-US" sz="2000" dirty="0" smtClean="0"/>
              <a:t>Alg.cxx – </a:t>
            </a:r>
            <a:r>
              <a:rPr lang="en-US" sz="2000" dirty="0" err="1" smtClean="0"/>
              <a:t>Alg</a:t>
            </a:r>
            <a:r>
              <a:rPr lang="en-US" sz="2000" dirty="0" smtClean="0"/>
              <a:t>::execute():</a:t>
            </a:r>
          </a:p>
          <a:p>
            <a:pPr marL="465646" lvl="1" indent="-173038">
              <a:defRPr/>
            </a:pPr>
            <a:r>
              <a:rPr lang="en-US" sz="1600" dirty="0" smtClean="0"/>
              <a:t>Access </a:t>
            </a:r>
            <a:r>
              <a:rPr lang="en-US" sz="1600" dirty="0"/>
              <a:t>to trigger </a:t>
            </a:r>
            <a:r>
              <a:rPr lang="en-US" sz="1600" dirty="0" smtClean="0"/>
              <a:t>configuration</a:t>
            </a:r>
            <a:endParaRPr lang="en-US" sz="1600" dirty="0"/>
          </a:p>
          <a:p>
            <a:pPr marL="950278" lvl="3" indent="-173038">
              <a:defRPr/>
            </a:pPr>
            <a:endParaRPr lang="en-US" sz="800" dirty="0"/>
          </a:p>
          <a:p>
            <a:pPr marL="465646" lvl="1" indent="-173038">
              <a:defRPr/>
            </a:pPr>
            <a:r>
              <a:rPr lang="en-US" sz="1600" dirty="0" smtClean="0"/>
              <a:t>Access </a:t>
            </a:r>
            <a:r>
              <a:rPr lang="en-US" sz="1600" dirty="0"/>
              <a:t>to trigger </a:t>
            </a:r>
            <a:r>
              <a:rPr lang="en-US" sz="1600" dirty="0" smtClean="0"/>
              <a:t>decision</a:t>
            </a:r>
            <a:endParaRPr lang="en-US" sz="1600" dirty="0"/>
          </a:p>
          <a:p>
            <a:pPr marL="950278" lvl="3" indent="-173038">
              <a:defRPr/>
            </a:pPr>
            <a:endParaRPr lang="en-US" sz="800" dirty="0"/>
          </a:p>
          <a:p>
            <a:pPr marL="465646" lvl="1" indent="-173038">
              <a:defRPr/>
            </a:pPr>
            <a:r>
              <a:rPr lang="en-US" sz="1600" dirty="0" smtClean="0"/>
              <a:t>Access </a:t>
            </a:r>
            <a:r>
              <a:rPr lang="en-US" sz="1600" dirty="0"/>
              <a:t>to trigger </a:t>
            </a:r>
            <a:r>
              <a:rPr lang="en-US" sz="1600" dirty="0" smtClean="0"/>
              <a:t>objects</a:t>
            </a:r>
            <a:endParaRPr lang="en-US" sz="1600" dirty="0"/>
          </a:p>
          <a:p>
            <a:pPr marL="173038" indent="-173038">
              <a:buFont typeface="+mj-lt"/>
              <a:buAutoNum type="arabicPeriod"/>
            </a:pPr>
            <a:endParaRPr lang="en-US" sz="1800" b="1" dirty="0">
              <a:solidFill>
                <a:srgbClr val="0000FF"/>
              </a:solidFill>
            </a:endParaRPr>
          </a:p>
          <a:p>
            <a:pPr marL="173038" indent="-173038">
              <a:buFont typeface="+mj-lt"/>
              <a:buAutoNum type="arabicPeriod"/>
            </a:pPr>
            <a:endParaRPr lang="en-US" sz="1800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77087" y="15095"/>
            <a:ext cx="8229600" cy="519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ChainGroups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226560" y="3181886"/>
            <a:ext cx="4690287" cy="30777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bool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useLB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!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mMyTrigger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getListOfTriggers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().empty();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26560" y="3600956"/>
            <a:ext cx="4690287" cy="30777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bool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myEvent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mMyTrigger.isPassed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();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26560" y="4170693"/>
            <a:ext cx="4690287" cy="73866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const Trig::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FeatureContainer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mMyTrigger.features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const std::vector&lt; Trig::Feature&lt;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TrigTau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&gt; &gt;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taus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=</a:t>
            </a:r>
          </a:p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fc.get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();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226560" y="1512416"/>
            <a:ext cx="4690287" cy="73866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mMyTrigger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</a:t>
            </a:r>
          </a:p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tdt.createChainGroup(“EF_e10_loose”,”EF_mu10”,...);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26559" y="793724"/>
            <a:ext cx="4690287" cy="30777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const Trig::ChainGroup*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mMyTrigger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93040" y="4886960"/>
            <a:ext cx="3891280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65100" dist="76200" dir="2700000" algn="tl" rotWithShape="0">
              <a:prstClr val="black">
                <a:alpha val="78000"/>
              </a:prstClr>
            </a:outerShdw>
          </a:effectLst>
        </p:spPr>
        <p:txBody>
          <a:bodyPr vert="horz" lIns="54864" tIns="91440" rtlCol="0">
            <a:no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en-US" dirty="0" smtClean="0"/>
              <a:t>Anonymous </a:t>
            </a:r>
            <a:r>
              <a:rPr lang="en-US" dirty="0" err="1" smtClean="0"/>
              <a:t>ChainGroups</a:t>
            </a:r>
            <a:r>
              <a:rPr lang="en-US" dirty="0" smtClean="0"/>
              <a:t>:</a:t>
            </a:r>
          </a:p>
          <a:p>
            <a:pPr marL="284163" lvl="0" indent="-112713">
              <a:buSzPct val="80000"/>
              <a:buFont typeface="Arial" pitchFamily="34" charset="0"/>
              <a:buChar char="•"/>
              <a:defRPr/>
            </a:pPr>
            <a:r>
              <a:rPr lang="en-US" sz="1600" dirty="0" smtClean="0"/>
              <a:t>Note that one can work without steps 1 and 2. In </a:t>
            </a:r>
            <a:r>
              <a:rPr lang="en-US" sz="1600" dirty="0" err="1" smtClean="0"/>
              <a:t>Alg</a:t>
            </a:r>
            <a:r>
              <a:rPr lang="en-US" sz="1600" dirty="0" smtClean="0"/>
              <a:t>::execute() define the triggers on the fly:</a:t>
            </a:r>
          </a:p>
          <a:p>
            <a:pPr marL="284163" lvl="0" indent="-112713">
              <a:buSzPct val="80000"/>
              <a:buFont typeface="Arial" pitchFamily="34" charset="0"/>
              <a:buChar char="•"/>
              <a:defRPr/>
            </a:pPr>
            <a:r>
              <a:rPr lang="en-US" sz="1600" dirty="0" smtClean="0"/>
              <a:t>Equally fast (TDT keeps </a:t>
            </a:r>
            <a:r>
              <a:rPr lang="en-US" sz="1600" dirty="0" err="1" smtClean="0"/>
              <a:t>ChainGroups</a:t>
            </a:r>
            <a:r>
              <a:rPr lang="en-US" sz="1600" dirty="0" smtClean="0"/>
              <a:t>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16400" y="5183406"/>
            <a:ext cx="4690287" cy="95410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string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(“EF_e10_loose”);</a:t>
            </a:r>
          </a:p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bool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useLB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!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tdt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getListOfTriggers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().empty(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bool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myEvent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tdt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isPassed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const Trig::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FeatureContainer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tdt.features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2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Athena Example for using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6759" y="746235"/>
            <a:ext cx="2250110" cy="38054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 err="1" smtClean="0"/>
              <a:t>FeatureContainer</a:t>
            </a:r>
            <a:r>
              <a:rPr lang="en-US" sz="2400" dirty="0" smtClean="0"/>
              <a:t> for ‘EF_tau16i_loose_2j23’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Access the feature </a:t>
            </a:r>
          </a:p>
          <a:p>
            <a:pPr marL="0" indent="0">
              <a:buNone/>
            </a:pPr>
            <a:r>
              <a:rPr lang="en-US" sz="2400" dirty="0" smtClean="0"/>
              <a:t>You need to know the type of the Feature: ‘</a:t>
            </a:r>
            <a:r>
              <a:rPr lang="en-US" sz="2400" dirty="0" err="1" smtClean="0"/>
              <a:t>JetCollection</a:t>
            </a:r>
            <a:r>
              <a:rPr lang="en-US" sz="2400" dirty="0" smtClean="0"/>
              <a:t>’ in EF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Access the object (implicit conversion)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Access information of object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Find corresponding L2 jet using TDT::ancestor&lt;T&gt;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06410" y="740845"/>
            <a:ext cx="6283430" cy="533222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defTabSz="287338">
              <a:lnSpc>
                <a:spcPct val="150000"/>
              </a:lnSpc>
            </a:pP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FeatureContainer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tdt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-&gt;features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("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EF_tau16i_loose_2j23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")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 // creating the feature container</a:t>
            </a:r>
          </a:p>
          <a:p>
            <a:pPr defTabSz="287338">
              <a:lnSpc>
                <a:spcPct val="150000"/>
              </a:lnSpc>
            </a:pP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std::vector&lt; Feature&lt;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JetCollection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&gt; &gt;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jetColls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f.get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JetCollection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mLog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&lt;&lt; MSG::INFO &lt;&lt; "Number of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JetCollections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" &lt;&lt;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jetColls.size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() &lt;&lt;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if(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jetColls.size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()&gt;0) {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const Feature&lt;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JetCollection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&gt;&amp;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jcf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jetColls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[0]; 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// get the first Feature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mLog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&lt;&lt; MSG::INFO &lt;&lt; "Label: " &lt;&lt;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jcf.label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() &lt;&lt;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const 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JetCollection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jc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jcf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    // implicit Feature -&gt; object conversion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mLog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&lt;&lt; MSG::INFO &lt;&lt; "Number of Jets: " &lt;&lt;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-&gt;size() &lt;&lt;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JetCollection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::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const_iterator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jIt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-&gt;begin();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for (;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jIt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!= 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-&gt;end(); ++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jIt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) {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Jet* jet = *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jIt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mLog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&lt;&lt; MSG::INFO &lt;&lt; "Jet e : " &lt;&lt; jet-&gt;e() &lt;&lt;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}</a:t>
            </a:r>
          </a:p>
          <a:p>
            <a:pPr defTabSz="287338">
              <a:lnSpc>
                <a:spcPct val="150000"/>
              </a:lnSpc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   // find the corresponding jets in Lvl2 through the inheritance tree (navigation does that all)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Feature&lt;TrigT2Jet&gt;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l2jetF = 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tdt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-&gt;ancestor&lt;TrigT2Jet&gt;(</a:t>
            </a:r>
            <a:r>
              <a:rPr lang="en-US" sz="11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jcf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mLog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&lt;&lt; MSG::INFO&lt;&lt;"Found “&lt;&lt; (l2jetF.empty()?"no ":"“)&lt;&lt; "corresponding L2 Jet.”&lt;&lt;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if ( !l2jetF.empty() ) {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const TrigT2Jet* t2jet = l2jetF.cptr()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 // explicit Feature -&gt; object conversion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mLog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&lt;&lt; MSG::INFO &lt;&lt; " e : " &lt;&lt; </a:t>
            </a:r>
            <a:r>
              <a:rPr lang="en-US" sz="1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t2jet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-&gt;e() &lt;&lt;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}</a:t>
            </a:r>
          </a:p>
          <a:p>
            <a:pPr defTabSz="287338"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696" y="6476999"/>
            <a:ext cx="5507719" cy="274320"/>
          </a:xfrm>
        </p:spPr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/>
          <a:p>
            <a:pPr algn="r"/>
            <a:fld id="{B6F15528-21DE-4FAA-801E-634DDDAF4B2B}" type="slidenum">
              <a:rPr lang="en-US" sz="1200" smtClean="0">
                <a:solidFill>
                  <a:schemeClr val="tx1">
                    <a:tint val="95000"/>
                  </a:schemeClr>
                </a:solidFill>
              </a:rPr>
              <a:pPr algn="r"/>
              <a:t>41</a:t>
            </a:fld>
            <a:endParaRPr lang="en-US" sz="1200" dirty="0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7396" y="5145164"/>
            <a:ext cx="2534044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Number of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JetCollections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: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TE Label: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TrigJetRec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Number of Jets: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Jet e : 82827.9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Found corresponding L2 Jet.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e : 83197.4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1440" y="4805680"/>
            <a:ext cx="844142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u="sng" dirty="0" smtClean="0"/>
              <a:t>Output:</a:t>
            </a:r>
            <a:endParaRPr lang="en-US" u="sng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245360" y="904240"/>
            <a:ext cx="5181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960880" y="1148080"/>
            <a:ext cx="822960" cy="386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869440" y="2428240"/>
            <a:ext cx="1016000" cy="1625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235200" y="2946400"/>
            <a:ext cx="2682240" cy="264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838960" y="4033520"/>
            <a:ext cx="1026160" cy="325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http:/</a:t>
            </a:r>
            <a:r>
              <a:rPr lang="en-US" smtClean="0">
                <a:hlinkClick r:id="rId2"/>
              </a:rPr>
              <a:t>/atlas-trigconf</a:t>
            </a:r>
            <a:r>
              <a:rPr lang="en-US" dirty="0" smtClean="0">
                <a:hlinkClick r:id="rId2"/>
              </a:rPr>
              <a:t>.cern.ch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Main web portal to trigger configuration by run number, MC menu name, configuration keys 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TriggerTool</a:t>
            </a:r>
            <a:r>
              <a:rPr lang="en-US" dirty="0" smtClean="0"/>
              <a:t> and AtlCoolTrigger.py underneath</a:t>
            </a:r>
          </a:p>
          <a:p>
            <a:endParaRPr lang="en-US" dirty="0" smtClean="0"/>
          </a:p>
          <a:p>
            <a:r>
              <a:rPr lang="en-US" dirty="0" err="1" smtClean="0"/>
              <a:t>TriggerTool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Java based GUI to browse the </a:t>
            </a:r>
            <a:r>
              <a:rPr lang="en-US" dirty="0" err="1" smtClean="0"/>
              <a:t>TriggerDB</a:t>
            </a:r>
            <a:r>
              <a:rPr lang="en-US" dirty="0" smtClean="0"/>
              <a:t> (replica) for all information</a:t>
            </a:r>
          </a:p>
          <a:p>
            <a:pPr lvl="1"/>
            <a:r>
              <a:rPr lang="en-US" dirty="0" smtClean="0"/>
              <a:t>Also used at point 1 for preparation of trigger</a:t>
            </a:r>
          </a:p>
          <a:p>
            <a:endParaRPr lang="en-US" dirty="0" smtClean="0"/>
          </a:p>
          <a:p>
            <a:r>
              <a:rPr lang="en-US" dirty="0" smtClean="0"/>
              <a:t>AtlCoolTrigger.py: </a:t>
            </a:r>
          </a:p>
          <a:p>
            <a:pPr lvl="1"/>
            <a:r>
              <a:rPr lang="en-US" dirty="0" smtClean="0"/>
              <a:t>Command line tool to show release, configuration keys, menu information, streams for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http://atlas-runquery.cern.ch/</a:t>
            </a:r>
            <a:endParaRPr lang="en-US" dirty="0" smtClean="0"/>
          </a:p>
          <a:p>
            <a:pPr lvl="1"/>
            <a:r>
              <a:rPr lang="en-US" dirty="0" smtClean="0"/>
              <a:t>Query page for trigger chains, prescales, trigger release for data</a:t>
            </a:r>
          </a:p>
          <a:p>
            <a:endParaRPr lang="en-US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Tools to Investige the Trigger Setup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 to </a:t>
            </a:r>
            <a:r>
              <a:rPr lang="en-US" sz="2800" dirty="0" smtClean="0">
                <a:hlinkClick r:id="rId2"/>
              </a:rPr>
              <a:t>http:/</a:t>
            </a:r>
            <a:r>
              <a:rPr lang="en-US" sz="2800" smtClean="0">
                <a:hlinkClick r:id="rId2"/>
              </a:rPr>
              <a:t>/atlas-trigconf</a:t>
            </a:r>
            <a:r>
              <a:rPr lang="en-US" sz="2800" dirty="0" smtClean="0">
                <a:hlinkClick r:id="rId2"/>
              </a:rPr>
              <a:t>.cern.ch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941"/>
          </a:xfrm>
        </p:spPr>
        <p:txBody>
          <a:bodyPr>
            <a:normAutofit fontScale="90000"/>
          </a:bodyPr>
          <a:lstStyle/>
          <a:p>
            <a:r>
              <a:rPr dirty="0" smtClean="0"/>
              <a:t>Example for the Configuration Portal</a:t>
            </a:r>
            <a:endParaRPr lang="en-US" dirty="0"/>
          </a:p>
        </p:txBody>
      </p:sp>
      <p:grpSp>
        <p:nvGrpSpPr>
          <p:cNvPr id="6" name="Groupe 32"/>
          <p:cNvGrpSpPr/>
          <p:nvPr/>
        </p:nvGrpSpPr>
        <p:grpSpPr>
          <a:xfrm>
            <a:off x="152400" y="3469640"/>
            <a:ext cx="4572000" cy="2569776"/>
            <a:chOff x="152400" y="3469640"/>
            <a:chExt cx="4572000" cy="2569776"/>
          </a:xfrm>
        </p:grpSpPr>
        <p:pic>
          <p:nvPicPr>
            <p:cNvPr id="8" name="Image 7" descr="JJ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038600"/>
              <a:ext cx="4114800" cy="2000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ZoneTexte 11"/>
            <p:cNvSpPr txBox="1"/>
            <p:nvPr/>
          </p:nvSpPr>
          <p:spPr>
            <a:xfrm>
              <a:off x="508000" y="3469640"/>
              <a:ext cx="27440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2. Click on link in resulting run list</a:t>
              </a:r>
              <a:endParaRPr lang="en-US" sz="1400" b="1" dirty="0"/>
            </a:p>
          </p:txBody>
        </p:sp>
        <p:cxnSp>
          <p:nvCxnSpPr>
            <p:cNvPr id="14" name="Connecteur droit avec flèche 13"/>
            <p:cNvCxnSpPr>
              <a:stCxn id="12" idx="3"/>
            </p:cNvCxnSpPr>
            <p:nvPr/>
          </p:nvCxnSpPr>
          <p:spPr>
            <a:xfrm>
              <a:off x="3252085" y="3623529"/>
              <a:ext cx="314075" cy="8468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52400" y="3765395"/>
              <a:ext cx="2802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Also with simple comparison functionality</a:t>
              </a:r>
              <a:endParaRPr lang="en-US" sz="1200" dirty="0"/>
            </a:p>
          </p:txBody>
        </p:sp>
        <p:cxnSp>
          <p:nvCxnSpPr>
            <p:cNvPr id="17" name="Connecteur droit avec flèche 16"/>
            <p:cNvCxnSpPr>
              <a:stCxn id="16" idx="3"/>
            </p:cNvCxnSpPr>
            <p:nvPr/>
          </p:nvCxnSpPr>
          <p:spPr>
            <a:xfrm>
              <a:off x="2955090" y="3903895"/>
              <a:ext cx="102435" cy="201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Image 8" descr="JJ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19" y="1295400"/>
            <a:ext cx="3712191" cy="188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280925" y="1225663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 Enter </a:t>
            </a:r>
            <a:br>
              <a:rPr lang="en-US" sz="1400" b="1" dirty="0" smtClean="0"/>
            </a:br>
            <a:r>
              <a:rPr lang="en-US" sz="1400" b="1" dirty="0" smtClean="0"/>
              <a:t>run-range</a:t>
            </a:r>
            <a:endParaRPr lang="en-US" sz="1400" b="1" dirty="0"/>
          </a:p>
        </p:txBody>
      </p:sp>
      <p:cxnSp>
        <p:nvCxnSpPr>
          <p:cNvPr id="11" name="Connecteur droit avec flèche 10"/>
          <p:cNvCxnSpPr>
            <a:stCxn id="10" idx="1"/>
          </p:cNvCxnSpPr>
          <p:nvPr/>
        </p:nvCxnSpPr>
        <p:spPr>
          <a:xfrm rot="10800000" flipV="1">
            <a:off x="1918011" y="1487272"/>
            <a:ext cx="2362915" cy="118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" name="Groupe 31"/>
          <p:cNvGrpSpPr/>
          <p:nvPr/>
        </p:nvGrpSpPr>
        <p:grpSpPr>
          <a:xfrm>
            <a:off x="4264970" y="823579"/>
            <a:ext cx="4631286" cy="5134058"/>
            <a:chOff x="4264970" y="823579"/>
            <a:chExt cx="4631286" cy="5134058"/>
          </a:xfrm>
        </p:grpSpPr>
        <p:pic>
          <p:nvPicPr>
            <p:cNvPr id="7" name="Image 6" descr="JJ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4970" y="1828802"/>
              <a:ext cx="4631286" cy="41288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ZoneTexte 12"/>
            <p:cNvSpPr txBox="1"/>
            <p:nvPr/>
          </p:nvSpPr>
          <p:spPr>
            <a:xfrm>
              <a:off x="5497303" y="823579"/>
              <a:ext cx="3114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3. Browse the trigger configuration</a:t>
              </a:r>
              <a:br>
                <a:rPr lang="en-US" sz="1400" b="1" dirty="0" smtClean="0"/>
              </a:br>
              <a:r>
                <a:rPr lang="en-US" sz="1400" b="1" dirty="0" smtClean="0"/>
                <a:t>(definition, algorithms, selection cuts)</a:t>
              </a:r>
              <a:endParaRPr lang="en-US" sz="1400" b="1" dirty="0"/>
            </a:p>
          </p:txBody>
        </p:sp>
        <p:cxnSp>
          <p:nvCxnSpPr>
            <p:cNvPr id="15" name="Connecteur droit avec flèche 14"/>
            <p:cNvCxnSpPr>
              <a:stCxn id="13" idx="2"/>
              <a:endCxn id="7" idx="0"/>
            </p:cNvCxnSpPr>
            <p:nvPr/>
          </p:nvCxnSpPr>
          <p:spPr>
            <a:xfrm rot="5400000">
              <a:off x="6576616" y="1350796"/>
              <a:ext cx="482003" cy="4740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Trigger Menu and L1 rates stored in COOL, HLT rates coming. Quick access via</a:t>
            </a:r>
          </a:p>
          <a:p>
            <a:pPr lvl="1"/>
            <a:r>
              <a:rPr lang="en-US" dirty="0" smtClean="0"/>
              <a:t>AtlCoolTrigger.py (command line tool)</a:t>
            </a:r>
          </a:p>
          <a:p>
            <a:pPr lvl="2"/>
            <a:r>
              <a:rPr lang="en-US" dirty="0" smtClean="0"/>
              <a:t>AtlCoolTrigger.py –r 91000‐99000 (many run summary)</a:t>
            </a:r>
          </a:p>
          <a:p>
            <a:pPr lvl="2"/>
            <a:r>
              <a:rPr lang="en-US" dirty="0" err="1" smtClean="0"/>
              <a:t>AtlCoolTrigger</a:t>
            </a:r>
            <a:r>
              <a:rPr lang="en-US" dirty="0" smtClean="0"/>
              <a:t> –v –m –r 90272 (single run menu)</a:t>
            </a:r>
          </a:p>
          <a:p>
            <a:pPr lvl="3"/>
            <a:r>
              <a:rPr lang="en-US" dirty="0" smtClean="0"/>
              <a:t>Prints keys, trigger menus, streams, allows diff‐</a:t>
            </a:r>
            <a:r>
              <a:rPr lang="en-US" dirty="0" err="1" smtClean="0"/>
              <a:t>ing</a:t>
            </a:r>
            <a:r>
              <a:rPr lang="en-US" dirty="0" smtClean="0"/>
              <a:t> of menus in different runs, creates menu in xml format</a:t>
            </a:r>
            <a:endParaRPr lang="en-US" sz="3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 summary pages (WEB based):</a:t>
            </a:r>
            <a:r>
              <a:rPr lang="en-US" sz="2000" b="1" dirty="0" smtClean="0">
                <a:hlinkClick r:id="rId2"/>
              </a:rPr>
              <a:t>http://atlas-service-db-runlist.web.cern.ch/atlas-service-db-runlist/query.html</a:t>
            </a:r>
            <a:r>
              <a:rPr lang="en-US" sz="2000" b="1" dirty="0" smtClean="0"/>
              <a:t>  </a:t>
            </a:r>
            <a:endParaRPr lang="en-US" b="1" dirty="0" smtClean="0"/>
          </a:p>
          <a:p>
            <a:pPr lvl="2"/>
            <a:r>
              <a:rPr lang="en-US" dirty="0" smtClean="0"/>
              <a:t>Trigger names, rates for single run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 Menu Listing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7800" y="723900"/>
            <a:ext cx="4489734" cy="56007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Java based front end to TriggerDB,  launch from the web (Java web-start): </a:t>
            </a:r>
            <a:r>
              <a:rPr lang="en-US" sz="2400" dirty="0" smtClean="0">
                <a:hlinkClick r:id="rId2"/>
              </a:rPr>
              <a:t>http://www.cern.ch/triggertool</a:t>
            </a:r>
            <a:endParaRPr lang="en-US" sz="2400" dirty="0" smtClean="0"/>
          </a:p>
          <a:p>
            <a:pPr lvl="1"/>
            <a:r>
              <a:rPr lang="en-US" sz="2000" dirty="0" smtClean="0"/>
              <a:t>Overview of all trigger configurations (data taking and MC)</a:t>
            </a:r>
          </a:p>
          <a:p>
            <a:pPr lvl="1"/>
            <a:r>
              <a:rPr lang="en-US" sz="2000" dirty="0" smtClean="0"/>
              <a:t>Detailed and convenient investigation of trigger menus</a:t>
            </a:r>
          </a:p>
          <a:p>
            <a:pPr lvl="2"/>
            <a:r>
              <a:rPr lang="en-US" sz="1800" dirty="0" smtClean="0"/>
              <a:t>Trigger definition L1-&gt;L2-&gt;EF: </a:t>
            </a:r>
            <a:br>
              <a:rPr lang="en-US" sz="1800" dirty="0" smtClean="0"/>
            </a:br>
            <a:r>
              <a:rPr lang="en-US" sz="1800" dirty="0" smtClean="0"/>
              <a:t>prescales, threshold algorithms, selection criteria, streaming information, etc.</a:t>
            </a:r>
          </a:p>
          <a:p>
            <a:endParaRPr lang="en-US" sz="1100" dirty="0" smtClean="0"/>
          </a:p>
          <a:p>
            <a:r>
              <a:rPr lang="en-US" sz="2400" dirty="0" smtClean="0"/>
              <a:t>Possibility to compare </a:t>
            </a:r>
            <a:br>
              <a:rPr lang="en-US" sz="2400" dirty="0" smtClean="0"/>
            </a:br>
            <a:r>
              <a:rPr lang="en-US" sz="2400" dirty="0" smtClean="0"/>
              <a:t>different trigger configurations</a:t>
            </a:r>
          </a:p>
          <a:p>
            <a:endParaRPr lang="en-US" sz="2400" dirty="0" smtClean="0"/>
          </a:p>
          <a:p>
            <a:r>
              <a:rPr lang="en-US" sz="2400" dirty="0" smtClean="0"/>
              <a:t>Used at point 1 for trigger operation</a:t>
            </a:r>
          </a:p>
          <a:p>
            <a:r>
              <a:rPr lang="en-US" sz="2400" dirty="0" smtClean="0">
                <a:hlinkClick r:id="rId3"/>
              </a:rPr>
              <a:t>TDAQ training tutorial for the TT</a:t>
            </a:r>
            <a:r>
              <a:rPr lang="en-US" sz="2400" dirty="0" smtClean="0"/>
              <a:t>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>
            <a:normAutofit fontScale="90000"/>
          </a:bodyPr>
          <a:lstStyle/>
          <a:p>
            <a:r>
              <a:rPr dirty="0" smtClean="0"/>
              <a:t>TriggerTool</a:t>
            </a:r>
            <a:endParaRPr lang="en-US" dirty="0"/>
          </a:p>
        </p:txBody>
      </p:sp>
      <p:pic>
        <p:nvPicPr>
          <p:cNvPr id="6" name="Picture 11"/>
          <p:cNvPicPr>
            <a:picLocks noChangeArrowheads="1"/>
          </p:cNvPicPr>
          <p:nvPr/>
        </p:nvPicPr>
        <p:blipFill>
          <a:blip r:embed="rId4" cstate="print"/>
          <a:srcRect l="19413" t="11268" r="2272" b="13961"/>
          <a:stretch>
            <a:fillRect/>
          </a:stretch>
        </p:blipFill>
        <p:spPr bwMode="auto">
          <a:xfrm>
            <a:off x="5638800" y="990600"/>
            <a:ext cx="33242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5" cstate="print"/>
          <a:srcRect l="308" t="2859" r="-548" b="20964"/>
          <a:stretch>
            <a:fillRect/>
          </a:stretch>
        </p:blipFill>
        <p:spPr bwMode="auto">
          <a:xfrm>
            <a:off x="4800600" y="3429000"/>
            <a:ext cx="4191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4175760" y="3637280"/>
            <a:ext cx="2301240" cy="1010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71520" y="2346960"/>
            <a:ext cx="2291080" cy="1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00251"/>
            <a:ext cx="8229600" cy="484550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checkTrigger.py </a:t>
            </a:r>
            <a:r>
              <a:rPr lang="en-US" sz="2000" dirty="0" err="1" smtClean="0"/>
              <a:t>AOD.pool.root</a:t>
            </a:r>
            <a:endParaRPr lang="en-US" sz="2000" dirty="0" smtClean="0"/>
          </a:p>
          <a:p>
            <a:pPr lvl="1"/>
            <a:r>
              <a:rPr lang="en-US" sz="1800" dirty="0" smtClean="0"/>
              <a:t>Runs over ESD/AOD/DPD and presents</a:t>
            </a:r>
            <a:br>
              <a:rPr lang="en-US" sz="1800" dirty="0" smtClean="0"/>
            </a:br>
            <a:r>
              <a:rPr lang="en-US" sz="1800" dirty="0" smtClean="0"/>
              <a:t>detailed (chain‐wise) counts of the </a:t>
            </a:r>
            <a:br>
              <a:rPr lang="en-US" sz="1800" dirty="0" smtClean="0"/>
            </a:br>
            <a:r>
              <a:rPr lang="en-US" sz="1800" dirty="0" smtClean="0"/>
              <a:t>trigger decision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checkTriggerConfig.py ‐d </a:t>
            </a:r>
            <a:r>
              <a:rPr lang="en-US" sz="2000" dirty="0" err="1" smtClean="0"/>
              <a:t>AOD.pool.root</a:t>
            </a:r>
            <a:endParaRPr lang="en-US" sz="2000" dirty="0" smtClean="0"/>
          </a:p>
          <a:p>
            <a:pPr lvl="1"/>
            <a:r>
              <a:rPr lang="en-US" sz="1800" dirty="0" smtClean="0"/>
              <a:t>Runs on ESD/AOD/DPD and presents </a:t>
            </a:r>
            <a:br>
              <a:rPr lang="en-US" sz="1800" dirty="0" smtClean="0"/>
            </a:br>
            <a:r>
              <a:rPr lang="en-US" sz="1800" dirty="0" smtClean="0"/>
              <a:t>detailed trigger configuration(s)</a:t>
            </a:r>
          </a:p>
          <a:p>
            <a:pPr lvl="1"/>
            <a:r>
              <a:rPr lang="en-US" sz="1800" dirty="0" smtClean="0"/>
              <a:t>Shows multiple configurations (merged DPD)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0251"/>
          </a:xfrm>
        </p:spPr>
        <p:txBody>
          <a:bodyPr>
            <a:normAutofit fontScale="90000"/>
          </a:bodyPr>
          <a:lstStyle/>
          <a:p>
            <a:r>
              <a:rPr dirty="0" smtClean="0"/>
              <a:t>Scripts to Check Pool File Content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" y="5445760"/>
            <a:ext cx="86868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A34E4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&gt; checkTriggerConfig.py –d data09_cos.00121733.physics_L1Calo.recon.ESD.r733_tid073522/ESD.073522._000001.pool.root.1</a:t>
            </a:r>
          </a:p>
          <a:p>
            <a:r>
              <a:rPr lang="en-US" sz="1200" b="1" dirty="0" smtClean="0"/>
              <a:t>…</a:t>
            </a:r>
          </a:p>
          <a:p>
            <a:r>
              <a:rPr lang="en-US" sz="1200" b="1" dirty="0" smtClean="0"/>
              <a:t>EF: EF_mu0_tgc_halo_IDSCAN (1.00), L2: L2_mu0_tgc_halo_IDSCAN (1.00), L1: L1_MU0_TGC_HALO (1) [streams: </a:t>
            </a:r>
            <a:r>
              <a:rPr lang="en-US" sz="1200" b="1" dirty="0" err="1" smtClean="0"/>
              <a:t>TGCwBeam</a:t>
            </a:r>
            <a:r>
              <a:rPr lang="en-US" sz="1200" b="1" dirty="0" smtClean="0"/>
              <a:t>]</a:t>
            </a:r>
          </a:p>
          <a:p>
            <a:r>
              <a:rPr lang="en-US" sz="1200" b="1" dirty="0" smtClean="0"/>
              <a:t>…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5191760" y="670561"/>
            <a:ext cx="3810000" cy="38625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A34E4"/>
            </a:solidFill>
          </a:ln>
        </p:spPr>
        <p:txBody>
          <a:bodyPr wrap="square" lIns="45720" tIns="45720" rIns="45720" bIns="45720">
            <a:spAutoFit/>
          </a:bodyPr>
          <a:lstStyle/>
          <a:p>
            <a:r>
              <a:rPr lang="en-US" sz="700" dirty="0" smtClean="0"/>
              <a:t>File:AOD.pool.root</a:t>
            </a:r>
          </a:p>
          <a:p>
            <a:r>
              <a:rPr lang="en-US" sz="700" dirty="0" smtClean="0"/>
              <a:t>Size:    55955.492 kb</a:t>
            </a:r>
          </a:p>
          <a:p>
            <a:r>
              <a:rPr lang="en-US" sz="700" dirty="0" err="1" smtClean="0"/>
              <a:t>Nbr</a:t>
            </a:r>
            <a:r>
              <a:rPr lang="en-US" sz="700" dirty="0" smtClean="0"/>
              <a:t> Events: 250</a:t>
            </a:r>
          </a:p>
          <a:p>
            <a:endParaRPr lang="en-US" sz="700" dirty="0" smtClean="0"/>
          </a:p>
          <a:p>
            <a:r>
              <a:rPr lang="en-US" sz="700" dirty="0" smtClean="0"/>
              <a:t>Trigger configuration summary:</a:t>
            </a:r>
          </a:p>
          <a:p>
            <a:r>
              <a:rPr lang="en-US" sz="700" dirty="0" smtClean="0"/>
              <a:t>SMK: 0, </a:t>
            </a:r>
            <a:r>
              <a:rPr lang="en-US" sz="700" dirty="0" err="1" smtClean="0"/>
              <a:t>HLTpsk</a:t>
            </a:r>
            <a:r>
              <a:rPr lang="en-US" sz="700" dirty="0" smtClean="0"/>
              <a:t>: 0, L1psk: 0</a:t>
            </a:r>
          </a:p>
          <a:p>
            <a:r>
              <a:rPr lang="en-US" sz="700" dirty="0" err="1" smtClean="0"/>
              <a:t>Config</a:t>
            </a:r>
            <a:r>
              <a:rPr lang="en-US" sz="700" dirty="0" smtClean="0"/>
              <a:t> source: </a:t>
            </a:r>
            <a:r>
              <a:rPr lang="en-US" sz="700" dirty="0" err="1" smtClean="0"/>
              <a:t>TriggerMenuXML</a:t>
            </a:r>
            <a:r>
              <a:rPr lang="en-US" sz="700" dirty="0" smtClean="0"/>
              <a:t>/LVL1config_MC_lumi1E31_no_prescale_15.1.0.xml and </a:t>
            </a:r>
            <a:r>
              <a:rPr lang="en-US" sz="700" dirty="0" err="1" smtClean="0"/>
              <a:t>TriggerMenuXML</a:t>
            </a:r>
            <a:r>
              <a:rPr lang="en-US" sz="700" dirty="0" smtClean="0"/>
              <a:t>/HLTconfig_MC_lumi1E31_no_prescale_15.1.0.xml</a:t>
            </a:r>
          </a:p>
          <a:p>
            <a:r>
              <a:rPr lang="en-US" sz="700" dirty="0" smtClean="0"/>
              <a:t>L1 Items   : 146</a:t>
            </a:r>
          </a:p>
          <a:p>
            <a:r>
              <a:rPr lang="en-US" sz="700" dirty="0" smtClean="0"/>
              <a:t>HLT Chains : 556</a:t>
            </a:r>
          </a:p>
          <a:p>
            <a:endParaRPr lang="en-US" sz="700" dirty="0" smtClean="0"/>
          </a:p>
          <a:p>
            <a:r>
              <a:rPr lang="en-US" sz="700" dirty="0" smtClean="0"/>
              <a:t>================================================================================</a:t>
            </a:r>
          </a:p>
          <a:p>
            <a:r>
              <a:rPr lang="en-US" sz="700" dirty="0" smtClean="0"/>
              <a:t>   ID level     Trigger name    Passed events:   raw, after PS, after PT/Veto</a:t>
            </a:r>
          </a:p>
          <a:p>
            <a:r>
              <a:rPr lang="en-US" sz="700" dirty="0" smtClean="0"/>
              <a:t>================================================================================</a:t>
            </a:r>
          </a:p>
          <a:p>
            <a:r>
              <a:rPr lang="en-US" sz="700" dirty="0" smtClean="0"/>
              <a:t>       LVL1   Global LVL1                        250</a:t>
            </a:r>
          </a:p>
          <a:p>
            <a:r>
              <a:rPr lang="en-US" sz="700" dirty="0" smtClean="0"/>
              <a:t>       LVL2   Global LVL2                        250</a:t>
            </a:r>
          </a:p>
          <a:p>
            <a:r>
              <a:rPr lang="en-US" sz="700" dirty="0" smtClean="0"/>
              <a:t>         EF   Global EF (LVL3)                   250</a:t>
            </a:r>
          </a:p>
          <a:p>
            <a:r>
              <a:rPr lang="en-US" sz="700" dirty="0" smtClean="0"/>
              <a:t>--------------------------------------------------------------------------------</a:t>
            </a:r>
          </a:p>
          <a:p>
            <a:r>
              <a:rPr lang="en-US" sz="700" dirty="0" smtClean="0"/>
              <a:t>   13  LVL1   L1_2EM13                            71        71             71</a:t>
            </a:r>
          </a:p>
          <a:p>
            <a:r>
              <a:rPr lang="en-US" sz="700" dirty="0" smtClean="0"/>
              <a:t>   14  LVL1   L1_2EM13I                           34        34             34</a:t>
            </a:r>
          </a:p>
          <a:p>
            <a:r>
              <a:rPr lang="en-US" sz="700" dirty="0" smtClean="0"/>
              <a:t>  163  LVL1   L1_2EM13_MU6                         8         8              8</a:t>
            </a:r>
          </a:p>
          <a:p>
            <a:r>
              <a:rPr lang="en-US" sz="700" dirty="0" smtClean="0"/>
              <a:t>....</a:t>
            </a:r>
          </a:p>
          <a:p>
            <a:r>
              <a:rPr lang="en-US" sz="700" dirty="0" smtClean="0"/>
              <a:t>--------------------------------------------------------------------------------</a:t>
            </a:r>
          </a:p>
          <a:p>
            <a:r>
              <a:rPr lang="en-US" sz="700" dirty="0" smtClean="0"/>
              <a:t>...</a:t>
            </a:r>
          </a:p>
          <a:p>
            <a:r>
              <a:rPr lang="en-US" sz="700" dirty="0" smtClean="0"/>
              <a:t>   77  LVL2   L2_2g10                            118       118            118</a:t>
            </a:r>
          </a:p>
          <a:p>
            <a:r>
              <a:rPr lang="en-US" sz="700" dirty="0" smtClean="0"/>
              <a:t>  246  LVL2   L2_2g10_mu6                         12        12             12</a:t>
            </a:r>
          </a:p>
          <a:p>
            <a:r>
              <a:rPr lang="en-US" sz="700" dirty="0" smtClean="0"/>
              <a:t>....</a:t>
            </a:r>
          </a:p>
          <a:p>
            <a:r>
              <a:rPr lang="en-US" sz="700" dirty="0" smtClean="0"/>
              <a:t>--------------------------------------------------------------------------------</a:t>
            </a:r>
          </a:p>
          <a:p>
            <a:r>
              <a:rPr lang="en-US" sz="700" dirty="0" smtClean="0"/>
              <a:t>...</a:t>
            </a:r>
          </a:p>
          <a:p>
            <a:r>
              <a:rPr lang="en-US" sz="700" dirty="0" smtClean="0"/>
              <a:t>  477    EF   EF_2e6_medium                        8         8              8</a:t>
            </a:r>
          </a:p>
          <a:p>
            <a:r>
              <a:rPr lang="en-US" sz="700" dirty="0" smtClean="0"/>
              <a:t>  478    EF   EF_2e6_medium1                       7         7              7</a:t>
            </a:r>
          </a:p>
          <a:p>
            <a:r>
              <a:rPr lang="en-US" sz="700" dirty="0" smtClean="0"/>
              <a:t>   79    EF   EF_2g20                             39        39             39</a:t>
            </a:r>
          </a:p>
          <a:p>
            <a:r>
              <a:rPr lang="en-US" sz="700" dirty="0" smtClean="0"/>
              <a:t>  248    EF   EF_2j42_xe30                         3         3              3</a:t>
            </a:r>
          </a:p>
          <a:p>
            <a:r>
              <a:rPr lang="en-US" sz="700" dirty="0" smtClean="0"/>
              <a:t>....</a:t>
            </a:r>
          </a:p>
          <a:p>
            <a:r>
              <a:rPr lang="en-US" sz="700" dirty="0" smtClean="0"/>
              <a:t>================================================================================</a:t>
            </a:r>
            <a:endParaRPr lang="en-US" sz="7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2720" y="3749040"/>
            <a:ext cx="2021840" cy="2590800"/>
          </a:xfrm>
        </p:spPr>
        <p:txBody>
          <a:bodyPr>
            <a:noAutofit/>
          </a:bodyPr>
          <a:lstStyle/>
          <a:p>
            <a:pPr marL="233363" indent="-173038"/>
            <a:r>
              <a:rPr lang="en-US" sz="1400" dirty="0" smtClean="0"/>
              <a:t>Search for runs by release, configuration key, trigger content </a:t>
            </a:r>
          </a:p>
          <a:p>
            <a:pPr marL="233363" indent="-173038"/>
            <a:endParaRPr lang="en-US" sz="1400" dirty="0" smtClean="0"/>
          </a:p>
          <a:p>
            <a:pPr marL="233363" indent="-173038"/>
            <a:r>
              <a:rPr lang="en-US" sz="1400" dirty="0" smtClean="0"/>
              <a:t>Display and have links to run-summary, AMI, trigconf.ch, e-log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98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Content of Atlas-</a:t>
            </a:r>
            <a:r>
              <a:rPr lang="en-US" dirty="0" err="1" smtClean="0"/>
              <a:t>Runquery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90" t="13793" r="10086" b="29081"/>
          <a:stretch>
            <a:fillRect/>
          </a:stretch>
        </p:blipFill>
        <p:spPr bwMode="auto">
          <a:xfrm>
            <a:off x="152400" y="699807"/>
            <a:ext cx="6101956" cy="293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776" t="11925" r="5345" b="10830"/>
          <a:stretch>
            <a:fillRect/>
          </a:stretch>
        </p:blipFill>
        <p:spPr bwMode="auto">
          <a:xfrm>
            <a:off x="2298262" y="2239826"/>
            <a:ext cx="6693338" cy="413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Trigger user info: 	</a:t>
            </a:r>
            <a:r>
              <a:rPr lang="en-US" dirty="0" smtClean="0">
                <a:hlinkClick r:id="rId2"/>
              </a:rPr>
              <a:t>https://twiki.cern.ch/twiki/bin/view/Atlas/TriggerUserPages</a:t>
            </a:r>
            <a:r>
              <a:rPr lang="en-US" dirty="0" smtClean="0"/>
              <a:t> </a:t>
            </a:r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Tutorials: 	</a:t>
            </a:r>
            <a:r>
              <a:rPr lang="en-US" dirty="0" smtClean="0">
                <a:hlinkClick r:id="rId3"/>
              </a:rPr>
              <a:t>https://twiki.cern.ch/twiki/bin/view/Atlas/TriggerSoftwareTutorialPage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TDT </a:t>
            </a:r>
            <a:r>
              <a:rPr lang="en-US" dirty="0" err="1" smtClean="0"/>
              <a:t>Twiki</a:t>
            </a:r>
            <a:r>
              <a:rPr lang="en-US" dirty="0" smtClean="0"/>
              <a:t>: 	</a:t>
            </a:r>
            <a:r>
              <a:rPr lang="en-US" dirty="0" smtClean="0">
                <a:hlinkClick r:id="rId4"/>
              </a:rPr>
              <a:t>https://twiki.cern.ch/twiki/bin/view/Atlas/TrigDecisionTool</a:t>
            </a:r>
            <a:r>
              <a:rPr lang="en-US" dirty="0" smtClean="0"/>
              <a:t> </a:t>
            </a:r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TDT </a:t>
            </a:r>
            <a:r>
              <a:rPr lang="en-US" dirty="0" err="1" smtClean="0"/>
              <a:t>Doxygen</a:t>
            </a:r>
            <a:r>
              <a:rPr lang="en-US" dirty="0" smtClean="0"/>
              <a:t>: 	</a:t>
            </a:r>
            <a:r>
              <a:rPr lang="en-US" dirty="0" smtClean="0">
                <a:hlinkClick r:id="rId5"/>
              </a:rPr>
              <a:t>http://atlas-computing.web.cern.ch/atlas-computing/links/nightlyDevDirectory/AtlasOffline/latest_doxygen/InstallArea/doc//TrigDecisionTool/html/index.html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Trigger </a:t>
            </a:r>
            <a:r>
              <a:rPr lang="en-US" dirty="0" err="1" smtClean="0"/>
              <a:t>obj</a:t>
            </a:r>
            <a:r>
              <a:rPr lang="en-US" dirty="0" smtClean="0"/>
              <a:t> matching:	</a:t>
            </a:r>
            <a:r>
              <a:rPr lang="en-US" dirty="0" smtClean="0">
                <a:hlinkClick r:id="rId6"/>
              </a:rPr>
              <a:t>https://twiki.cern.ch/twiki/bin/view/Atlas/TriggerObjectsMatching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TrigAnalysisExample</a:t>
            </a:r>
            <a:r>
              <a:rPr lang="en-US" dirty="0" smtClean="0"/>
              <a:t>:	</a:t>
            </a:r>
            <a:r>
              <a:rPr lang="en-US" dirty="0" smtClean="0">
                <a:hlinkClick r:id="rId7"/>
              </a:rPr>
              <a:t>http://atlas-computing.web.cern.ch/atlas-computing/links/nightlyDevDirectory/AtlasOffline/latest_doxygen/InstallArea/doc/TrigAnalysisExamples/html/index.html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UserAnalysis</a:t>
            </a:r>
            <a:r>
              <a:rPr lang="en-US" dirty="0" smtClean="0"/>
              <a:t> example: 	</a:t>
            </a:r>
            <a:r>
              <a:rPr lang="en-US" dirty="0" smtClean="0">
                <a:hlinkClick r:id="rId8"/>
              </a:rPr>
              <a:t>https://twiki.cern.ch/twiki/bin/view/AtlasProtected/UserAnalysis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Trigger Configuration:	</a:t>
            </a:r>
            <a:r>
              <a:rPr lang="en-US" dirty="0" smtClean="0">
                <a:solidFill>
                  <a:srgbClr val="0070C0"/>
                </a:solidFill>
                <a:hlinkClick r:id="rId9"/>
              </a:rPr>
              <a:t>http://trigconf.cern.ch</a:t>
            </a:r>
            <a:endParaRPr lang="en-US" dirty="0" smtClean="0">
              <a:solidFill>
                <a:srgbClr val="0070C0"/>
              </a:solidFill>
            </a:endParaRPr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TriggerTool</a:t>
            </a:r>
            <a:r>
              <a:rPr lang="en-US" dirty="0" smtClean="0"/>
              <a:t>:	</a:t>
            </a:r>
            <a:r>
              <a:rPr lang="en-US" dirty="0" smtClean="0">
                <a:hlinkClick r:id="rId10"/>
              </a:rPr>
              <a:t>http://www.cern.ch/triggertool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Run query:	</a:t>
            </a:r>
            <a:r>
              <a:rPr lang="en-US" dirty="0" smtClean="0">
                <a:hlinkClick r:id="rId11"/>
              </a:rPr>
              <a:t>http://atlas-runquery.cern.ch/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Trigger EDM: 	</a:t>
            </a:r>
            <a:r>
              <a:rPr lang="en-US" dirty="0" smtClean="0">
                <a:hlinkClick r:id="rId12"/>
              </a:rPr>
              <a:t>https://twiki.cern.ch/twiki/bin/view/Atlas/TriggerEDM</a:t>
            </a:r>
            <a:r>
              <a:rPr lang="en-US" dirty="0" smtClean="0"/>
              <a:t>, </a:t>
            </a:r>
            <a:r>
              <a:rPr lang="en-US" dirty="0" smtClean="0">
                <a:hlinkClick r:id="rId13"/>
              </a:rPr>
              <a:t>http://alxr.usatlas.bnl.gov/lxr/source/atlas/Trigger/TrigEvent/TrigEventARA/TrigEventARA/selection.xml</a:t>
            </a:r>
            <a:r>
              <a:rPr lang="en-US" dirty="0" smtClean="0"/>
              <a:t> </a:t>
            </a:r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TriggerMenu</a:t>
            </a:r>
            <a:r>
              <a:rPr lang="en-US" dirty="0" smtClean="0"/>
              <a:t> group: 	</a:t>
            </a:r>
            <a:r>
              <a:rPr lang="en-US" dirty="0" smtClean="0">
                <a:hlinkClick r:id="rId14"/>
              </a:rPr>
              <a:t>https://twiki.cern.ch/twiki/bin/view/Atlas/TriggerPhysicsMenu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TriggerSW</a:t>
            </a:r>
            <a:r>
              <a:rPr lang="en-US" dirty="0" smtClean="0"/>
              <a:t> group:	</a:t>
            </a:r>
            <a:r>
              <a:rPr lang="en-US" dirty="0" smtClean="0">
                <a:hlinkClick r:id="rId15"/>
              </a:rPr>
              <a:t>https://twiki.cern.ch/twiki/bin/view/Atlas/TAPMCoreSW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err="1" smtClean="0"/>
              <a:t>TriggerConfig</a:t>
            </a:r>
            <a:r>
              <a:rPr lang="en-US" dirty="0" smtClean="0"/>
              <a:t> group: 	</a:t>
            </a:r>
            <a:r>
              <a:rPr lang="en-US" dirty="0" smtClean="0">
                <a:hlinkClick r:id="rId16"/>
              </a:rPr>
              <a:t>https://twiki.cern.ch/twiki/bin/view/Atlas/TriggerConfiguration</a:t>
            </a:r>
            <a:endParaRPr lang="en-US" dirty="0" smtClean="0"/>
          </a:p>
          <a:p>
            <a:pPr marL="2001838" indent="-1941513">
              <a:buNone/>
              <a:tabLst>
                <a:tab pos="2001838" algn="l"/>
              </a:tabLst>
            </a:pPr>
            <a:endParaRPr lang="en-US" sz="5100" dirty="0" smtClean="0"/>
          </a:p>
          <a:p>
            <a:pPr marL="2001838" indent="-1941513">
              <a:buNone/>
              <a:tabLst>
                <a:tab pos="2001838" algn="l"/>
              </a:tabLst>
            </a:pPr>
            <a:r>
              <a:rPr lang="en-US" dirty="0" smtClean="0"/>
              <a:t>Help on e-groups: 	</a:t>
            </a:r>
            <a:r>
              <a:rPr lang="en-US" u="sng" dirty="0" err="1" smtClean="0">
                <a:solidFill>
                  <a:srgbClr val="0000FF"/>
                </a:solidFill>
              </a:rPr>
              <a:t>hn</a:t>
            </a:r>
            <a:r>
              <a:rPr lang="en-US" u="sng" dirty="0" smtClean="0">
                <a:solidFill>
                  <a:srgbClr val="0000FF"/>
                </a:solidFill>
              </a:rPr>
              <a:t>-atlas-</a:t>
            </a:r>
            <a:r>
              <a:rPr lang="en-US" u="sng" dirty="0" err="1" smtClean="0">
                <a:solidFill>
                  <a:srgbClr val="0000FF"/>
                </a:solidFill>
              </a:rPr>
              <a:t>TriggerHelp</a:t>
            </a:r>
            <a:r>
              <a:rPr lang="en-US" u="sng" dirty="0" smtClean="0">
                <a:solidFill>
                  <a:srgbClr val="0000FF"/>
                </a:solidFill>
              </a:rPr>
              <a:t> at cern.ch</a:t>
            </a:r>
            <a:endParaRPr lang="en-US" dirty="0" smtClean="0"/>
          </a:p>
          <a:p>
            <a:pPr marL="2001838" indent="-1941513">
              <a:tabLst>
                <a:tab pos="2001838" algn="l"/>
              </a:tabLs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</p:spPr>
        <p:txBody>
          <a:bodyPr/>
          <a:lstStyle/>
          <a:p>
            <a:r>
              <a:rPr lang="en-US" dirty="0" smtClean="0"/>
              <a:t>Trigger Contacts in Analyses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6619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467"/>
                <a:gridCol w="382693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Higgs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Person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H-&gt;</a:t>
                      </a:r>
                      <a:r>
                        <a:rPr lang="en-US" dirty="0" err="1" smtClean="0"/>
                        <a:t>γγ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Yuan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H-&gt;4l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Diego Rodriguez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H-&gt;2l2tau, H-&gt;2l2nu and H-&gt;2l2b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 Thompson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 (H-&gt;invisible)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Sylvie Brunet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H-&gt;WW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VBF, WH,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inv.)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Gemma</a:t>
                      </a:r>
                      <a:r>
                        <a:rPr lang="en-US" dirty="0" smtClean="0"/>
                        <a:t> Wooden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ττ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-had final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Matthew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Beckingham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Henrik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Nilssen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H-&gt;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ττ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hadronic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states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Stefania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Xella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HSG5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ttH</a:t>
                      </a:r>
                      <a:r>
                        <a:rPr lang="en-US" baseline="0" dirty="0" smtClean="0"/>
                        <a:t> (H-&gt;bb) </a:t>
                      </a:r>
                      <a:r>
                        <a:rPr lang="en-US" baseline="0" dirty="0" err="1" smtClean="0"/>
                        <a:t>semileptonic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Bernius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ttH</a:t>
                      </a:r>
                      <a:r>
                        <a:rPr lang="en-US" baseline="0" dirty="0" smtClean="0"/>
                        <a:t> (H-&gt;bb) </a:t>
                      </a:r>
                      <a:r>
                        <a:rPr lang="en-US" baseline="0" dirty="0" err="1" smtClean="0"/>
                        <a:t>hadronic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Nash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(light,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hadronic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 </a:t>
                      </a:r>
                      <a:r>
                        <a:rPr lang="en-US" dirty="0" err="1" smtClean="0"/>
                        <a:t>Flechl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(light,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leptonic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Arnaud Ferrari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H+ (heavy)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 </a:t>
                      </a:r>
                      <a:r>
                        <a:rPr lang="en-US" dirty="0" err="1" smtClean="0"/>
                        <a:t>zur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Nedden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4000"/>
              <a:t>Level 1 architecture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47738"/>
            <a:ext cx="4350279" cy="54340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Level 1 uses </a:t>
            </a:r>
            <a:r>
              <a:rPr lang="en-US" sz="1800" dirty="0">
                <a:solidFill>
                  <a:schemeClr val="accent2"/>
                </a:solidFill>
              </a:rPr>
              <a:t>calorimeter </a:t>
            </a:r>
            <a:r>
              <a:rPr lang="en-US" sz="1800" dirty="0"/>
              <a:t>and </a:t>
            </a:r>
            <a:r>
              <a:rPr lang="en-US" sz="1800" dirty="0" err="1">
                <a:solidFill>
                  <a:schemeClr val="accent2"/>
                </a:solidFill>
              </a:rPr>
              <a:t>muon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systems only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CC99"/>
                </a:solidFill>
              </a:rPr>
              <a:t>Muon</a:t>
            </a:r>
            <a:r>
              <a:rPr lang="en-US" sz="1800" dirty="0">
                <a:solidFill>
                  <a:srgbClr val="00CC99"/>
                </a:solidFill>
              </a:rPr>
              <a:t> spectrometer</a:t>
            </a:r>
            <a:r>
              <a:rPr lang="en-US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Dedicated trigger chambers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Thin Gap Chambers</a:t>
            </a:r>
            <a:r>
              <a:rPr lang="en-US" sz="1400" dirty="0" smtClean="0"/>
              <a:t> (</a:t>
            </a:r>
            <a:r>
              <a:rPr lang="en-US" sz="1400" dirty="0" err="1" smtClean="0"/>
              <a:t>endcap</a:t>
            </a:r>
            <a:r>
              <a:rPr lang="en-US" sz="1400" dirty="0" smtClean="0"/>
              <a:t>) – </a:t>
            </a:r>
            <a:r>
              <a:rPr lang="en-US" sz="1400" dirty="0"/>
              <a:t>TGC</a:t>
            </a: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1400" dirty="0" smtClean="0"/>
              <a:t>Resistive Plate </a:t>
            </a:r>
            <a:r>
              <a:rPr lang="en-US" sz="1400" dirty="0"/>
              <a:t>Chambers</a:t>
            </a:r>
            <a:r>
              <a:rPr lang="en-US" sz="1400" dirty="0" smtClean="0"/>
              <a:t> (barrel) – </a:t>
            </a:r>
            <a:r>
              <a:rPr lang="en-US" sz="1400" dirty="0"/>
              <a:t>CSC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CC99"/>
                </a:solidFill>
              </a:rPr>
              <a:t>Calorimeter: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Trigger towers group calorimeter cells in coarse granularity: </a:t>
            </a:r>
            <a:r>
              <a:rPr lang="en-US" sz="1600" dirty="0" err="1">
                <a:sym typeface="Symbol" pitchFamily="-107" charset="2"/>
              </a:rPr>
              <a:t></a:t>
            </a:r>
            <a:r>
              <a:rPr lang="en-US" sz="1600" dirty="0">
                <a:sym typeface="Symbol" pitchFamily="-107" charset="2"/>
              </a:rPr>
              <a:t> = 0.10.1 (EM/Tau); </a:t>
            </a:r>
            <a:r>
              <a:rPr lang="en-US" sz="1600" dirty="0" err="1">
                <a:sym typeface="Symbol" pitchFamily="-107" charset="2"/>
              </a:rPr>
              <a:t></a:t>
            </a:r>
            <a:r>
              <a:rPr lang="en-US" sz="1600" dirty="0">
                <a:sym typeface="Symbol" pitchFamily="-107" charset="2"/>
              </a:rPr>
              <a:t> = 0.20.2 (Jets)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Identify </a:t>
            </a:r>
            <a:r>
              <a:rPr lang="en-US" sz="1800" dirty="0">
                <a:solidFill>
                  <a:srgbClr val="FF3300"/>
                </a:solidFill>
              </a:rPr>
              <a:t>regions of interest (</a:t>
            </a:r>
            <a:r>
              <a:rPr lang="en-US" sz="1800" dirty="0" err="1">
                <a:solidFill>
                  <a:srgbClr val="FF3300"/>
                </a:solidFill>
              </a:rPr>
              <a:t>RoI</a:t>
            </a:r>
            <a:r>
              <a:rPr lang="en-US" sz="1800" dirty="0">
                <a:solidFill>
                  <a:srgbClr val="FF3300"/>
                </a:solidFill>
              </a:rPr>
              <a:t>) </a:t>
            </a:r>
            <a:r>
              <a:rPr lang="en-US" sz="1800" dirty="0"/>
              <a:t>and classify them as MU, EM/Tau, Jet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Information passed to level 2:</a:t>
            </a:r>
          </a:p>
          <a:p>
            <a:pPr lvl="1">
              <a:lnSpc>
                <a:spcPct val="80000"/>
              </a:lnSpc>
            </a:pPr>
            <a:r>
              <a:rPr lang="en-US" sz="1600" dirty="0" err="1"/>
              <a:t>RoI</a:t>
            </a:r>
            <a:r>
              <a:rPr lang="en-US" sz="1600" dirty="0"/>
              <a:t> type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</a:t>
            </a:r>
            <a:r>
              <a:rPr lang="en-US" sz="1600" baseline="-25000" dirty="0"/>
              <a:t>T</a:t>
            </a:r>
            <a:r>
              <a:rPr lang="en-US" sz="1600" dirty="0"/>
              <a:t> threshold passed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Multiplicity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Location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67992" y="1412875"/>
            <a:ext cx="4596621" cy="2634858"/>
            <a:chOff x="2857" y="2540"/>
            <a:chExt cx="3385" cy="1822"/>
          </a:xfrm>
        </p:grpSpPr>
        <p:pic>
          <p:nvPicPr>
            <p:cNvPr id="360455" name="Picture 7"/>
            <p:cNvPicPr>
              <a:picLocks noChangeAspect="1" noChangeArrowheads="1"/>
            </p:cNvPicPr>
            <p:nvPr/>
          </p:nvPicPr>
          <p:blipFill>
            <a:blip r:embed="rId2"/>
            <a:srcRect l="13182" t="23854" r="8788" b="20146"/>
            <a:stretch>
              <a:fillRect/>
            </a:stretch>
          </p:blipFill>
          <p:spPr bwMode="auto">
            <a:xfrm>
              <a:off x="2857" y="2540"/>
              <a:ext cx="3386" cy="1823"/>
            </a:xfrm>
            <a:prstGeom prst="rect">
              <a:avLst/>
            </a:prstGeom>
            <a:noFill/>
          </p:spPr>
        </p:pic>
        <p:sp>
          <p:nvSpPr>
            <p:cNvPr id="360456" name="AutoShape 8"/>
            <p:cNvSpPr>
              <a:spLocks noChangeArrowheads="1"/>
            </p:cNvSpPr>
            <p:nvPr/>
          </p:nvSpPr>
          <p:spPr bwMode="auto">
            <a:xfrm>
              <a:off x="2857" y="2540"/>
              <a:ext cx="3386" cy="1823"/>
            </a:xfrm>
            <a:prstGeom prst="roundRect">
              <a:avLst>
                <a:gd name="adj" fmla="val 51"/>
              </a:avLst>
            </a:prstGeom>
            <a:noFill/>
            <a:ln w="2844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60452" name="Picture 4" descr="LVL1architectur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7821" y="1412875"/>
            <a:ext cx="4248150" cy="3949700"/>
          </a:xfrm>
          <a:noFill/>
          <a:ln/>
        </p:spPr>
      </p:pic>
      <p:sp>
        <p:nvSpPr>
          <p:cNvPr id="360457" name="Text Box 9"/>
          <p:cNvSpPr txBox="1">
            <a:spLocks noChangeArrowheads="1"/>
          </p:cNvSpPr>
          <p:nvPr/>
        </p:nvSpPr>
        <p:spPr bwMode="auto">
          <a:xfrm>
            <a:off x="5148263" y="5380038"/>
            <a:ext cx="3527425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response of the level 1 hardware is emulated in Athena.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B4B-467E-0E41-9425-A39036ABB9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for TDAQ farm of tomorrow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9" y="1001263"/>
            <a:ext cx="7607300" cy="5089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pic>
        <p:nvPicPr>
          <p:cNvPr id="341002" name="Picture 10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077913"/>
            <a:ext cx="2879725" cy="2638425"/>
          </a:xfrm>
          <a:noFill/>
          <a:ln/>
        </p:spPr>
      </p:pic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</a:t>
            </a:r>
            <a:r>
              <a:rPr lang="en-US" sz="4000" dirty="0" smtClean="0"/>
              <a:t>1 </a:t>
            </a:r>
            <a:r>
              <a:rPr lang="en-US" sz="4000" dirty="0"/>
              <a:t>- </a:t>
            </a:r>
            <a:r>
              <a:rPr lang="en-US" sz="4000" dirty="0" err="1"/>
              <a:t>Muons</a:t>
            </a:r>
            <a:r>
              <a:rPr lang="en-US" sz="4000" dirty="0"/>
              <a:t> &amp; </a:t>
            </a:r>
            <a:r>
              <a:rPr lang="en-US" sz="4000" dirty="0" err="1"/>
              <a:t>Calorimetry</a:t>
            </a:r>
            <a:endParaRPr lang="en-US" sz="4000" dirty="0"/>
          </a:p>
        </p:txBody>
      </p:sp>
      <p:pic>
        <p:nvPicPr>
          <p:cNvPr id="340995" name="Picture 3" descr="muontrigg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025525"/>
            <a:ext cx="3960812" cy="28732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0996" name="Picture 4" descr="EGammaAl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990600"/>
            <a:ext cx="3292475" cy="3657600"/>
          </a:xfrm>
          <a:prstGeom prst="rect">
            <a:avLst/>
          </a:prstGeom>
          <a:noFill/>
        </p:spPr>
      </p:pic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611188" y="4800600"/>
            <a:ext cx="3457575" cy="1428083"/>
          </a:xfrm>
          <a:prstGeom prst="rect">
            <a:avLst/>
          </a:prstGeom>
          <a:solidFill>
            <a:srgbClr val="FFFF66"/>
          </a:solidFill>
          <a:ln w="25400">
            <a:noFill/>
            <a:prstDash val="dash"/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Font typeface="ZapfDingbats" pitchFamily="82" charset="2"/>
              <a:buNone/>
            </a:pPr>
            <a:r>
              <a:rPr lang="en-US" sz="1400" b="1" dirty="0" err="1">
                <a:latin typeface="Tahoma" pitchFamily="-107" charset="0"/>
              </a:rPr>
              <a:t>Muon</a:t>
            </a:r>
            <a:r>
              <a:rPr lang="en-US" sz="1400" b="1" dirty="0">
                <a:latin typeface="Tahoma" pitchFamily="-107" charset="0"/>
              </a:rPr>
              <a:t> Trigger looking for coincidences in </a:t>
            </a:r>
            <a:r>
              <a:rPr lang="en-US" sz="1400" b="1" dirty="0" err="1">
                <a:latin typeface="Tahoma" pitchFamily="-107" charset="0"/>
              </a:rPr>
              <a:t>muon</a:t>
            </a:r>
            <a:r>
              <a:rPr lang="en-US" sz="1400" b="1" dirty="0">
                <a:latin typeface="Tahoma" pitchFamily="-107" charset="0"/>
              </a:rPr>
              <a:t> trigger chambers</a:t>
            </a:r>
            <a:r>
              <a:rPr lang="en-US" sz="1400" b="1" dirty="0" smtClean="0">
                <a:latin typeface="Tahoma" pitchFamily="-107" charset="0"/>
              </a:rPr>
              <a:t> – e.g.: </a:t>
            </a:r>
            <a:br>
              <a:rPr lang="en-US" sz="1400" b="1" dirty="0" smtClean="0">
                <a:latin typeface="Tahoma" pitchFamily="-107" charset="0"/>
              </a:rPr>
            </a:br>
            <a:r>
              <a:rPr lang="en-US" sz="1400" b="1" dirty="0">
                <a:latin typeface="Tahoma" pitchFamily="-107" charset="0"/>
              </a:rPr>
              <a:t>3 out of 4 </a:t>
            </a:r>
            <a:r>
              <a:rPr lang="en-US" sz="1400" b="1" dirty="0">
                <a:solidFill>
                  <a:srgbClr val="FF3300"/>
                </a:solidFill>
                <a:latin typeface="Tahoma" pitchFamily="-107" charset="0"/>
              </a:rPr>
              <a:t>(low-</a:t>
            </a:r>
            <a:r>
              <a:rPr lang="en-US" sz="1400" b="1" dirty="0" err="1">
                <a:solidFill>
                  <a:srgbClr val="FF3300"/>
                </a:solidFill>
                <a:latin typeface="Tahoma" pitchFamily="-107" charset="0"/>
              </a:rPr>
              <a:t>p</a:t>
            </a:r>
            <a:r>
              <a:rPr lang="en-US" sz="1400" b="1" baseline="-25000" dirty="0" err="1">
                <a:solidFill>
                  <a:srgbClr val="FF3300"/>
                </a:solidFill>
                <a:latin typeface="Tahoma" pitchFamily="-107" charset="0"/>
              </a:rPr>
              <a:t>T</a:t>
            </a:r>
            <a:r>
              <a:rPr lang="en-US" sz="1400" b="1" dirty="0">
                <a:solidFill>
                  <a:srgbClr val="FF3300"/>
                </a:solidFill>
                <a:latin typeface="Tahoma" pitchFamily="-107" charset="0"/>
              </a:rPr>
              <a:t>; &gt;6 </a:t>
            </a:r>
            <a:r>
              <a:rPr lang="en-US" sz="1400" b="1" dirty="0" err="1">
                <a:solidFill>
                  <a:srgbClr val="FF3300"/>
                </a:solidFill>
                <a:latin typeface="Tahoma" pitchFamily="-107" charset="0"/>
              </a:rPr>
              <a:t>GeV</a:t>
            </a:r>
            <a:r>
              <a:rPr lang="en-US" sz="1400" b="1" dirty="0">
                <a:solidFill>
                  <a:srgbClr val="FF3300"/>
                </a:solidFill>
                <a:latin typeface="Tahoma" pitchFamily="-107" charset="0"/>
              </a:rPr>
              <a:t>)</a:t>
            </a:r>
            <a:r>
              <a:rPr lang="en-US" sz="1400" b="1" dirty="0">
                <a:latin typeface="Tahoma" pitchFamily="-107" charset="0"/>
              </a:rPr>
              <a:t> and </a:t>
            </a:r>
          </a:p>
          <a:p>
            <a:pPr eaLnBrk="0" hangingPunct="0">
              <a:spcBef>
                <a:spcPct val="20000"/>
              </a:spcBef>
              <a:buFont typeface="ZapfDingbats" pitchFamily="82" charset="2"/>
              <a:buNone/>
            </a:pPr>
            <a:r>
              <a:rPr lang="en-US" sz="1400" b="1" dirty="0">
                <a:latin typeface="Tahoma" pitchFamily="-107" charset="0"/>
              </a:rPr>
              <a:t>3 out of 4</a:t>
            </a:r>
            <a:r>
              <a:rPr lang="en-US" sz="1400" b="1" dirty="0" smtClean="0">
                <a:latin typeface="Tahoma" pitchFamily="-107" charset="0"/>
              </a:rPr>
              <a:t>  + </a:t>
            </a:r>
            <a:r>
              <a:rPr lang="en-US" sz="1400" b="1" dirty="0">
                <a:latin typeface="Tahoma" pitchFamily="-107" charset="0"/>
              </a:rPr>
              <a:t>1/2 (Barrel) or 2/3 (</a:t>
            </a:r>
            <a:r>
              <a:rPr lang="en-US" sz="1400" b="1" dirty="0" err="1">
                <a:latin typeface="Tahoma" pitchFamily="-107" charset="0"/>
              </a:rPr>
              <a:t>Endcap</a:t>
            </a:r>
            <a:r>
              <a:rPr lang="en-US" sz="1400" b="1" dirty="0" smtClean="0">
                <a:latin typeface="Tahoma" pitchFamily="-107" charset="0"/>
              </a:rPr>
              <a:t>)	</a:t>
            </a:r>
            <a:r>
              <a:rPr lang="en-US" sz="1400" b="1" dirty="0" smtClean="0">
                <a:solidFill>
                  <a:srgbClr val="FF3300"/>
                </a:solidFill>
                <a:latin typeface="Tahoma" pitchFamily="-107" charset="0"/>
              </a:rPr>
              <a:t>- high</a:t>
            </a:r>
            <a:r>
              <a:rPr lang="en-US" sz="1400" b="1" dirty="0">
                <a:solidFill>
                  <a:srgbClr val="FF3300"/>
                </a:solidFill>
                <a:latin typeface="Tahoma" pitchFamily="-107" charset="0"/>
              </a:rPr>
              <a:t>-</a:t>
            </a:r>
            <a:r>
              <a:rPr lang="en-US" sz="1400" b="1" dirty="0" err="1">
                <a:solidFill>
                  <a:srgbClr val="FF3300"/>
                </a:solidFill>
                <a:latin typeface="Tahoma" pitchFamily="-107" charset="0"/>
              </a:rPr>
              <a:t>p</a:t>
            </a:r>
            <a:r>
              <a:rPr lang="en-US" sz="1400" b="1" baseline="-25000" dirty="0" err="1">
                <a:solidFill>
                  <a:srgbClr val="FF3300"/>
                </a:solidFill>
                <a:latin typeface="Tahoma" pitchFamily="-107" charset="0"/>
              </a:rPr>
              <a:t>T</a:t>
            </a:r>
            <a:r>
              <a:rPr lang="en-US" sz="1400" b="1" dirty="0">
                <a:solidFill>
                  <a:srgbClr val="FF3300"/>
                </a:solidFill>
                <a:latin typeface="Tahoma" pitchFamily="-107" charset="0"/>
              </a:rPr>
              <a:t>; &gt;20 </a:t>
            </a:r>
            <a:r>
              <a:rPr lang="en-US" sz="1400" b="1" dirty="0" err="1" smtClean="0">
                <a:solidFill>
                  <a:srgbClr val="FF3300"/>
                </a:solidFill>
                <a:latin typeface="Tahoma" pitchFamily="-107" charset="0"/>
              </a:rPr>
              <a:t>GeV</a:t>
            </a:r>
            <a:endParaRPr lang="en-US" sz="1400" b="1" dirty="0">
              <a:solidFill>
                <a:srgbClr val="FF3300"/>
              </a:solidFill>
              <a:latin typeface="Tahoma" pitchFamily="-107" charset="0"/>
            </a:endParaRP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 flipH="1">
            <a:off x="4572000" y="11430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5029200" y="4800600"/>
            <a:ext cx="3111500" cy="1454150"/>
          </a:xfrm>
          <a:prstGeom prst="rect">
            <a:avLst/>
          </a:prstGeom>
          <a:solidFill>
            <a:srgbClr val="FFFF66"/>
          </a:solidFill>
          <a:ln w="25400">
            <a:noFill/>
            <a:prstDash val="dash"/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Font typeface="ZapfDingbats" pitchFamily="82" charset="2"/>
              <a:buNone/>
            </a:pPr>
            <a:r>
              <a:rPr lang="en-US" sz="1400" b="1">
                <a:latin typeface="Tahoma" pitchFamily="-107" charset="0"/>
              </a:rPr>
              <a:t>Calorimetry Trigger looking for e/</a:t>
            </a:r>
            <a:r>
              <a:rPr lang="en-US" sz="1400" b="1">
                <a:latin typeface="Symbol" pitchFamily="-107" charset="2"/>
              </a:rPr>
              <a:t>g, </a:t>
            </a:r>
            <a:r>
              <a:rPr lang="en-US" sz="1400" b="1">
                <a:latin typeface="Symbol" pitchFamily="-107" charset="2"/>
                <a:sym typeface="Symbol" pitchFamily="-107" charset="2"/>
              </a:rPr>
              <a:t>,/</a:t>
            </a:r>
            <a:r>
              <a:rPr lang="en-US" sz="1400" b="1">
                <a:latin typeface="Tahoma" pitchFamily="-107" charset="0"/>
                <a:sym typeface="Symbol" pitchFamily="-107" charset="2"/>
              </a:rPr>
              <a:t>isolated hadron, </a:t>
            </a:r>
            <a:r>
              <a:rPr lang="en-US" sz="1400" b="1">
                <a:latin typeface="Tahoma" pitchFamily="-107" charset="0"/>
              </a:rPr>
              <a:t>jets</a:t>
            </a:r>
          </a:p>
          <a:p>
            <a:pPr marL="381000" lvl="1" indent="-190500" eaLnBrk="0" hangingPunct="0"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ahoma" pitchFamily="-107" charset="0"/>
              </a:rPr>
              <a:t>Various combinations of cluster sums and isolation criteria</a:t>
            </a:r>
          </a:p>
          <a:p>
            <a:pPr marL="381000" lvl="1" indent="-190500" eaLnBrk="0" hangingPunct="0"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ahoma" pitchFamily="-107" charset="0"/>
              </a:rPr>
              <a:t> </a:t>
            </a:r>
            <a:r>
              <a:rPr lang="en-US" sz="1400" b="1">
                <a:latin typeface="Symbol" pitchFamily="-107" charset="2"/>
              </a:rPr>
              <a:t>S</a:t>
            </a:r>
            <a:r>
              <a:rPr lang="en-US" sz="1400" b="1">
                <a:latin typeface="Tahoma" pitchFamily="-107" charset="0"/>
              </a:rPr>
              <a:t>E</a:t>
            </a:r>
            <a:r>
              <a:rPr lang="en-US" sz="1400" b="1" baseline="-25000">
                <a:latin typeface="Tahoma" pitchFamily="-107" charset="0"/>
              </a:rPr>
              <a:t>T</a:t>
            </a:r>
            <a:r>
              <a:rPr lang="en-US" sz="1400" b="1" baseline="30000">
                <a:latin typeface="Tahoma" pitchFamily="-107" charset="0"/>
              </a:rPr>
              <a:t>em,had</a:t>
            </a:r>
            <a:r>
              <a:rPr lang="en-US" sz="1400" b="1">
                <a:latin typeface="Tahoma" pitchFamily="-107" charset="0"/>
              </a:rPr>
              <a:t> , E</a:t>
            </a:r>
            <a:r>
              <a:rPr lang="en-US" sz="1400" b="1" baseline="-25000">
                <a:latin typeface="Tahoma" pitchFamily="-107" charset="0"/>
              </a:rPr>
              <a:t>T</a:t>
            </a:r>
            <a:r>
              <a:rPr lang="en-US" sz="1400" b="1" baseline="30000">
                <a:latin typeface="Tahoma" pitchFamily="-107" charset="0"/>
              </a:rPr>
              <a:t>miss</a:t>
            </a:r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2286000" y="2819400"/>
            <a:ext cx="469900" cy="2143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Font typeface="ZapfDingbats" pitchFamily="82" charset="2"/>
              <a:buNone/>
            </a:pPr>
            <a:r>
              <a:rPr lang="en-US" sz="800">
                <a:latin typeface="Tahoma" pitchFamily="-107" charset="0"/>
              </a:rPr>
              <a:t>Toroid</a:t>
            </a: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6781800" y="990600"/>
            <a:ext cx="1447800" cy="333375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latin typeface="Tahoma" pitchFamily="-107" charset="0"/>
              </a:rPr>
              <a:t>e/</a:t>
            </a:r>
            <a:r>
              <a:rPr lang="en-GB" sz="1400" b="1">
                <a:latin typeface="Tahoma" pitchFamily="-107" charset="0"/>
                <a:sym typeface="Symbol" pitchFamily="-107" charset="2"/>
              </a:rPr>
              <a:t></a:t>
            </a:r>
            <a:r>
              <a:rPr lang="en-GB" sz="1400" b="1">
                <a:latin typeface="Tahoma" pitchFamily="-107" charset="0"/>
              </a:rPr>
              <a:t> trigger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024-2C8F-9648-AC14-688A1D704B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Royal Holloway 16/1/2009</a:t>
            </a:r>
            <a:endParaRPr lang="en-US"/>
          </a:p>
        </p:txBody>
      </p:sp>
      <p:sp>
        <p:nvSpPr>
          <p:cNvPr id="13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51CFC-5971-1541-90BA-6FC1319540B1}" type="slidenum">
              <a:rPr lang="en-US"/>
              <a:pPr/>
              <a:t>7</a:t>
            </a:fld>
            <a:endParaRPr lang="en-US"/>
          </a:p>
        </p:txBody>
      </p:sp>
      <p:sp>
        <p:nvSpPr>
          <p:cNvPr id="13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83781" name="Rectangle 133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2913" y="1077913"/>
            <a:ext cx="5983287" cy="4256087"/>
            <a:chOff x="1169" y="677"/>
            <a:chExt cx="4083" cy="2681"/>
          </a:xfrm>
        </p:grpSpPr>
        <p:pic>
          <p:nvPicPr>
            <p:cNvPr id="283651" name="Picture 3" descr="Image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7" y="677"/>
              <a:ext cx="2065" cy="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69" y="1346"/>
              <a:ext cx="1575" cy="2012"/>
              <a:chOff x="1169" y="1346"/>
              <a:chExt cx="1575" cy="2012"/>
            </a:xfrm>
          </p:grpSpPr>
          <p:sp>
            <p:nvSpPr>
              <p:cNvPr id="283655" name="Line 7"/>
              <p:cNvSpPr>
                <a:spLocks noChangeShapeType="1"/>
              </p:cNvSpPr>
              <p:nvPr/>
            </p:nvSpPr>
            <p:spPr bwMode="auto">
              <a:xfrm flipV="1">
                <a:off x="1560" y="1510"/>
                <a:ext cx="468" cy="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6" name="Line 8"/>
              <p:cNvSpPr>
                <a:spLocks noChangeShapeType="1"/>
              </p:cNvSpPr>
              <p:nvPr/>
            </p:nvSpPr>
            <p:spPr bwMode="auto">
              <a:xfrm>
                <a:off x="2362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7" name="Line 9"/>
              <p:cNvSpPr>
                <a:spLocks noChangeShapeType="1"/>
              </p:cNvSpPr>
              <p:nvPr/>
            </p:nvSpPr>
            <p:spPr bwMode="auto">
              <a:xfrm>
                <a:off x="2414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322" y="1791"/>
                <a:ext cx="69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Gigabit Ethernet</a:t>
                </a:r>
              </a:p>
            </p:txBody>
          </p:sp>
          <p:sp>
            <p:nvSpPr>
              <p:cNvPr id="283659" name="Line 11"/>
              <p:cNvSpPr>
                <a:spLocks noChangeShapeType="1"/>
              </p:cNvSpPr>
              <p:nvPr/>
            </p:nvSpPr>
            <p:spPr bwMode="auto">
              <a:xfrm>
                <a:off x="2473" y="1518"/>
                <a:ext cx="8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0" name="Line 12"/>
              <p:cNvSpPr>
                <a:spLocks noChangeShapeType="1"/>
              </p:cNvSpPr>
              <p:nvPr/>
            </p:nvSpPr>
            <p:spPr bwMode="auto">
              <a:xfrm>
                <a:off x="2533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1" name="Line 13"/>
              <p:cNvSpPr>
                <a:spLocks noChangeShapeType="1"/>
              </p:cNvSpPr>
              <p:nvPr/>
            </p:nvSpPr>
            <p:spPr bwMode="auto">
              <a:xfrm>
                <a:off x="2592" y="1518"/>
                <a:ext cx="8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2" name="Line 14"/>
              <p:cNvSpPr>
                <a:spLocks noChangeShapeType="1"/>
              </p:cNvSpPr>
              <p:nvPr/>
            </p:nvSpPr>
            <p:spPr bwMode="auto">
              <a:xfrm>
                <a:off x="2310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3" name="Line 15"/>
              <p:cNvSpPr>
                <a:spLocks noChangeShapeType="1"/>
              </p:cNvSpPr>
              <p:nvPr/>
            </p:nvSpPr>
            <p:spPr bwMode="auto">
              <a:xfrm>
                <a:off x="2258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4" name="Line 16"/>
              <p:cNvSpPr>
                <a:spLocks noChangeShapeType="1"/>
              </p:cNvSpPr>
              <p:nvPr/>
            </p:nvSpPr>
            <p:spPr bwMode="auto">
              <a:xfrm>
                <a:off x="2206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5" name="Line 17"/>
              <p:cNvSpPr>
                <a:spLocks noChangeShapeType="1"/>
              </p:cNvSpPr>
              <p:nvPr/>
            </p:nvSpPr>
            <p:spPr bwMode="auto">
              <a:xfrm>
                <a:off x="2154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6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1499" y="1905"/>
                <a:ext cx="822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Event data requests</a:t>
                </a:r>
              </a:p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Delete commands  </a:t>
                </a:r>
              </a:p>
            </p:txBody>
          </p:sp>
          <p:sp>
            <p:nvSpPr>
              <p:cNvPr id="283667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1228" y="2000"/>
                <a:ext cx="89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Requested event data</a:t>
                </a:r>
              </a:p>
            </p:txBody>
          </p:sp>
          <p:sp>
            <p:nvSpPr>
              <p:cNvPr id="283668" name="Line 20"/>
              <p:cNvSpPr>
                <a:spLocks noChangeShapeType="1"/>
              </p:cNvSpPr>
              <p:nvPr/>
            </p:nvSpPr>
            <p:spPr bwMode="auto">
              <a:xfrm flipH="1">
                <a:off x="1779" y="1601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stealth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169" y="1490"/>
                <a:ext cx="391" cy="1868"/>
                <a:chOff x="1169" y="1490"/>
                <a:chExt cx="391" cy="1868"/>
              </a:xfrm>
            </p:grpSpPr>
            <p:sp>
              <p:nvSpPr>
                <p:cNvPr id="283670" name="Text Box 2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45" y="2504"/>
                  <a:ext cx="801" cy="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Regions Of Interest</a:t>
                  </a:r>
                </a:p>
              </p:txBody>
            </p:sp>
            <p:sp>
              <p:nvSpPr>
                <p:cNvPr id="2836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404" y="1774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67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352" y="1774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673" name="Rectangle 25"/>
                <p:cNvSpPr>
                  <a:spLocks noChangeArrowheads="1"/>
                </p:cNvSpPr>
                <p:nvPr/>
              </p:nvSpPr>
              <p:spPr bwMode="auto">
                <a:xfrm>
                  <a:off x="1196" y="1490"/>
                  <a:ext cx="364" cy="288"/>
                </a:xfrm>
                <a:prstGeom prst="rect">
                  <a:avLst/>
                </a:prstGeom>
                <a:solidFill>
                  <a:srgbClr val="FFF2E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LVL2</a:t>
                  </a:r>
                </a:p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Super-</a:t>
                  </a:r>
                </a:p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visor</a:t>
                  </a:r>
                  <a:endParaRPr lang="en-US" sz="2400" b="0"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283674" name="Rectangle 26"/>
              <p:cNvSpPr>
                <a:spLocks noChangeArrowheads="1"/>
              </p:cNvSpPr>
              <p:nvPr/>
            </p:nvSpPr>
            <p:spPr bwMode="auto">
              <a:xfrm>
                <a:off x="2028" y="1346"/>
                <a:ext cx="676" cy="192"/>
              </a:xfrm>
              <a:prstGeom prst="rect">
                <a:avLst/>
              </a:prstGeom>
              <a:solidFill>
                <a:srgbClr val="FFF2E4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0">
                    <a:ea typeface="ＭＳ Ｐゴシック" charset="-128"/>
                    <a:cs typeface="ＭＳ Ｐゴシック" charset="-128"/>
                  </a:rPr>
                  <a:t>Network switches</a:t>
                </a:r>
                <a:endParaRPr lang="en-US" sz="1200" b="0"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422650" y="704850"/>
            <a:ext cx="1590675" cy="1600200"/>
            <a:chOff x="2336" y="444"/>
            <a:chExt cx="1085" cy="1008"/>
          </a:xfrm>
        </p:grpSpPr>
        <p:sp>
          <p:nvSpPr>
            <p:cNvPr id="283676" name="Text Box 28"/>
            <p:cNvSpPr txBox="1">
              <a:spLocks noChangeArrowheads="1"/>
            </p:cNvSpPr>
            <p:nvPr/>
          </p:nvSpPr>
          <p:spPr bwMode="auto">
            <a:xfrm>
              <a:off x="2797" y="601"/>
              <a:ext cx="6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Second-</a:t>
              </a:r>
            </a:p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level</a:t>
              </a:r>
            </a:p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trigger</a:t>
              </a:r>
            </a:p>
          </p:txBody>
        </p:sp>
        <p:sp>
          <p:nvSpPr>
            <p:cNvPr id="283677" name="Line 29"/>
            <p:cNvSpPr>
              <a:spLocks noChangeShapeType="1"/>
            </p:cNvSpPr>
            <p:nvPr/>
          </p:nvSpPr>
          <p:spPr bwMode="auto">
            <a:xfrm flipV="1">
              <a:off x="2466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78" name="Line 30"/>
            <p:cNvSpPr>
              <a:spLocks noChangeShapeType="1"/>
            </p:cNvSpPr>
            <p:nvPr/>
          </p:nvSpPr>
          <p:spPr bwMode="auto">
            <a:xfrm flipV="1">
              <a:off x="2518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79" name="Line 31"/>
            <p:cNvSpPr>
              <a:spLocks noChangeShapeType="1"/>
            </p:cNvSpPr>
            <p:nvPr/>
          </p:nvSpPr>
          <p:spPr bwMode="auto">
            <a:xfrm flipV="1">
              <a:off x="2570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0" name="Line 32"/>
            <p:cNvSpPr>
              <a:spLocks noChangeShapeType="1"/>
            </p:cNvSpPr>
            <p:nvPr/>
          </p:nvSpPr>
          <p:spPr bwMode="auto">
            <a:xfrm flipV="1">
              <a:off x="2622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1" name="Rectangle 33"/>
            <p:cNvSpPr>
              <a:spLocks noChangeArrowheads="1"/>
            </p:cNvSpPr>
            <p:nvPr/>
          </p:nvSpPr>
          <p:spPr bwMode="auto">
            <a:xfrm>
              <a:off x="2652" y="1068"/>
              <a:ext cx="260" cy="96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0">
                  <a:ea typeface="ＭＳ Ｐゴシック" charset="-128"/>
                  <a:cs typeface="ＭＳ Ｐゴシック" charset="-128"/>
                </a:rPr>
                <a:t>pROS</a:t>
              </a:r>
              <a:endParaRPr lang="en-US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682" name="Line 34"/>
            <p:cNvSpPr>
              <a:spLocks noChangeShapeType="1"/>
            </p:cNvSpPr>
            <p:nvPr/>
          </p:nvSpPr>
          <p:spPr bwMode="auto">
            <a:xfrm>
              <a:off x="2668" y="1164"/>
              <a:ext cx="0" cy="185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3" name="Text Box 35"/>
            <p:cNvSpPr txBox="1">
              <a:spLocks noChangeArrowheads="1"/>
            </p:cNvSpPr>
            <p:nvPr/>
          </p:nvSpPr>
          <p:spPr bwMode="auto">
            <a:xfrm>
              <a:off x="2336" y="444"/>
              <a:ext cx="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 500 </a:t>
              </a:r>
            </a:p>
          </p:txBody>
        </p:sp>
        <p:sp>
          <p:nvSpPr>
            <p:cNvPr id="283684" name="Text Box 36"/>
            <p:cNvSpPr txBox="1">
              <a:spLocks noChangeArrowheads="1"/>
            </p:cNvSpPr>
            <p:nvPr/>
          </p:nvSpPr>
          <p:spPr bwMode="auto">
            <a:xfrm>
              <a:off x="2691" y="1136"/>
              <a:ext cx="33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stores </a:t>
              </a:r>
            </a:p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LVL2</a:t>
              </a:r>
            </a:p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output</a:t>
              </a:r>
            </a:p>
          </p:txBody>
        </p:sp>
        <p:sp>
          <p:nvSpPr>
            <p:cNvPr id="283685" name="Rectangle 37"/>
            <p:cNvSpPr>
              <a:spLocks noChangeArrowheads="1"/>
            </p:cNvSpPr>
            <p:nvPr/>
          </p:nvSpPr>
          <p:spPr bwMode="auto">
            <a:xfrm>
              <a:off x="2444" y="588"/>
              <a:ext cx="364" cy="431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LVL2 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farm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267200" y="4051300"/>
            <a:ext cx="1828330" cy="1981200"/>
            <a:chOff x="2912" y="2552"/>
            <a:chExt cx="1248" cy="1248"/>
          </a:xfrm>
        </p:grpSpPr>
        <p:sp>
          <p:nvSpPr>
            <p:cNvPr id="283689" name="Rectangle 41"/>
            <p:cNvSpPr>
              <a:spLocks noChangeArrowheads="1"/>
            </p:cNvSpPr>
            <p:nvPr/>
          </p:nvSpPr>
          <p:spPr bwMode="auto">
            <a:xfrm>
              <a:off x="2964" y="2974"/>
              <a:ext cx="364" cy="528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Read-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Out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Drivers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12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ROD</a:t>
              </a:r>
              <a:r>
                <a:rPr lang="en-US" sz="1200" b="0">
                  <a:ea typeface="ＭＳ Ｐゴシック" charset="-128"/>
                  <a:cs typeface="ＭＳ Ｐゴシック" charset="-128"/>
                </a:rPr>
                <a:t>s</a:t>
              </a:r>
              <a:r>
                <a:rPr lang="en-US" sz="1000" b="0">
                  <a:ea typeface="ＭＳ Ｐゴシック" charset="-128"/>
                  <a:cs typeface="ＭＳ Ｐゴシック" charset="-128"/>
                </a:rPr>
                <a:t>)</a:t>
              </a:r>
              <a:endParaRPr lang="en-US" sz="12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690" name="Rectangle 42"/>
            <p:cNvSpPr>
              <a:spLocks noChangeArrowheads="1"/>
            </p:cNvSpPr>
            <p:nvPr/>
          </p:nvSpPr>
          <p:spPr bwMode="auto">
            <a:xfrm>
              <a:off x="3484" y="3358"/>
              <a:ext cx="364" cy="394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First-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level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trigger</a:t>
              </a:r>
            </a:p>
          </p:txBody>
        </p:sp>
        <p:sp>
          <p:nvSpPr>
            <p:cNvPr id="283691" name="Line 43"/>
            <p:cNvSpPr>
              <a:spLocks noChangeShapeType="1"/>
            </p:cNvSpPr>
            <p:nvPr/>
          </p:nvSpPr>
          <p:spPr bwMode="auto">
            <a:xfrm flipH="1" flipV="1">
              <a:off x="3848" y="3406"/>
              <a:ext cx="31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2" name="Line 44"/>
            <p:cNvSpPr>
              <a:spLocks noChangeShapeType="1"/>
            </p:cNvSpPr>
            <p:nvPr/>
          </p:nvSpPr>
          <p:spPr bwMode="auto">
            <a:xfrm>
              <a:off x="3848" y="3454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3" name="Line 45"/>
            <p:cNvSpPr>
              <a:spLocks noChangeShapeType="1"/>
            </p:cNvSpPr>
            <p:nvPr/>
          </p:nvSpPr>
          <p:spPr bwMode="auto">
            <a:xfrm rot="5400000" flipH="1">
              <a:off x="3744" y="2894"/>
              <a:ext cx="0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4" name="Line 46"/>
            <p:cNvSpPr>
              <a:spLocks noChangeShapeType="1"/>
            </p:cNvSpPr>
            <p:nvPr/>
          </p:nvSpPr>
          <p:spPr bwMode="auto">
            <a:xfrm rot="-5400000" flipH="1" flipV="1">
              <a:off x="3742" y="2849"/>
              <a:ext cx="6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5" name="Line 47"/>
            <p:cNvSpPr>
              <a:spLocks noChangeShapeType="1"/>
            </p:cNvSpPr>
            <p:nvPr/>
          </p:nvSpPr>
          <p:spPr bwMode="auto">
            <a:xfrm rot="-5400000" flipH="1" flipV="1">
              <a:off x="3742" y="2801"/>
              <a:ext cx="6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6" name="Line 48"/>
            <p:cNvSpPr>
              <a:spLocks noChangeShapeType="1"/>
            </p:cNvSpPr>
            <p:nvPr/>
          </p:nvSpPr>
          <p:spPr bwMode="auto">
            <a:xfrm rot="-5400000" flipH="1" flipV="1">
              <a:off x="3741" y="2753"/>
              <a:ext cx="6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7" name="Line 49"/>
            <p:cNvSpPr>
              <a:spLocks noChangeShapeType="1"/>
            </p:cNvSpPr>
            <p:nvPr/>
          </p:nvSpPr>
          <p:spPr bwMode="auto">
            <a:xfrm rot="-5400000" flipH="1" flipV="1">
              <a:off x="3741" y="2706"/>
              <a:ext cx="7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8" name="Text Box 50"/>
            <p:cNvSpPr txBox="1">
              <a:spLocks noChangeArrowheads="1"/>
            </p:cNvSpPr>
            <p:nvPr/>
          </p:nvSpPr>
          <p:spPr bwMode="auto">
            <a:xfrm>
              <a:off x="3250" y="2846"/>
              <a:ext cx="6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Dedicated links</a:t>
              </a:r>
            </a:p>
          </p:txBody>
        </p:sp>
        <p:sp>
          <p:nvSpPr>
            <p:cNvPr id="283699" name="Line 51"/>
            <p:cNvSpPr>
              <a:spLocks noChangeShapeType="1"/>
            </p:cNvSpPr>
            <p:nvPr/>
          </p:nvSpPr>
          <p:spPr bwMode="auto">
            <a:xfrm rot="-5400000" flipH="1" flipV="1">
              <a:off x="3740" y="2658"/>
              <a:ext cx="7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0" name="Line 52"/>
            <p:cNvSpPr>
              <a:spLocks noChangeShapeType="1"/>
            </p:cNvSpPr>
            <p:nvPr/>
          </p:nvSpPr>
          <p:spPr bwMode="auto">
            <a:xfrm rot="-5400000" flipH="1" flipV="1">
              <a:off x="3740" y="2609"/>
              <a:ext cx="7" cy="833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1" name="Line 53"/>
            <p:cNvSpPr>
              <a:spLocks noChangeShapeType="1"/>
            </p:cNvSpPr>
            <p:nvPr/>
          </p:nvSpPr>
          <p:spPr bwMode="auto">
            <a:xfrm rot="5400000" flipH="1">
              <a:off x="3406" y="3328"/>
              <a:ext cx="0" cy="156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2" name="Line 54"/>
            <p:cNvSpPr>
              <a:spLocks noChangeShapeType="1"/>
            </p:cNvSpPr>
            <p:nvPr/>
          </p:nvSpPr>
          <p:spPr bwMode="auto">
            <a:xfrm flipH="1" flipV="1">
              <a:off x="3900" y="3454"/>
              <a:ext cx="52" cy="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3" name="Line 55"/>
            <p:cNvSpPr>
              <a:spLocks noChangeShapeType="1"/>
            </p:cNvSpPr>
            <p:nvPr/>
          </p:nvSpPr>
          <p:spPr bwMode="auto">
            <a:xfrm flipH="1" flipV="1">
              <a:off x="3952" y="3550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4" name="Line 56"/>
            <p:cNvSpPr>
              <a:spLocks noChangeShapeType="1"/>
            </p:cNvSpPr>
            <p:nvPr/>
          </p:nvSpPr>
          <p:spPr bwMode="auto">
            <a:xfrm flipH="1" flipV="1">
              <a:off x="3328" y="3454"/>
              <a:ext cx="104" cy="34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5" name="Line 57"/>
            <p:cNvSpPr>
              <a:spLocks noChangeShapeType="1"/>
            </p:cNvSpPr>
            <p:nvPr/>
          </p:nvSpPr>
          <p:spPr bwMode="auto">
            <a:xfrm flipH="1">
              <a:off x="2964" y="2802"/>
              <a:ext cx="9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6" name="Text Box 58"/>
            <p:cNvSpPr txBox="1">
              <a:spLocks noChangeArrowheads="1"/>
            </p:cNvSpPr>
            <p:nvPr/>
          </p:nvSpPr>
          <p:spPr bwMode="auto">
            <a:xfrm>
              <a:off x="2964" y="2814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VME</a:t>
              </a:r>
            </a:p>
          </p:txBody>
        </p:sp>
        <p:sp>
          <p:nvSpPr>
            <p:cNvPr id="283707" name="Text Box 59"/>
            <p:cNvSpPr txBox="1">
              <a:spLocks noChangeArrowheads="1"/>
            </p:cNvSpPr>
            <p:nvPr/>
          </p:nvSpPr>
          <p:spPr bwMode="auto">
            <a:xfrm>
              <a:off x="2912" y="2552"/>
              <a:ext cx="9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 i="1">
                  <a:ea typeface="ＭＳ Ｐゴシック" charset="-128"/>
                  <a:cs typeface="ＭＳ Ｐゴシック" charset="-128"/>
                </a:rPr>
                <a:t>Data of events accepted</a:t>
              </a:r>
            </a:p>
            <a:p>
              <a:r>
                <a:rPr lang="en-US" sz="1000" b="0" i="1">
                  <a:ea typeface="ＭＳ Ｐゴシック" charset="-128"/>
                  <a:cs typeface="ＭＳ Ｐゴシック" charset="-128"/>
                </a:rPr>
                <a:t>by first-level trigger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08" name="Line 60"/>
            <p:cNvSpPr>
              <a:spLocks noChangeShapeType="1"/>
            </p:cNvSpPr>
            <p:nvPr/>
          </p:nvSpPr>
          <p:spPr bwMode="auto">
            <a:xfrm flipV="1">
              <a:off x="4004" y="2552"/>
              <a:ext cx="0" cy="1248"/>
            </a:xfrm>
            <a:prstGeom prst="line">
              <a:avLst/>
            </a:prstGeom>
            <a:noFill/>
            <a:ln w="12700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752600" y="4164013"/>
            <a:ext cx="4214813" cy="2509838"/>
            <a:chOff x="1196" y="2623"/>
            <a:chExt cx="2876" cy="1581"/>
          </a:xfrm>
        </p:grpSpPr>
        <p:sp>
          <p:nvSpPr>
            <p:cNvPr id="283710" name="AutoShape 62"/>
            <p:cNvSpPr>
              <a:spLocks noChangeArrowheads="1"/>
            </p:cNvSpPr>
            <p:nvPr/>
          </p:nvSpPr>
          <p:spPr bwMode="auto">
            <a:xfrm>
              <a:off x="1270" y="3896"/>
              <a:ext cx="468" cy="240"/>
            </a:xfrm>
            <a:prstGeom prst="leftArrow">
              <a:avLst>
                <a:gd name="adj1" fmla="val 50000"/>
                <a:gd name="adj2" fmla="val 48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1" lang="en-US" sz="1600" b="0">
                <a:solidFill>
                  <a:schemeClr val="accent2"/>
                </a:solidFill>
                <a:latin typeface="Times New Roman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196" y="2623"/>
              <a:ext cx="2876" cy="1581"/>
              <a:chOff x="1196" y="2623"/>
              <a:chExt cx="2876" cy="1581"/>
            </a:xfrm>
          </p:grpSpPr>
          <p:sp>
            <p:nvSpPr>
              <p:cNvPr id="283712" name="Rectangle 64"/>
              <p:cNvSpPr>
                <a:spLocks noChangeArrowheads="1"/>
              </p:cNvSpPr>
              <p:nvPr/>
            </p:nvSpPr>
            <p:spPr bwMode="auto">
              <a:xfrm>
                <a:off x="2028" y="2984"/>
                <a:ext cx="624" cy="528"/>
              </a:xfrm>
              <a:prstGeom prst="rect">
                <a:avLst/>
              </a:prstGeom>
              <a:solidFill>
                <a:srgbClr val="FFF2E4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Read-Out</a:t>
                </a:r>
              </a:p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Subsystems</a:t>
                </a:r>
              </a:p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(</a:t>
                </a:r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ROS</a:t>
                </a:r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</a:t>
                </a:r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)</a:t>
                </a:r>
                <a:endParaRPr lang="en-US" sz="1200" b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713" name="Line 65"/>
              <p:cNvSpPr>
                <a:spLocks noChangeShapeType="1"/>
              </p:cNvSpPr>
              <p:nvPr/>
            </p:nvSpPr>
            <p:spPr bwMode="auto">
              <a:xfrm rot="16200000" flipV="1">
                <a:off x="2807" y="3275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4" name="Line 66"/>
              <p:cNvSpPr>
                <a:spLocks noChangeShapeType="1"/>
              </p:cNvSpPr>
              <p:nvPr/>
            </p:nvSpPr>
            <p:spPr bwMode="auto">
              <a:xfrm rot="16200000" flipV="1">
                <a:off x="2807" y="3227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5" name="Line 67"/>
              <p:cNvSpPr>
                <a:spLocks noChangeShapeType="1"/>
              </p:cNvSpPr>
              <p:nvPr/>
            </p:nvSpPr>
            <p:spPr bwMode="auto">
              <a:xfrm rot="16200000" flipV="1">
                <a:off x="2807" y="3179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6" name="Line 68"/>
              <p:cNvSpPr>
                <a:spLocks noChangeShapeType="1"/>
              </p:cNvSpPr>
              <p:nvPr/>
            </p:nvSpPr>
            <p:spPr bwMode="auto">
              <a:xfrm rot="16200000" flipV="1">
                <a:off x="2807" y="3131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7" name="Line 69"/>
              <p:cNvSpPr>
                <a:spLocks noChangeShapeType="1"/>
              </p:cNvSpPr>
              <p:nvPr/>
            </p:nvSpPr>
            <p:spPr bwMode="auto">
              <a:xfrm rot="16200000" flipV="1">
                <a:off x="2808" y="3084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8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2807" y="3035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9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2807" y="2987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0" name="Line 72"/>
              <p:cNvSpPr>
                <a:spLocks noChangeShapeType="1"/>
              </p:cNvSpPr>
              <p:nvPr/>
            </p:nvSpPr>
            <p:spPr bwMode="auto">
              <a:xfrm rot="16200000" flipV="1">
                <a:off x="2807" y="2939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1" name="Line 73"/>
              <p:cNvSpPr>
                <a:spLocks noChangeShapeType="1"/>
              </p:cNvSpPr>
              <p:nvPr/>
            </p:nvSpPr>
            <p:spPr bwMode="auto">
              <a:xfrm rot="16200000" flipV="1">
                <a:off x="2807" y="2891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3" name="Text Box 75"/>
              <p:cNvSpPr txBox="1">
                <a:spLocks noChangeArrowheads="1"/>
              </p:cNvSpPr>
              <p:nvPr/>
            </p:nvSpPr>
            <p:spPr bwMode="auto">
              <a:xfrm>
                <a:off x="2648" y="2623"/>
                <a:ext cx="33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1600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Read-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Out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Links</a:t>
                </a:r>
              </a:p>
            </p:txBody>
          </p:sp>
          <p:sp>
            <p:nvSpPr>
              <p:cNvPr id="283724" name="Rectangle 76"/>
              <p:cNvSpPr>
                <a:spLocks noChangeArrowheads="1"/>
              </p:cNvSpPr>
              <p:nvPr/>
            </p:nvSpPr>
            <p:spPr bwMode="auto">
              <a:xfrm>
                <a:off x="1196" y="3358"/>
                <a:ext cx="364" cy="288"/>
              </a:xfrm>
              <a:prstGeom prst="rect">
                <a:avLst/>
              </a:prstGeom>
              <a:solidFill>
                <a:srgbClr val="FFF2E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RoI</a:t>
                </a:r>
              </a:p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Builder</a:t>
                </a:r>
                <a:endParaRPr lang="en-US" sz="2400" b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725" name="Line 77"/>
              <p:cNvSpPr>
                <a:spLocks noChangeShapeType="1"/>
              </p:cNvSpPr>
              <p:nvPr/>
            </p:nvSpPr>
            <p:spPr bwMode="auto">
              <a:xfrm flipH="1">
                <a:off x="1560" y="3550"/>
                <a:ext cx="1924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6" name="Line 78"/>
              <p:cNvSpPr>
                <a:spLocks noChangeShapeType="1"/>
              </p:cNvSpPr>
              <p:nvPr/>
            </p:nvSpPr>
            <p:spPr bwMode="auto">
              <a:xfrm flipH="1">
                <a:off x="1560" y="3598"/>
                <a:ext cx="1924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7" name="Text Box 79"/>
              <p:cNvSpPr txBox="1">
                <a:spLocks noChangeArrowheads="1"/>
              </p:cNvSpPr>
              <p:nvPr/>
            </p:nvSpPr>
            <p:spPr bwMode="auto">
              <a:xfrm>
                <a:off x="1850" y="2696"/>
                <a:ext cx="3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~150</a:t>
                </a:r>
              </a:p>
              <a:p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PCs</a:t>
                </a:r>
              </a:p>
            </p:txBody>
          </p:sp>
          <p:sp>
            <p:nvSpPr>
              <p:cNvPr id="283728" name="Text Box 80"/>
              <p:cNvSpPr txBox="1">
                <a:spLocks noChangeArrowheads="1"/>
              </p:cNvSpPr>
              <p:nvPr/>
            </p:nvSpPr>
            <p:spPr bwMode="auto">
              <a:xfrm>
                <a:off x="1763" y="3800"/>
                <a:ext cx="2309" cy="4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ea typeface="ＭＳ Ｐゴシック" charset="-128"/>
                    <a:cs typeface="ＭＳ Ｐゴシック" charset="-128"/>
                  </a:rPr>
                  <a:t>Event data </a:t>
                </a:r>
                <a:r>
                  <a:rPr lang="en-US">
                    <a:ea typeface="ＭＳ Ｐゴシック" charset="-128"/>
                    <a:cs typeface="ＭＳ Ｐゴシック" charset="-128"/>
                  </a:rPr>
                  <a:t>pushed</a:t>
                </a:r>
                <a:r>
                  <a:rPr lang="en-US" b="0">
                    <a:ea typeface="ＭＳ Ｐゴシック" charset="-128"/>
                    <a:cs typeface="ＭＳ Ｐゴシック" charset="-128"/>
                  </a:rPr>
                  <a:t> @ ≤ 100 kHz, </a:t>
                </a:r>
              </a:p>
              <a:p>
                <a:r>
                  <a:rPr lang="en-US" b="0">
                    <a:ea typeface="ＭＳ Ｐゴシック" charset="-128"/>
                    <a:cs typeface="ＭＳ Ｐゴシック" charset="-128"/>
                  </a:rPr>
                  <a:t>1600 fragments of ~ 1 kByte each</a:t>
                </a: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1600200" y="2228850"/>
            <a:ext cx="4191000" cy="3825875"/>
            <a:chOff x="1092" y="1404"/>
            <a:chExt cx="2860" cy="2410"/>
          </a:xfrm>
        </p:grpSpPr>
        <p:sp>
          <p:nvSpPr>
            <p:cNvPr id="283730" name="Text Box 82"/>
            <p:cNvSpPr txBox="1">
              <a:spLocks noChangeArrowheads="1"/>
            </p:cNvSpPr>
            <p:nvPr/>
          </p:nvSpPr>
          <p:spPr bwMode="auto">
            <a:xfrm>
              <a:off x="1612" y="3656"/>
              <a:ext cx="1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Timing Trigger Control (TTC)</a:t>
              </a:r>
            </a:p>
          </p:txBody>
        </p: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1092" y="1404"/>
              <a:ext cx="2860" cy="2410"/>
              <a:chOff x="1092" y="1404"/>
              <a:chExt cx="2860" cy="2410"/>
            </a:xfrm>
          </p:grpSpPr>
          <p:sp>
            <p:nvSpPr>
              <p:cNvPr id="283732" name="Line 84"/>
              <p:cNvSpPr>
                <a:spLocks noChangeShapeType="1"/>
              </p:cNvSpPr>
              <p:nvPr/>
            </p:nvSpPr>
            <p:spPr bwMode="auto">
              <a:xfrm flipV="1">
                <a:off x="1092" y="1491"/>
                <a:ext cx="0" cy="2323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3" name="Line 85"/>
              <p:cNvSpPr>
                <a:spLocks noChangeShapeType="1"/>
              </p:cNvSpPr>
              <p:nvPr/>
            </p:nvSpPr>
            <p:spPr bwMode="auto">
              <a:xfrm flipV="1">
                <a:off x="1092" y="3454"/>
                <a:ext cx="104" cy="9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4" name="Line 86"/>
              <p:cNvSpPr>
                <a:spLocks noChangeShapeType="1"/>
              </p:cNvSpPr>
              <p:nvPr/>
            </p:nvSpPr>
            <p:spPr bwMode="auto">
              <a:xfrm flipV="1">
                <a:off x="1092" y="3800"/>
                <a:ext cx="2860" cy="1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5" name="Line 87"/>
              <p:cNvSpPr>
                <a:spLocks noChangeShapeType="1"/>
              </p:cNvSpPr>
              <p:nvPr/>
            </p:nvSpPr>
            <p:spPr bwMode="auto">
              <a:xfrm flipV="1">
                <a:off x="1092" y="1404"/>
                <a:ext cx="104" cy="9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1447800" y="1771650"/>
            <a:ext cx="1524000" cy="457200"/>
            <a:chOff x="988" y="1116"/>
            <a:chExt cx="1040" cy="288"/>
          </a:xfrm>
        </p:grpSpPr>
        <p:sp>
          <p:nvSpPr>
            <p:cNvPr id="283737" name="Rectangle 89"/>
            <p:cNvSpPr>
              <a:spLocks noChangeArrowheads="1"/>
            </p:cNvSpPr>
            <p:nvPr/>
          </p:nvSpPr>
          <p:spPr bwMode="auto">
            <a:xfrm>
              <a:off x="988" y="1116"/>
              <a:ext cx="364" cy="288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DataFlow</a:t>
              </a: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Manager</a:t>
              </a:r>
              <a:endParaRPr lang="en-US" sz="24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38" name="Line 90"/>
            <p:cNvSpPr>
              <a:spLocks noChangeShapeType="1"/>
            </p:cNvSpPr>
            <p:nvPr/>
          </p:nvSpPr>
          <p:spPr bwMode="auto">
            <a:xfrm>
              <a:off x="1352" y="1371"/>
              <a:ext cx="67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2209800" y="704850"/>
            <a:ext cx="762000" cy="1371600"/>
            <a:chOff x="1508" y="444"/>
            <a:chExt cx="520" cy="864"/>
          </a:xfrm>
        </p:grpSpPr>
        <p:sp>
          <p:nvSpPr>
            <p:cNvPr id="283740" name="Rectangle 92"/>
            <p:cNvSpPr>
              <a:spLocks noChangeArrowheads="1"/>
            </p:cNvSpPr>
            <p:nvPr/>
          </p:nvSpPr>
          <p:spPr bwMode="auto">
            <a:xfrm>
              <a:off x="1560" y="588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Event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Filter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(EF)</a:t>
              </a:r>
            </a:p>
          </p:txBody>
        </p:sp>
        <p:sp>
          <p:nvSpPr>
            <p:cNvPr id="283741" name="Line 93"/>
            <p:cNvSpPr>
              <a:spLocks noChangeShapeType="1"/>
            </p:cNvSpPr>
            <p:nvPr/>
          </p:nvSpPr>
          <p:spPr bwMode="auto">
            <a:xfrm flipV="1">
              <a:off x="1924" y="1020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2" name="Line 94"/>
            <p:cNvSpPr>
              <a:spLocks noChangeShapeType="1"/>
            </p:cNvSpPr>
            <p:nvPr/>
          </p:nvSpPr>
          <p:spPr bwMode="auto">
            <a:xfrm flipV="1">
              <a:off x="1924" y="972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3" name="Line 95"/>
            <p:cNvSpPr>
              <a:spLocks noChangeShapeType="1"/>
            </p:cNvSpPr>
            <p:nvPr/>
          </p:nvSpPr>
          <p:spPr bwMode="auto">
            <a:xfrm flipV="1">
              <a:off x="1612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4" name="Text Box 96"/>
            <p:cNvSpPr txBox="1">
              <a:spLocks noChangeArrowheads="1"/>
            </p:cNvSpPr>
            <p:nvPr/>
          </p:nvSpPr>
          <p:spPr bwMode="auto">
            <a:xfrm>
              <a:off x="1508" y="444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~1600</a:t>
              </a:r>
            </a:p>
          </p:txBody>
        </p:sp>
        <p:sp>
          <p:nvSpPr>
            <p:cNvPr id="283745" name="Rectangle 97"/>
            <p:cNvSpPr>
              <a:spLocks noChangeArrowheads="1"/>
            </p:cNvSpPr>
            <p:nvPr/>
          </p:nvSpPr>
          <p:spPr bwMode="auto">
            <a:xfrm>
              <a:off x="1560" y="1116"/>
              <a:ext cx="364" cy="19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Network </a:t>
              </a: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switches</a:t>
              </a:r>
              <a:endParaRPr lang="en-US" sz="12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46" name="Line 98"/>
            <p:cNvSpPr>
              <a:spLocks noChangeShapeType="1"/>
            </p:cNvSpPr>
            <p:nvPr/>
          </p:nvSpPr>
          <p:spPr bwMode="auto">
            <a:xfrm flipV="1">
              <a:off x="1664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7" name="Line 99"/>
            <p:cNvSpPr>
              <a:spLocks noChangeShapeType="1"/>
            </p:cNvSpPr>
            <p:nvPr/>
          </p:nvSpPr>
          <p:spPr bwMode="auto">
            <a:xfrm flipV="1">
              <a:off x="1716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8" name="Line 100"/>
            <p:cNvSpPr>
              <a:spLocks noChangeShapeType="1"/>
            </p:cNvSpPr>
            <p:nvPr/>
          </p:nvSpPr>
          <p:spPr bwMode="auto">
            <a:xfrm flipV="1">
              <a:off x="1768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9" name="Line 101"/>
            <p:cNvSpPr>
              <a:spLocks noChangeShapeType="1"/>
            </p:cNvSpPr>
            <p:nvPr/>
          </p:nvSpPr>
          <p:spPr bwMode="auto">
            <a:xfrm flipV="1">
              <a:off x="1820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0" name="Line 102"/>
            <p:cNvSpPr>
              <a:spLocks noChangeShapeType="1"/>
            </p:cNvSpPr>
            <p:nvPr/>
          </p:nvSpPr>
          <p:spPr bwMode="auto">
            <a:xfrm flipV="1">
              <a:off x="1872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1" name="Line 103"/>
            <p:cNvSpPr>
              <a:spLocks noChangeShapeType="1"/>
            </p:cNvSpPr>
            <p:nvPr/>
          </p:nvSpPr>
          <p:spPr bwMode="auto">
            <a:xfrm flipV="1">
              <a:off x="1924" y="92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3752" name="Text Box 104"/>
          <p:cNvSpPr txBox="1">
            <a:spLocks noChangeArrowheads="1"/>
          </p:cNvSpPr>
          <p:nvPr/>
        </p:nvSpPr>
        <p:spPr bwMode="auto">
          <a:xfrm>
            <a:off x="127000" y="3295650"/>
            <a:ext cx="13170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Event data </a:t>
            </a:r>
          </a:p>
          <a:p>
            <a:r>
              <a:rPr lang="en-US" sz="1600" dirty="0">
                <a:ea typeface="ＭＳ Ｐゴシック" charset="-128"/>
                <a:cs typeface="ＭＳ Ｐゴシック" charset="-128"/>
              </a:rPr>
              <a:t>pulled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: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partial events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@ ≤ 100 kHz,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full events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@ ~ 3 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kHz</a:t>
            </a:r>
          </a:p>
          <a:p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Event size </a:t>
            </a:r>
          </a:p>
          <a:p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~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1.5MB</a:t>
            </a:r>
          </a:p>
          <a:p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1600" dirty="0" smtClean="0">
                <a:ea typeface="ＭＳ Ｐゴシック" charset="-128"/>
                <a:cs typeface="ＭＳ Ｐゴシック" charset="-128"/>
              </a:rPr>
              <a:t>Average out </a:t>
            </a:r>
          </a:p>
          <a:p>
            <a:r>
              <a:rPr lang="en-US" sz="1600" dirty="0" smtClean="0">
                <a:ea typeface="ＭＳ Ｐゴシック" charset="-128"/>
                <a:cs typeface="ＭＳ Ｐゴシック" charset="-128"/>
              </a:rPr>
              <a:t>rate ~200Hz</a:t>
            </a:r>
            <a:endParaRPr lang="en-US" sz="1600" b="0" dirty="0" smtClean="0">
              <a:ea typeface="ＭＳ Ｐゴシック" charset="-128"/>
              <a:cs typeface="ＭＳ Ｐゴシック" charset="-128"/>
            </a:endParaRPr>
          </a:p>
          <a:p>
            <a:endParaRPr lang="en-US" sz="1600" b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3753" name="AutoShape 105"/>
          <p:cNvSpPr>
            <a:spLocks noChangeArrowheads="1"/>
          </p:cNvSpPr>
          <p:nvPr/>
        </p:nvSpPr>
        <p:spPr bwMode="auto">
          <a:xfrm rot="5400000">
            <a:off x="381000" y="268605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228600" y="471488"/>
            <a:ext cx="3733800" cy="1131888"/>
            <a:chOff x="156" y="297"/>
            <a:chExt cx="2548" cy="713"/>
          </a:xfrm>
        </p:grpSpPr>
        <p:sp>
          <p:nvSpPr>
            <p:cNvPr id="283756" name="Text Box 108"/>
            <p:cNvSpPr txBox="1">
              <a:spLocks noChangeArrowheads="1"/>
            </p:cNvSpPr>
            <p:nvPr/>
          </p:nvSpPr>
          <p:spPr bwMode="auto">
            <a:xfrm>
              <a:off x="1363" y="297"/>
              <a:ext cx="13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 smtClean="0">
                  <a:ea typeface="ＭＳ Ｐゴシック" charset="-128"/>
                  <a:cs typeface="ＭＳ Ｐゴシック" charset="-128"/>
                </a:rPr>
                <a:t>4-</a:t>
              </a:r>
              <a:r>
                <a:rPr lang="en-US" sz="1200" b="0" dirty="0" smtClean="0">
                  <a:ea typeface="ＭＳ Ｐゴシック" charset="-128"/>
                  <a:cs typeface="ＭＳ Ｐゴシック" charset="-128"/>
                </a:rPr>
                <a:t>core </a:t>
              </a:r>
              <a:r>
                <a:rPr lang="en-US" sz="1200" b="0" dirty="0" smtClean="0">
                  <a:ea typeface="ＭＳ Ｐゴシック" charset="-128"/>
                  <a:cs typeface="ＭＳ Ｐゴシック" charset="-128"/>
                </a:rPr>
                <a:t>dual-socket nodes</a:t>
              </a:r>
              <a:endParaRPr lang="en-US" sz="1200" b="0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57" name="Line 109"/>
            <p:cNvSpPr>
              <a:spLocks noChangeShapeType="1"/>
            </p:cNvSpPr>
            <p:nvPr/>
          </p:nvSpPr>
          <p:spPr bwMode="auto">
            <a:xfrm flipV="1">
              <a:off x="1196" y="464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8" name="Line 110"/>
            <p:cNvSpPr>
              <a:spLocks noChangeShapeType="1"/>
            </p:cNvSpPr>
            <p:nvPr/>
          </p:nvSpPr>
          <p:spPr bwMode="auto">
            <a:xfrm>
              <a:off x="2652" y="464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9" name="Line 111"/>
            <p:cNvSpPr>
              <a:spLocks noChangeShapeType="1"/>
            </p:cNvSpPr>
            <p:nvPr/>
          </p:nvSpPr>
          <p:spPr bwMode="auto">
            <a:xfrm flipH="1">
              <a:off x="1144" y="464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12"/>
            <p:cNvGrpSpPr>
              <a:grpSpLocks/>
            </p:cNvGrpSpPr>
            <p:nvPr/>
          </p:nvGrpSpPr>
          <p:grpSpPr bwMode="auto">
            <a:xfrm>
              <a:off x="156" y="316"/>
              <a:ext cx="952" cy="694"/>
              <a:chOff x="156" y="316"/>
              <a:chExt cx="952" cy="694"/>
            </a:xfrm>
          </p:grpSpPr>
          <p:sp>
            <p:nvSpPr>
              <p:cNvPr id="283761" name="Text Box 113"/>
              <p:cNvSpPr txBox="1">
                <a:spLocks noChangeArrowheads="1"/>
              </p:cNvSpPr>
              <p:nvPr/>
            </p:nvSpPr>
            <p:spPr bwMode="auto">
              <a:xfrm>
                <a:off x="162" y="316"/>
                <a:ext cx="62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CERN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computer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centre</a:t>
                </a:r>
              </a:p>
            </p:txBody>
          </p:sp>
          <p:sp>
            <p:nvSpPr>
              <p:cNvPr id="283762" name="Text Box 114"/>
              <p:cNvSpPr txBox="1">
                <a:spLocks noChangeArrowheads="1"/>
              </p:cNvSpPr>
              <p:nvPr/>
            </p:nvSpPr>
            <p:spPr bwMode="auto">
              <a:xfrm>
                <a:off x="608" y="598"/>
                <a:ext cx="50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Event rate 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~ 200 Hz</a:t>
                </a:r>
              </a:p>
            </p:txBody>
          </p:sp>
          <p:sp>
            <p:nvSpPr>
              <p:cNvPr id="283763" name="Line 115"/>
              <p:cNvSpPr>
                <a:spLocks noChangeShapeType="1"/>
              </p:cNvSpPr>
              <p:nvPr/>
            </p:nvSpPr>
            <p:spPr bwMode="auto">
              <a:xfrm flipH="1">
                <a:off x="624" y="853"/>
                <a:ext cx="468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64" name="Rectangle 116"/>
              <p:cNvSpPr>
                <a:spLocks noChangeArrowheads="1"/>
              </p:cNvSpPr>
              <p:nvPr/>
            </p:nvSpPr>
            <p:spPr bwMode="auto">
              <a:xfrm>
                <a:off x="156" y="722"/>
                <a:ext cx="468" cy="288"/>
              </a:xfrm>
              <a:prstGeom prst="rect">
                <a:avLst/>
              </a:prstGeom>
              <a:solidFill>
                <a:srgbClr val="FFF2E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Data </a:t>
                </a:r>
              </a:p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storage</a:t>
                </a:r>
              </a:p>
            </p:txBody>
          </p:sp>
        </p:grpSp>
      </p:grpSp>
      <p:grpSp>
        <p:nvGrpSpPr>
          <p:cNvPr id="15" name="Group 117"/>
          <p:cNvGrpSpPr>
            <a:grpSpLocks/>
          </p:cNvGrpSpPr>
          <p:nvPr/>
        </p:nvGrpSpPr>
        <p:grpSpPr bwMode="auto">
          <a:xfrm>
            <a:off x="1600200" y="704850"/>
            <a:ext cx="685800" cy="1219200"/>
            <a:chOff x="1092" y="444"/>
            <a:chExt cx="468" cy="768"/>
          </a:xfrm>
        </p:grpSpPr>
        <p:sp>
          <p:nvSpPr>
            <p:cNvPr id="283766" name="Text Box 118"/>
            <p:cNvSpPr txBox="1">
              <a:spLocks noChangeArrowheads="1"/>
            </p:cNvSpPr>
            <p:nvPr/>
          </p:nvSpPr>
          <p:spPr bwMode="auto">
            <a:xfrm>
              <a:off x="1198" y="44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6</a:t>
              </a:r>
            </a:p>
          </p:txBody>
        </p:sp>
        <p:sp>
          <p:nvSpPr>
            <p:cNvPr id="283767" name="Line 119"/>
            <p:cNvSpPr>
              <a:spLocks noChangeShapeType="1"/>
            </p:cNvSpPr>
            <p:nvPr/>
          </p:nvSpPr>
          <p:spPr bwMode="auto">
            <a:xfrm>
              <a:off x="1456" y="972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68" name="Line 120"/>
            <p:cNvSpPr>
              <a:spLocks noChangeShapeType="1"/>
            </p:cNvSpPr>
            <p:nvPr/>
          </p:nvSpPr>
          <p:spPr bwMode="auto">
            <a:xfrm>
              <a:off x="1456" y="1020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69" name="Line 121"/>
            <p:cNvSpPr>
              <a:spLocks noChangeShapeType="1"/>
            </p:cNvSpPr>
            <p:nvPr/>
          </p:nvSpPr>
          <p:spPr bwMode="auto">
            <a:xfrm>
              <a:off x="1456" y="92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0" name="Rectangle 122"/>
            <p:cNvSpPr>
              <a:spLocks noChangeArrowheads="1"/>
            </p:cNvSpPr>
            <p:nvPr/>
          </p:nvSpPr>
          <p:spPr bwMode="auto">
            <a:xfrm>
              <a:off x="1092" y="588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Local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Storage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SubFarm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Outputs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9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SFO</a:t>
              </a:r>
              <a:r>
                <a:rPr lang="en-US" sz="900" b="0">
                  <a:ea typeface="ＭＳ Ｐゴシック" charset="-128"/>
                  <a:cs typeface="ＭＳ Ｐゴシック" charset="-128"/>
                </a:rPr>
                <a:t>s)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3771" name="Line 123"/>
          <p:cNvSpPr>
            <a:spLocks noChangeShapeType="1"/>
          </p:cNvSpPr>
          <p:nvPr/>
        </p:nvSpPr>
        <p:spPr bwMode="auto">
          <a:xfrm flipH="1">
            <a:off x="3048000" y="2541588"/>
            <a:ext cx="0" cy="1447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24"/>
          <p:cNvGrpSpPr>
            <a:grpSpLocks/>
          </p:cNvGrpSpPr>
          <p:nvPr/>
        </p:nvGrpSpPr>
        <p:grpSpPr bwMode="auto">
          <a:xfrm>
            <a:off x="2927350" y="704850"/>
            <a:ext cx="577850" cy="1431925"/>
            <a:chOff x="1998" y="444"/>
            <a:chExt cx="394" cy="902"/>
          </a:xfrm>
        </p:grpSpPr>
        <p:sp>
          <p:nvSpPr>
            <p:cNvPr id="283773" name="Line 125"/>
            <p:cNvSpPr>
              <a:spLocks noChangeShapeType="1"/>
            </p:cNvSpPr>
            <p:nvPr/>
          </p:nvSpPr>
          <p:spPr bwMode="auto">
            <a:xfrm flipV="1">
              <a:off x="2132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4" name="Line 126"/>
            <p:cNvSpPr>
              <a:spLocks noChangeShapeType="1"/>
            </p:cNvSpPr>
            <p:nvPr/>
          </p:nvSpPr>
          <p:spPr bwMode="auto">
            <a:xfrm flipV="1">
              <a:off x="2184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5" name="Line 127"/>
            <p:cNvSpPr>
              <a:spLocks noChangeShapeType="1"/>
            </p:cNvSpPr>
            <p:nvPr/>
          </p:nvSpPr>
          <p:spPr bwMode="auto">
            <a:xfrm flipV="1">
              <a:off x="2236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6" name="Line 128"/>
            <p:cNvSpPr>
              <a:spLocks noChangeShapeType="1"/>
            </p:cNvSpPr>
            <p:nvPr/>
          </p:nvSpPr>
          <p:spPr bwMode="auto">
            <a:xfrm flipV="1">
              <a:off x="2288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7" name="Text Box 129"/>
            <p:cNvSpPr txBox="1">
              <a:spLocks noChangeArrowheads="1"/>
            </p:cNvSpPr>
            <p:nvPr/>
          </p:nvSpPr>
          <p:spPr bwMode="auto">
            <a:xfrm>
              <a:off x="1998" y="444"/>
              <a:ext cx="3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~100 </a:t>
              </a:r>
            </a:p>
          </p:txBody>
        </p:sp>
        <p:sp>
          <p:nvSpPr>
            <p:cNvPr id="283778" name="Rectangle 130"/>
            <p:cNvSpPr>
              <a:spLocks noChangeArrowheads="1"/>
            </p:cNvSpPr>
            <p:nvPr/>
          </p:nvSpPr>
          <p:spPr bwMode="auto">
            <a:xfrm>
              <a:off x="2028" y="588"/>
              <a:ext cx="364" cy="433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Event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Builder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SubFarm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Inputs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9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SFI</a:t>
              </a:r>
              <a:r>
                <a:rPr lang="en-US" sz="900" b="0">
                  <a:ea typeface="ＭＳ Ｐゴシック" charset="-128"/>
                  <a:cs typeface="ＭＳ Ｐゴシック" charset="-128"/>
                </a:rPr>
                <a:t>s)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3780" name="Text Box 132"/>
          <p:cNvSpPr txBox="1">
            <a:spLocks noChangeArrowheads="1"/>
          </p:cNvSpPr>
          <p:nvPr/>
        </p:nvSpPr>
        <p:spPr bwMode="auto">
          <a:xfrm>
            <a:off x="4419600" y="76200"/>
            <a:ext cx="45452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Trigger / DAQ architecture</a:t>
            </a:r>
          </a:p>
        </p:txBody>
      </p:sp>
      <p:pic>
        <p:nvPicPr>
          <p:cNvPr id="131" name="Picture 5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275564"/>
            <a:ext cx="2694994" cy="19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44DF7-43EC-C946-9E16-F53C0F4D2641}" type="slidenum">
              <a:rPr lang="en-US"/>
              <a:pPr/>
              <a:t>8</a:t>
            </a:fld>
            <a:endParaRPr lang="en-US"/>
          </a:p>
        </p:txBody>
      </p:sp>
      <p:sp>
        <p:nvSpPr>
          <p:cNvPr id="42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Gonçalo, RHUL</a:t>
            </a:r>
            <a:endParaRPr lang="en-US"/>
          </a:p>
        </p:txBody>
      </p:sp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7669213" y="3067050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match?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4284663" y="692150"/>
            <a:ext cx="485933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83444" y="44450"/>
            <a:ext cx="4317119" cy="866775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itchFamily="-107" charset="2"/>
              </a:rPr>
              <a:t>High Level Trigger</a:t>
            </a:r>
            <a:endParaRPr lang="en-US" dirty="0">
              <a:sym typeface="Symbol" pitchFamily="-107" charset="2"/>
            </a:endParaRPr>
          </a:p>
        </p:txBody>
      </p:sp>
      <p:pic>
        <p:nvPicPr>
          <p:cNvPr id="274437" name="Picture 5" descr="atlas_event_cross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3794125" cy="4832350"/>
          </a:xfrm>
          <a:noFill/>
          <a:ln/>
        </p:spPr>
      </p:pic>
      <p:sp>
        <p:nvSpPr>
          <p:cNvPr id="274438" name="AutoShape 6"/>
          <p:cNvSpPr>
            <a:spLocks noChangeArrowheads="1"/>
          </p:cNvSpPr>
          <p:nvPr/>
        </p:nvSpPr>
        <p:spPr bwMode="auto">
          <a:xfrm>
            <a:off x="7597775" y="333375"/>
            <a:ext cx="1225550" cy="4318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EMROI</a:t>
            </a:r>
          </a:p>
        </p:txBody>
      </p:sp>
      <p:sp>
        <p:nvSpPr>
          <p:cNvPr id="274439" name="AutoShape 7"/>
          <p:cNvSpPr>
            <a:spLocks noChangeArrowheads="1"/>
          </p:cNvSpPr>
          <p:nvPr/>
        </p:nvSpPr>
        <p:spPr bwMode="auto">
          <a:xfrm>
            <a:off x="7596188" y="906463"/>
            <a:ext cx="1222375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L2 calorim.</a:t>
            </a:r>
          </a:p>
        </p:txBody>
      </p:sp>
      <p:sp>
        <p:nvSpPr>
          <p:cNvPr id="274441" name="AutoShape 9"/>
          <p:cNvSpPr>
            <a:spLocks noChangeArrowheads="1"/>
          </p:cNvSpPr>
          <p:nvPr/>
        </p:nvSpPr>
        <p:spPr bwMode="auto">
          <a:xfrm>
            <a:off x="7597775" y="1985963"/>
            <a:ext cx="1223963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L2 tracking</a:t>
            </a:r>
          </a:p>
        </p:txBody>
      </p:sp>
      <p:sp>
        <p:nvSpPr>
          <p:cNvPr id="274442" name="AutoShape 10"/>
          <p:cNvSpPr>
            <a:spLocks noChangeArrowheads="1"/>
          </p:cNvSpPr>
          <p:nvPr/>
        </p:nvSpPr>
        <p:spPr bwMode="auto">
          <a:xfrm>
            <a:off x="7669213" y="1409700"/>
            <a:ext cx="1081087" cy="430213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cluster?</a:t>
            </a:r>
          </a:p>
        </p:txBody>
      </p:sp>
      <p:sp>
        <p:nvSpPr>
          <p:cNvPr id="274443" name="AutoShape 11"/>
          <p:cNvSpPr>
            <a:spLocks noChangeArrowheads="1"/>
          </p:cNvSpPr>
          <p:nvPr/>
        </p:nvSpPr>
        <p:spPr bwMode="auto">
          <a:xfrm>
            <a:off x="7597775" y="3643313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E.F.calorim.</a:t>
            </a:r>
          </a:p>
        </p:txBody>
      </p:sp>
      <p:sp>
        <p:nvSpPr>
          <p:cNvPr id="274444" name="AutoShape 12"/>
          <p:cNvSpPr>
            <a:spLocks noChangeArrowheads="1"/>
          </p:cNvSpPr>
          <p:nvPr/>
        </p:nvSpPr>
        <p:spPr bwMode="auto">
          <a:xfrm>
            <a:off x="7669213" y="2490788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track?</a:t>
            </a:r>
          </a:p>
        </p:txBody>
      </p:sp>
      <p:sp>
        <p:nvSpPr>
          <p:cNvPr id="274445" name="AutoShape 13"/>
          <p:cNvSpPr>
            <a:spLocks noChangeArrowheads="1"/>
          </p:cNvSpPr>
          <p:nvPr/>
        </p:nvSpPr>
        <p:spPr bwMode="auto">
          <a:xfrm>
            <a:off x="7597775" y="4146550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E.F.tracking</a:t>
            </a:r>
          </a:p>
        </p:txBody>
      </p:sp>
      <p:sp>
        <p:nvSpPr>
          <p:cNvPr id="274446" name="AutoShape 14"/>
          <p:cNvSpPr>
            <a:spLocks noChangeArrowheads="1"/>
          </p:cNvSpPr>
          <p:nvPr/>
        </p:nvSpPr>
        <p:spPr bwMode="auto">
          <a:xfrm>
            <a:off x="7667625" y="4652963"/>
            <a:ext cx="1081088" cy="50165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track?</a:t>
            </a:r>
          </a:p>
        </p:txBody>
      </p:sp>
      <p:sp>
        <p:nvSpPr>
          <p:cNvPr id="274447" name="AutoShape 15"/>
          <p:cNvSpPr>
            <a:spLocks noChangeArrowheads="1"/>
          </p:cNvSpPr>
          <p:nvPr/>
        </p:nvSpPr>
        <p:spPr bwMode="auto">
          <a:xfrm>
            <a:off x="7596188" y="5805488"/>
            <a:ext cx="1225550" cy="576262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e/</a:t>
            </a:r>
            <a:r>
              <a:rPr lang="en-US" b="0">
                <a:sym typeface="Symbol" pitchFamily="-107" charset="2"/>
              </a:rPr>
              <a:t> OK</a:t>
            </a:r>
            <a:r>
              <a:rPr lang="en-US" b="0"/>
              <a:t>?</a:t>
            </a:r>
          </a:p>
        </p:txBody>
      </p:sp>
      <p:cxnSp>
        <p:nvCxnSpPr>
          <p:cNvPr id="274448" name="AutoShape 16"/>
          <p:cNvCxnSpPr>
            <a:cxnSpLocks noChangeShapeType="1"/>
            <a:stCxn id="274438" idx="4"/>
            <a:endCxn id="274439" idx="0"/>
          </p:cNvCxnSpPr>
          <p:nvPr/>
        </p:nvCxnSpPr>
        <p:spPr bwMode="auto">
          <a:xfrm flipH="1">
            <a:off x="8207375" y="765175"/>
            <a:ext cx="3175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0" name="AutoShape 18"/>
          <p:cNvCxnSpPr>
            <a:cxnSpLocks noChangeShapeType="1"/>
            <a:stCxn id="274439" idx="2"/>
            <a:endCxn id="274442" idx="0"/>
          </p:cNvCxnSpPr>
          <p:nvPr/>
        </p:nvCxnSpPr>
        <p:spPr bwMode="auto">
          <a:xfrm>
            <a:off x="8207375" y="1265238"/>
            <a:ext cx="31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1" name="AutoShape 19"/>
          <p:cNvCxnSpPr>
            <a:cxnSpLocks noChangeShapeType="1"/>
            <a:stCxn id="274442" idx="2"/>
            <a:endCxn id="274441" idx="0"/>
          </p:cNvCxnSpPr>
          <p:nvPr/>
        </p:nvCxnSpPr>
        <p:spPr bwMode="auto">
          <a:xfrm>
            <a:off x="8210550" y="1839913"/>
            <a:ext cx="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2" name="AutoShape 20"/>
          <p:cNvCxnSpPr>
            <a:cxnSpLocks noChangeShapeType="1"/>
            <a:stCxn id="274441" idx="2"/>
            <a:endCxn id="274444" idx="0"/>
          </p:cNvCxnSpPr>
          <p:nvPr/>
        </p:nvCxnSpPr>
        <p:spPr bwMode="auto">
          <a:xfrm flipH="1">
            <a:off x="8208963" y="2344738"/>
            <a:ext cx="1587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3" name="AutoShape 21"/>
          <p:cNvCxnSpPr>
            <a:cxnSpLocks noChangeShapeType="1"/>
            <a:stCxn id="274444" idx="2"/>
            <a:endCxn id="274434" idx="0"/>
          </p:cNvCxnSpPr>
          <p:nvPr/>
        </p:nvCxnSpPr>
        <p:spPr bwMode="auto">
          <a:xfrm>
            <a:off x="8208963" y="29225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4" name="AutoShape 22"/>
          <p:cNvCxnSpPr>
            <a:cxnSpLocks noChangeShapeType="1"/>
            <a:stCxn id="274443" idx="2"/>
            <a:endCxn id="274445" idx="0"/>
          </p:cNvCxnSpPr>
          <p:nvPr/>
        </p:nvCxnSpPr>
        <p:spPr bwMode="auto">
          <a:xfrm>
            <a:off x="8210550" y="40020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5" name="AutoShape 23"/>
          <p:cNvCxnSpPr>
            <a:cxnSpLocks noChangeShapeType="1"/>
          </p:cNvCxnSpPr>
          <p:nvPr/>
        </p:nvCxnSpPr>
        <p:spPr bwMode="auto">
          <a:xfrm flipH="1">
            <a:off x="8208963" y="5514975"/>
            <a:ext cx="611187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6" name="AutoShape 24"/>
          <p:cNvCxnSpPr>
            <a:cxnSpLocks noChangeShapeType="1"/>
            <a:stCxn id="274445" idx="2"/>
            <a:endCxn id="274446" idx="0"/>
          </p:cNvCxnSpPr>
          <p:nvPr/>
        </p:nvCxnSpPr>
        <p:spPr bwMode="auto">
          <a:xfrm flipH="1">
            <a:off x="8208963" y="4505325"/>
            <a:ext cx="158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4572000" y="2114550"/>
            <a:ext cx="2665413" cy="1069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/>
              <a:t>Level 2 seeded by Level 1</a:t>
            </a:r>
          </a:p>
          <a:p>
            <a:r>
              <a:rPr lang="en-US" sz="1600" b="0"/>
              <a:t>Fast reconstruction algorithms </a:t>
            </a:r>
          </a:p>
          <a:p>
            <a:r>
              <a:rPr lang="en-US" sz="1600" b="0"/>
              <a:t>Reconstruction within RoI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4572000" y="271463"/>
            <a:ext cx="2665413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Level1 </a:t>
            </a:r>
            <a:r>
              <a:rPr lang="en-US" sz="1600" dirty="0"/>
              <a:t>Region of Interest </a:t>
            </a:r>
            <a:r>
              <a:rPr lang="en-US" sz="1600" b="0" dirty="0"/>
              <a:t>is found and </a:t>
            </a:r>
            <a:r>
              <a:rPr lang="en-US" sz="1600" b="0" dirty="0">
                <a:sym typeface="Symbol" pitchFamily="-107" charset="2"/>
              </a:rPr>
              <a:t>position</a:t>
            </a:r>
            <a:r>
              <a:rPr lang="en-US" sz="1600" b="0" dirty="0" smtClean="0">
                <a:sym typeface="Symbol" pitchFamily="-107" charset="2"/>
              </a:rPr>
              <a:t> is </a:t>
            </a:r>
            <a:r>
              <a:rPr lang="en-US" sz="1600" b="0" dirty="0">
                <a:sym typeface="Symbol" pitchFamily="-107" charset="2"/>
              </a:rPr>
              <a:t>passed to Level 2</a:t>
            </a:r>
          </a:p>
        </p:txBody>
      </p: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4572000" y="4533900"/>
            <a:ext cx="2665413" cy="1314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/>
              <a:t>Ev.Filter seeded by Level 2</a:t>
            </a:r>
          </a:p>
          <a:p>
            <a:r>
              <a:rPr lang="en-US" sz="1600" b="0"/>
              <a:t>Offline reconstruction algorithms </a:t>
            </a:r>
          </a:p>
          <a:p>
            <a:r>
              <a:rPr lang="en-US" sz="1600" b="0"/>
              <a:t>Refined alignment and calibration</a:t>
            </a:r>
          </a:p>
        </p:txBody>
      </p:sp>
      <p:sp>
        <p:nvSpPr>
          <p:cNvPr id="274460" name="Rectangle 28"/>
          <p:cNvSpPr>
            <a:spLocks noChangeArrowheads="1"/>
          </p:cNvSpPr>
          <p:nvPr/>
        </p:nvSpPr>
        <p:spPr bwMode="auto">
          <a:xfrm>
            <a:off x="7523163" y="836613"/>
            <a:ext cx="1370012" cy="28082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1" name="Rectangle 29"/>
          <p:cNvSpPr>
            <a:spLocks noChangeArrowheads="1"/>
          </p:cNvSpPr>
          <p:nvPr/>
        </p:nvSpPr>
        <p:spPr bwMode="auto">
          <a:xfrm>
            <a:off x="4500563" y="4437063"/>
            <a:ext cx="2808287" cy="15128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2" name="Rectangle 30"/>
          <p:cNvSpPr>
            <a:spLocks noChangeArrowheads="1"/>
          </p:cNvSpPr>
          <p:nvPr/>
        </p:nvSpPr>
        <p:spPr bwMode="auto">
          <a:xfrm>
            <a:off x="4500563" y="1989138"/>
            <a:ext cx="2808287" cy="12969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4463" name="AutoShape 31"/>
          <p:cNvCxnSpPr>
            <a:cxnSpLocks noChangeShapeType="1"/>
            <a:stCxn id="274434" idx="2"/>
            <a:endCxn id="274443" idx="0"/>
          </p:cNvCxnSpPr>
          <p:nvPr/>
        </p:nvCxnSpPr>
        <p:spPr bwMode="auto">
          <a:xfrm>
            <a:off x="8208963" y="3498850"/>
            <a:ext cx="1587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395288" y="1125538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Event rejection possible at each step</a:t>
            </a:r>
          </a:p>
        </p:txBody>
      </p:sp>
      <p:sp>
        <p:nvSpPr>
          <p:cNvPr id="274466" name="AutoShape 34"/>
          <p:cNvSpPr>
            <a:spLocks noChangeArrowheads="1"/>
          </p:cNvSpPr>
          <p:nvPr/>
        </p:nvSpPr>
        <p:spPr bwMode="auto">
          <a:xfrm rot="1518196">
            <a:off x="2484438" y="2574925"/>
            <a:ext cx="392112" cy="1347788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7" name="AutoShape 35"/>
          <p:cNvSpPr>
            <a:spLocks noChangeArrowheads="1"/>
          </p:cNvSpPr>
          <p:nvPr/>
        </p:nvSpPr>
        <p:spPr bwMode="auto">
          <a:xfrm rot="11457325">
            <a:off x="2051050" y="3952875"/>
            <a:ext cx="320675" cy="1347788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8" name="Rectangle 36"/>
          <p:cNvSpPr>
            <a:spLocks noChangeArrowheads="1"/>
          </p:cNvSpPr>
          <p:nvPr/>
        </p:nvSpPr>
        <p:spPr bwMode="auto">
          <a:xfrm>
            <a:off x="3348038" y="1628775"/>
            <a:ext cx="86518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800"/>
              <a:t>Electromagnetic</a:t>
            </a:r>
          </a:p>
          <a:p>
            <a:pPr algn="ctr"/>
            <a:r>
              <a:rPr lang="en-US" sz="800"/>
              <a:t>clusters</a:t>
            </a:r>
          </a:p>
        </p:txBody>
      </p:sp>
      <p:sp>
        <p:nvSpPr>
          <p:cNvPr id="274469" name="AutoShape 37"/>
          <p:cNvSpPr>
            <a:spLocks noChangeArrowheads="1"/>
          </p:cNvSpPr>
          <p:nvPr/>
        </p:nvSpPr>
        <p:spPr bwMode="auto">
          <a:xfrm rot="-1388566">
            <a:off x="2916238" y="27813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70" name="AutoShape 38"/>
          <p:cNvSpPr>
            <a:spLocks noChangeArrowheads="1"/>
          </p:cNvSpPr>
          <p:nvPr/>
        </p:nvSpPr>
        <p:spPr bwMode="auto">
          <a:xfrm rot="-1388566">
            <a:off x="2268538" y="47244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71" name="AutoShape 39"/>
          <p:cNvSpPr>
            <a:spLocks noChangeArrowheads="1"/>
          </p:cNvSpPr>
          <p:nvPr/>
        </p:nvSpPr>
        <p:spPr bwMode="auto">
          <a:xfrm>
            <a:off x="7596188" y="5299075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e/</a:t>
            </a:r>
            <a:r>
              <a:rPr lang="en-US" b="0">
                <a:sym typeface="Symbol" pitchFamily="-107" charset="2"/>
              </a:rPr>
              <a:t></a:t>
            </a:r>
            <a:r>
              <a:rPr lang="en-US">
                <a:sym typeface="Symbol" pitchFamily="-107" charset="2"/>
              </a:rPr>
              <a:t> </a:t>
            </a:r>
            <a:r>
              <a:rPr lang="en-US" b="0"/>
              <a:t>reconst.</a:t>
            </a:r>
          </a:p>
        </p:txBody>
      </p:sp>
      <p:cxnSp>
        <p:nvCxnSpPr>
          <p:cNvPr id="274472" name="AutoShape 40"/>
          <p:cNvCxnSpPr>
            <a:cxnSpLocks noChangeShapeType="1"/>
            <a:stCxn id="274446" idx="2"/>
            <a:endCxn id="274471" idx="0"/>
          </p:cNvCxnSpPr>
          <p:nvPr/>
        </p:nvCxnSpPr>
        <p:spPr bwMode="auto">
          <a:xfrm>
            <a:off x="8208963" y="5154613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73" name="AutoShape 41"/>
          <p:cNvCxnSpPr>
            <a:cxnSpLocks noChangeShapeType="1"/>
            <a:stCxn id="274471" idx="2"/>
            <a:endCxn id="274447" idx="0"/>
          </p:cNvCxnSpPr>
          <p:nvPr/>
        </p:nvCxnSpPr>
        <p:spPr bwMode="auto">
          <a:xfrm>
            <a:off x="8208963" y="5657850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64" name="Rectangle 32"/>
          <p:cNvSpPr>
            <a:spLocks noChangeArrowheads="1"/>
          </p:cNvSpPr>
          <p:nvPr/>
        </p:nvSpPr>
        <p:spPr bwMode="auto">
          <a:xfrm>
            <a:off x="7451725" y="3573463"/>
            <a:ext cx="1403350" cy="28797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4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4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0" grpId="0" animBg="1"/>
      <p:bldP spid="274461" grpId="0" animBg="1"/>
      <p:bldP spid="274462" grpId="0" animBg="1"/>
      <p:bldP spid="274466" grpId="0" animBg="1"/>
      <p:bldP spid="274467" grpId="0" animBg="1"/>
      <p:bldP spid="274468" grpId="0" animBg="1"/>
      <p:bldP spid="274468" grpId="1" animBg="1"/>
      <p:bldP spid="274469" grpId="0" animBg="1"/>
      <p:bldP spid="274469" grpId="1" animBg="1"/>
      <p:bldP spid="274470" grpId="0" animBg="1"/>
      <p:bldP spid="274470" grpId="1" animBg="1"/>
      <p:bldP spid="2744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21"/>
          <p:cNvSpPr>
            <a:spLocks noChangeShapeType="1"/>
          </p:cNvSpPr>
          <p:nvPr/>
        </p:nvSpPr>
        <p:spPr bwMode="auto">
          <a:xfrm>
            <a:off x="3084395" y="2800068"/>
            <a:ext cx="696036" cy="680111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Meeting at JINR - 11 May 2010</a:t>
            </a:r>
            <a:endParaRPr lang="en-US" dirty="0"/>
          </a:p>
        </p:txBody>
      </p: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3505200" y="985484"/>
            <a:ext cx="2630487" cy="571500"/>
          </a:xfrm>
          <a:prstGeom prst="octagon">
            <a:avLst>
              <a:gd name="adj" fmla="val 2928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 err="1">
                <a:ln/>
                <a:solidFill>
                  <a:srgbClr val="FEB80A"/>
                </a:solidFill>
                <a:latin typeface="Arial" charset="0"/>
                <a:ea typeface="+mn-ea"/>
                <a:cs typeface="+mn-cs"/>
              </a:rPr>
              <a:t>TriggerDB</a:t>
            </a:r>
            <a:r>
              <a:rPr lang="en-GB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GB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</a:br>
            <a:r>
              <a:rPr lang="en-GB" sz="1600" b="1" kern="120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All configuration data</a:t>
            </a:r>
            <a:endParaRPr lang="en-US" sz="1600" b="1" kern="1200" dirty="0">
              <a:solidFill>
                <a:schemeClr val="accent4">
                  <a:lumMod val="7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7162800" y="2038064"/>
            <a:ext cx="1116012" cy="993775"/>
          </a:xfrm>
          <a:prstGeom prst="can">
            <a:avLst>
              <a:gd name="adj" fmla="val 26556"/>
            </a:avLst>
          </a:prstGeom>
          <a:solidFill>
            <a:srgbClr val="FF8585">
              <a:alpha val="45000"/>
            </a:srgbClr>
          </a:solidFill>
          <a:ln w="3175">
            <a:solidFill>
              <a:srgbClr val="4E5B6F"/>
            </a:solidFill>
            <a:round/>
            <a:headEnd type="none" w="sm" len="sm"/>
            <a:tailEnd type="none" w="sm" len="sm"/>
          </a:ln>
          <a:effectLst/>
        </p:spPr>
        <p:txBody>
          <a:bodyPr wrap="none" t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Online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Conditions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Database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COOL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04800" y="1249912"/>
            <a:ext cx="1454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Preparation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14350" y="2011912"/>
            <a:ext cx="8572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Data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taking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55739" y="5023181"/>
            <a:ext cx="1749261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Trigger aware </a:t>
            </a:r>
            <a:b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</a:b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analysis</a:t>
            </a:r>
          </a:p>
        </p:txBody>
      </p:sp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16075" y="1708280"/>
            <a:ext cx="1355725" cy="122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2255838" y="3530337"/>
            <a:ext cx="4759325" cy="2782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Result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 passed?, passed through?,  </a:t>
            </a:r>
            <a:r>
              <a:rPr lang="en-US" sz="1400" b="1" kern="12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prescaled</a:t>
            </a:r>
            <a:r>
              <a:rPr lang="en-US" sz="1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?, last successful step in trigger execution?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600" b="1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EDM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Trigger objects for trigger selection studies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b="1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Configuration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 Trigger </a:t>
            </a:r>
            <a:r>
              <a:rPr lang="en-US" sz="1400" b="1" kern="1200" dirty="0" smtClean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names, prescales</a:t>
            </a: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, pass </a:t>
            </a:r>
            <a:r>
              <a:rPr lang="en-US" sz="1400" b="1" kern="1200" dirty="0" err="1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throughs</a:t>
            </a:r>
            <a:endParaRPr lang="en-US" sz="1400" b="1" kern="1200" dirty="0">
              <a:solidFill>
                <a:sysClr val="windowText" lastClr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00" b="1" u="sng" kern="1200" dirty="0">
              <a:solidFill>
                <a:srgbClr val="CC3300"/>
              </a:solidFill>
              <a:latin typeface="Arial" charset="0"/>
              <a:ea typeface="+mn-ea"/>
              <a:cs typeface="+mn-cs"/>
            </a:endParaRPr>
          </a:p>
          <a:p>
            <a:pPr algn="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access through </a:t>
            </a:r>
            <a:r>
              <a:rPr lang="en-US" kern="1200" dirty="0" smtClean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TrigDecisionTool</a:t>
            </a:r>
            <a:endParaRPr lang="en-US" b="1" kern="1200" dirty="0">
              <a:solidFill>
                <a:srgbClr val="00008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7239000" y="4306534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ESD</a:t>
            </a: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7240588" y="4789134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 algn="ctr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AOD</a:t>
            </a: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7253288" y="5757509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TAG</a:t>
            </a: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 rot="4027277">
            <a:off x="2614283" y="1456367"/>
            <a:ext cx="1197456" cy="357366"/>
          </a:xfrm>
          <a:prstGeom prst="downArrow">
            <a:avLst>
              <a:gd name="adj1" fmla="val 90262"/>
              <a:gd name="adj2" fmla="val 25120"/>
            </a:avLst>
          </a:prstGeom>
          <a:solidFill>
            <a:srgbClr val="FFFFFF"/>
          </a:solidFill>
          <a:ln w="285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Configures</a:t>
            </a: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 rot="18757787">
            <a:off x="6226057" y="1222913"/>
            <a:ext cx="1069975" cy="1023878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Stores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decoded Trigger Menu </a:t>
            </a: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2548003" y="2901089"/>
            <a:ext cx="2414443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Encoded trigger result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 from all 3 levels</a:t>
            </a:r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flipH="1">
            <a:off x="6005014" y="2876263"/>
            <a:ext cx="1081583" cy="631207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7239000" y="5273322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DPD</a:t>
            </a: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 rot="5400000">
            <a:off x="7702550" y="4906609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  <a:t>With decreasing</a:t>
            </a:r>
            <a:b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  <a:t>amount of detail</a:t>
            </a: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8208963" y="4314472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5181600" y="3073114"/>
            <a:ext cx="2361544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Decoded trigger menu</a:t>
            </a: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76200" y="3395180"/>
            <a:ext cx="1941557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Reconstruction</a:t>
            </a:r>
          </a:p>
        </p:txBody>
      </p:sp>
      <p:sp>
        <p:nvSpPr>
          <p:cNvPr id="26" name="Titre 5"/>
          <p:cNvSpPr txBox="1">
            <a:spLocks/>
          </p:cNvSpPr>
          <p:nvPr/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Trigger Configuration + Data</a:t>
            </a:r>
            <a:endParaRPr lang="en-US" sz="240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9129</TotalTime>
  <Words>5415</Words>
  <Application>Microsoft Macintosh PowerPoint</Application>
  <PresentationFormat>On-screen Show (4:3)</PresentationFormat>
  <Paragraphs>910</Paragraphs>
  <Slides>50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Module</vt:lpstr>
      <vt:lpstr>Trigger Performance</vt:lpstr>
      <vt:lpstr>Outlook </vt:lpstr>
      <vt:lpstr>The ATLAS Trigger</vt:lpstr>
      <vt:lpstr>What is the ATLAS trigger for?</vt:lpstr>
      <vt:lpstr>Level 1 architecture</vt:lpstr>
      <vt:lpstr>L1 - Muons &amp; Calorimetry</vt:lpstr>
      <vt:lpstr>Slide 7</vt:lpstr>
      <vt:lpstr>High Level Trigger</vt:lpstr>
      <vt:lpstr>Slide 9</vt:lpstr>
      <vt:lpstr>Trigger Algorithms and Trigger Data</vt:lpstr>
      <vt:lpstr>Trigger Commissioning</vt:lpstr>
      <vt:lpstr>Slide 12</vt:lpstr>
      <vt:lpstr>Slide 13</vt:lpstr>
      <vt:lpstr>Trigger Performance</vt:lpstr>
      <vt:lpstr>Calorimeter</vt:lpstr>
      <vt:lpstr>HLT Tracking</vt:lpstr>
      <vt:lpstr>e/gamma Trigger</vt:lpstr>
      <vt:lpstr>Missing ET</vt:lpstr>
      <vt:lpstr>Tau</vt:lpstr>
      <vt:lpstr>Jets</vt:lpstr>
      <vt:lpstr>L1 Muon – RPC </vt:lpstr>
      <vt:lpstr>Rate predictions</vt:lpstr>
      <vt:lpstr>the Physics Menu</vt:lpstr>
      <vt:lpstr>Menu Coordination News</vt:lpstr>
      <vt:lpstr>Muons</vt:lpstr>
      <vt:lpstr>Slide 26</vt:lpstr>
      <vt:lpstr>Slide 27</vt:lpstr>
      <vt:lpstr>Missing ET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Example: level 2 e/ calorimeter reconstruction</vt:lpstr>
      <vt:lpstr>Example: level 2 tracking algorithm</vt:lpstr>
      <vt:lpstr>Bringing it Together – TrigDecisionTool </vt:lpstr>
      <vt:lpstr>Tool Usage</vt:lpstr>
      <vt:lpstr>Working with ChainGroups</vt:lpstr>
      <vt:lpstr>Athena Example for using Features</vt:lpstr>
      <vt:lpstr>Tools to Investige the Trigger Setup</vt:lpstr>
      <vt:lpstr>Example for the Configuration Portal</vt:lpstr>
      <vt:lpstr>Trigger Menu Listing</vt:lpstr>
      <vt:lpstr>TriggerTool</vt:lpstr>
      <vt:lpstr>Scripts to Check Pool File Content</vt:lpstr>
      <vt:lpstr>Trigger Content of Atlas-Runquery</vt:lpstr>
      <vt:lpstr>Additional Information</vt:lpstr>
      <vt:lpstr>Trigger Contacts in Analyses</vt:lpstr>
      <vt:lpstr>Project for TDAQ farm of tomorrow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66</cp:revision>
  <dcterms:created xsi:type="dcterms:W3CDTF">2010-05-09T22:28:58Z</dcterms:created>
  <dcterms:modified xsi:type="dcterms:W3CDTF">2010-05-11T06:30:40Z</dcterms:modified>
</cp:coreProperties>
</file>