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2" r:id="rId7"/>
    <p:sldId id="263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1246-58F9-8E4D-9910-CFD3279A06AE}" type="datetimeFigureOut">
              <a:rPr lang="en-US" smtClean="0"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7E74-9D13-6B4D-A0A2-51C78DCB64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hyperlink" Target="http://indico.cern.ch/conferenceOtherViews.py?view=standard&amp;confId=10526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getFile.py/access?contribId=2&amp;resId=0&amp;materialId=slides&amp;confId=10965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getFile.py/access?contribId=32&amp;sessionId=7&amp;resId=0&amp;materialId=slides&amp;confId=83611" TargetMode="Externa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3696"/>
            <a:ext cx="7772400" cy="4071474"/>
          </a:xfrm>
          <a:solidFill>
            <a:schemeClr val="bg1">
              <a:alpha val="65000"/>
            </a:schemeClr>
          </a:solidFill>
          <a:effectLst>
            <a:outerShdw blurRad="95250" dist="2413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H➝bb</a:t>
            </a:r>
            <a:r>
              <a:rPr lang="en-US" sz="7200" dirty="0" smtClean="0"/>
              <a:t> Note Meeting</a:t>
            </a:r>
            <a:br>
              <a:rPr lang="en-US" sz="7200" dirty="0" smtClean="0"/>
            </a:br>
            <a:r>
              <a:rPr lang="en-US" sz="7200" baseline="30000" dirty="0" smtClean="0"/>
              <a:t/>
            </a:r>
            <a:br>
              <a:rPr lang="en-US" sz="7200" baseline="30000" dirty="0" smtClean="0"/>
            </a:br>
            <a:r>
              <a:rPr lang="en-US" sz="3111" dirty="0" smtClean="0"/>
              <a:t>Malachi </a:t>
            </a:r>
            <a:r>
              <a:rPr lang="en-US" sz="3111" dirty="0" err="1" smtClean="0"/>
              <a:t>Schram</a:t>
            </a:r>
            <a:r>
              <a:rPr lang="en-US" sz="3111" dirty="0" smtClean="0"/>
              <a:t>, McGill</a:t>
            </a:r>
            <a:br>
              <a:rPr lang="en-US" sz="3111" dirty="0" smtClean="0"/>
            </a:br>
            <a:r>
              <a:rPr lang="en-US" sz="3111" dirty="0" smtClean="0"/>
              <a:t>Ricardo </a:t>
            </a:r>
            <a:r>
              <a:rPr lang="en-US" sz="3111" dirty="0" err="1" smtClean="0"/>
              <a:t>Gonçalo</a:t>
            </a:r>
            <a:r>
              <a:rPr lang="en-US" sz="3111" dirty="0" smtClean="0"/>
              <a:t>, RHUL</a:t>
            </a:r>
            <a:br>
              <a:rPr lang="en-US" sz="3111" dirty="0" smtClean="0"/>
            </a:br>
            <a:r>
              <a:rPr lang="en-US" sz="3111" dirty="0" smtClean="0"/>
              <a:t/>
            </a:r>
            <a:br>
              <a:rPr lang="en-US" sz="3111" dirty="0" smtClean="0"/>
            </a:br>
            <a:r>
              <a:rPr lang="en-US" sz="3111" dirty="0" smtClean="0"/>
              <a:t>H-&gt;bb 7TeV meeting, 5/11/2011</a:t>
            </a:r>
            <a:r>
              <a:rPr lang="en-US" sz="3111" dirty="0" smtClean="0"/>
              <a:t/>
            </a:r>
            <a:br>
              <a:rPr lang="en-US" sz="3111" dirty="0" smtClean="0"/>
            </a:br>
            <a:endParaRPr lang="en-US" sz="31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028"/>
            <a:ext cx="8229600" cy="568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Monte Carlo Samples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54945" y="997097"/>
            <a:ext cx="3394691" cy="45106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samples being produced/finished</a:t>
            </a:r>
          </a:p>
          <a:p>
            <a:endParaRPr lang="en-US" dirty="0" smtClean="0"/>
          </a:p>
          <a:p>
            <a:r>
              <a:rPr lang="en-US" dirty="0" smtClean="0"/>
              <a:t>MC09 samples to be reprocessed with MC10 </a:t>
            </a:r>
          </a:p>
          <a:p>
            <a:endParaRPr lang="en-US" dirty="0" smtClean="0"/>
          </a:p>
          <a:p>
            <a:r>
              <a:rPr lang="en-US" dirty="0" smtClean="0"/>
              <a:t>Also, large statistics </a:t>
            </a:r>
            <a:r>
              <a:rPr lang="en-US" dirty="0" err="1" smtClean="0"/>
              <a:t>tt+X</a:t>
            </a:r>
            <a:r>
              <a:rPr lang="en-US" dirty="0" smtClean="0"/>
              <a:t> samples</a:t>
            </a:r>
          </a:p>
          <a:p>
            <a:endParaRPr lang="en-US" dirty="0" smtClean="0"/>
          </a:p>
          <a:p>
            <a:r>
              <a:rPr lang="en-US" dirty="0" smtClean="0"/>
              <a:t>Still to come: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ttH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 to Chris and Malachi for pushing these through!</a:t>
            </a:r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55418" y="997096"/>
          <a:ext cx="5097745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362"/>
                <a:gridCol w="961433"/>
                <a:gridCol w="985172"/>
                <a:gridCol w="913955"/>
                <a:gridCol w="925823"/>
              </a:tblGrid>
              <a:tr h="2867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</a:t>
                      </a:r>
                      <a:r>
                        <a:rPr lang="en-US" sz="1400" baseline="0" dirty="0" smtClean="0"/>
                        <a:t>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Generator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#events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</a:t>
                      </a:r>
                      <a:r>
                        <a:rPr lang="en-US" sz="1400" baseline="-25000" dirty="0" smtClean="0"/>
                        <a:t>H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GeV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VBF H-&gt;bb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Herwig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Herwig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Herwig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ZH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ttH</a:t>
                      </a:r>
                      <a:r>
                        <a:rPr lang="en-US" sz="1400" baseline="0" dirty="0" smtClean="0"/>
                        <a:t> -&gt; </a:t>
                      </a:r>
                      <a:r>
                        <a:rPr lang="en-US" sz="1400" baseline="0" dirty="0" err="1" smtClean="0"/>
                        <a:t>l</a:t>
                      </a:r>
                      <a:r>
                        <a:rPr lang="en-US" sz="1400" baseline="30000" dirty="0" err="1" smtClean="0"/>
                        <a:t>+</a:t>
                      </a:r>
                      <a:r>
                        <a:rPr lang="en-US" sz="1400" baseline="0" dirty="0" err="1" smtClean="0"/>
                        <a:t>ν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jj</a:t>
                      </a:r>
                      <a:r>
                        <a:rPr lang="en-US" sz="1400" baseline="0" dirty="0" smtClean="0"/>
                        <a:t> bb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ttH</a:t>
                      </a:r>
                      <a:r>
                        <a:rPr lang="en-US" sz="1400" baseline="0" dirty="0" smtClean="0"/>
                        <a:t> -&gt; </a:t>
                      </a:r>
                      <a:r>
                        <a:rPr lang="en-US" sz="1400" baseline="0" dirty="0" err="1" smtClean="0"/>
                        <a:t>l</a:t>
                      </a:r>
                      <a:r>
                        <a:rPr lang="en-US" sz="1400" baseline="30000" dirty="0" err="1" smtClean="0"/>
                        <a:t>-</a:t>
                      </a:r>
                      <a:r>
                        <a:rPr lang="en-US" sz="1400" baseline="0" dirty="0" err="1" smtClean="0"/>
                        <a:t>ν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jj</a:t>
                      </a:r>
                      <a:r>
                        <a:rPr lang="en-US" sz="1400" baseline="0" dirty="0" smtClean="0"/>
                        <a:t> bb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116305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Pythia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Zbb+γ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109370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Sherpa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</a:tr>
              <a:tr h="286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bb+γ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109371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Sherpa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miley Face 7"/>
          <p:cNvSpPr/>
          <p:nvPr/>
        </p:nvSpPr>
        <p:spPr>
          <a:xfrm>
            <a:off x="6777520" y="5412809"/>
            <a:ext cx="842738" cy="797676"/>
          </a:xfrm>
          <a:prstGeom prst="smileyFace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48"/>
            <a:ext cx="8229600" cy="781809"/>
          </a:xfrm>
        </p:spPr>
        <p:txBody>
          <a:bodyPr/>
          <a:lstStyle/>
          <a:p>
            <a:r>
              <a:rPr lang="en-US" dirty="0" smtClean="0"/>
              <a:t>Trigger Validation “Sample 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78" y="973357"/>
            <a:ext cx="7507264" cy="16166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addition to these, there is a set of data samples intended for checking new trigger menus </a:t>
            </a:r>
          </a:p>
          <a:p>
            <a:r>
              <a:rPr lang="en-US" dirty="0" smtClean="0"/>
              <a:t>First production to happen in next few days </a:t>
            </a:r>
          </a:p>
          <a:p>
            <a:r>
              <a:rPr lang="en-US" dirty="0" smtClean="0"/>
              <a:t>Important that interested groups check samples and provide feedback to Higgs trigger contact, </a:t>
            </a:r>
            <a:r>
              <a:rPr lang="en-US" dirty="0" err="1" smtClean="0"/>
              <a:t>Gemma</a:t>
            </a:r>
            <a:r>
              <a:rPr lang="en-US" dirty="0" smtClean="0"/>
              <a:t> Wooden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60845" y="2673067"/>
          <a:ext cx="5732099" cy="3967480"/>
        </p:xfrm>
        <a:graphic>
          <a:graphicData uri="http://schemas.openxmlformats.org/drawingml/2006/table">
            <a:tbl>
              <a:tblPr/>
              <a:tblGrid>
                <a:gridCol w="995156"/>
                <a:gridCol w="995156"/>
                <a:gridCol w="2746631"/>
                <a:gridCol w="995156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Verdana"/>
                        </a:rPr>
                        <a:t>Sample ID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Verdana"/>
                        </a:rPr>
                        <a:t>Nr. Events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Verdana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Verdana"/>
                        </a:rPr>
                        <a:t>Higgs mass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109910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bbA, A-&gt;tautau-&gt;lh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105333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VBF H-&gt;tautau-&gt;ll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106534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H-&gt;WW-&gt;lnulnu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106384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H-&gt;gamgam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116002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H-&gt;ZZ-&gt;llnunu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109851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20k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tt-&gt;bWbH+: H+-&gt;tau(inc)nu, W-&gt;inc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109855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tt-&gt;bWbH+: H+-&gt;cs, W-&gt;inc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109921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bbA, A-&gt;tautau-&gt;hh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109861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nMSSM a-&gt;mumu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109351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ZH, H-&gt;bb &amp; Z-&gt;nunu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105338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VBF H-&gt;tautau-&gt;hh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109840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latin typeface="Verdana"/>
                        </a:rPr>
                        <a:t>ttH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-&gt;(</a:t>
                      </a:r>
                      <a:r>
                        <a:rPr lang="en-US" sz="1100" b="1" i="0" u="none" strike="noStrike" dirty="0" err="1">
                          <a:latin typeface="Verdana"/>
                        </a:rPr>
                        <a:t>blnu)(bqq)bb</a:t>
                      </a:r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116342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H-&gt;WW-&gt;lnuqq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116127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Verdana"/>
                        </a:rPr>
                        <a:t>WH, H-&gt;bb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106324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DD0806"/>
                          </a:solidFill>
                          <a:latin typeface="Verdana"/>
                        </a:rPr>
                        <a:t>VBF H -&gt; inv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109930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bbA, A-&gt;mumu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105300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H-&gt;ZZ-&gt;4l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105334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VBF H-&gt;tautau-&gt;lh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109900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bbA, A-&gt;tautau-&gt;ll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ttH (fully-Hadronic)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210k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17" y="0"/>
            <a:ext cx="9178729" cy="6221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22" y="6253446"/>
            <a:ext cx="8924178" cy="60455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hlinkClick r:id="rId3"/>
              </a:rPr>
              <a:t>http://indico.cern.ch/conferenceOtherViews.py?view=standard&amp;confId=105264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247"/>
            <a:ext cx="8229600" cy="4847765"/>
          </a:xfrm>
          <a:solidFill>
            <a:schemeClr val="bg1">
              <a:alpha val="46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Previous workshop at CERN focused on inclusive cross sections</a:t>
            </a:r>
          </a:p>
          <a:p>
            <a:endParaRPr lang="en-US" dirty="0" smtClean="0"/>
          </a:p>
          <a:p>
            <a:r>
              <a:rPr lang="en-US" dirty="0" smtClean="0"/>
              <a:t>This one </a:t>
            </a:r>
            <a:r>
              <a:rPr lang="en-US" dirty="0"/>
              <a:t>devoted</a:t>
            </a:r>
            <a:r>
              <a:rPr lang="en-US" dirty="0" smtClean="0"/>
              <a:t> to discussions of </a:t>
            </a:r>
            <a:r>
              <a:rPr lang="en-US" dirty="0"/>
              <a:t>exclusive Higgs cross-</a:t>
            </a:r>
            <a:r>
              <a:rPr lang="en-US" dirty="0" smtClean="0"/>
              <a:t>sections</a:t>
            </a:r>
          </a:p>
          <a:p>
            <a:endParaRPr lang="en-US" dirty="0" smtClean="0"/>
          </a:p>
          <a:p>
            <a:r>
              <a:rPr lang="en-US" dirty="0" smtClean="0"/>
              <a:t>Chris Potter replacing Chris C-T as ATLAS contact for H-&gt;bb final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14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 Note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Plan to propose one CONF note intended for </a:t>
            </a:r>
            <a:r>
              <a:rPr lang="en-US" dirty="0" err="1" smtClean="0"/>
              <a:t>Moriond</a:t>
            </a:r>
            <a:r>
              <a:rPr lang="en-US" dirty="0" smtClean="0"/>
              <a:t> 2011: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“Estimation of the </a:t>
            </a:r>
            <a:r>
              <a:rPr lang="en-US" dirty="0" err="1" smtClean="0">
                <a:solidFill>
                  <a:srgbClr val="0000FF"/>
                </a:solidFill>
              </a:rPr>
              <a:t>Z+jets</a:t>
            </a:r>
            <a:r>
              <a:rPr lang="en-US" dirty="0" smtClean="0">
                <a:solidFill>
                  <a:srgbClr val="0000FF"/>
                </a:solidFill>
              </a:rPr>
              <a:t> background to </a:t>
            </a:r>
            <a:r>
              <a:rPr lang="en-US" dirty="0" err="1" smtClean="0">
                <a:solidFill>
                  <a:srgbClr val="0000FF"/>
                </a:solidFill>
              </a:rPr>
              <a:t>ZH→llbb</a:t>
            </a:r>
            <a:r>
              <a:rPr lang="en-US" dirty="0" smtClean="0">
                <a:solidFill>
                  <a:srgbClr val="0000FF"/>
                </a:solidFill>
              </a:rPr>
              <a:t> Search with the ATLAS Detector at 7TeV” </a:t>
            </a:r>
          </a:p>
          <a:p>
            <a:endParaRPr lang="en-US" sz="3097" dirty="0" smtClean="0"/>
          </a:p>
          <a:p>
            <a:r>
              <a:rPr lang="en-US" sz="3097" dirty="0" smtClean="0"/>
              <a:t>Based on SM </a:t>
            </a:r>
            <a:r>
              <a:rPr lang="en-US" sz="3097" dirty="0" err="1" smtClean="0"/>
              <a:t>Z+jets</a:t>
            </a:r>
            <a:r>
              <a:rPr lang="en-US" sz="3097" dirty="0" smtClean="0"/>
              <a:t> analysis</a:t>
            </a:r>
          </a:p>
          <a:p>
            <a:pPr lvl="1"/>
            <a:r>
              <a:rPr lang="en-US" dirty="0" smtClean="0"/>
              <a:t>Follow same cut flow up to “pre-tag” stage only, to avoid </a:t>
            </a:r>
            <a:r>
              <a:rPr lang="en-US" dirty="0" err="1" smtClean="0"/>
              <a:t>b</a:t>
            </a:r>
            <a:r>
              <a:rPr lang="en-US" dirty="0" smtClean="0"/>
              <a:t>-tagging calibration and </a:t>
            </a:r>
            <a:r>
              <a:rPr lang="en-US" dirty="0" err="1" smtClean="0"/>
              <a:t>b</a:t>
            </a:r>
            <a:r>
              <a:rPr lang="en-US" dirty="0" smtClean="0"/>
              <a:t>-jet energy scale issues</a:t>
            </a:r>
          </a:p>
          <a:p>
            <a:pPr lvl="1"/>
            <a:r>
              <a:rPr lang="en-US" dirty="0" smtClean="0"/>
              <a:t>Follow same </a:t>
            </a:r>
            <a:r>
              <a:rPr lang="en-US" dirty="0" err="1" smtClean="0"/>
              <a:t>systematics</a:t>
            </a:r>
            <a:r>
              <a:rPr lang="en-US" dirty="0" smtClean="0"/>
              <a:t> as </a:t>
            </a:r>
            <a:r>
              <a:rPr lang="en-US" dirty="0" err="1" smtClean="0"/>
              <a:t>Z+jets</a:t>
            </a:r>
            <a:r>
              <a:rPr lang="en-US" dirty="0" smtClean="0"/>
              <a:t> analysis</a:t>
            </a:r>
          </a:p>
          <a:p>
            <a:endParaRPr lang="en-US" dirty="0" smtClean="0"/>
          </a:p>
          <a:p>
            <a:r>
              <a:rPr lang="en-US" dirty="0" smtClean="0"/>
              <a:t>Intend to use rel.16: updated Z-width calibrations from data/MC comparison, updated trigger, updated jet EDM </a:t>
            </a:r>
          </a:p>
          <a:p>
            <a:endParaRPr lang="en-US" dirty="0" smtClean="0"/>
          </a:p>
          <a:p>
            <a:r>
              <a:rPr lang="en-US" dirty="0" smtClean="0"/>
              <a:t>Latest status report in Malachi’s talk at our last meeting: 	</a:t>
            </a:r>
          </a:p>
          <a:p>
            <a:pPr lvl="1"/>
            <a:r>
              <a:rPr lang="en-US" sz="1806" dirty="0" smtClean="0">
                <a:hlinkClick r:id="rId2"/>
              </a:rPr>
              <a:t>http://indico.cern.ch/getFile.py/access?contribId=2&amp;resId=0&amp;materialId=slides&amp;confId=109652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Uncovered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4" y="1163278"/>
            <a:ext cx="4617253" cy="55405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Next year we have good chances of excluding a large range of Higgs masses</a:t>
            </a:r>
          </a:p>
          <a:p>
            <a:endParaRPr lang="en-US" dirty="0" smtClean="0"/>
          </a:p>
          <a:p>
            <a:r>
              <a:rPr lang="en-US" dirty="0" smtClean="0"/>
              <a:t>Should try to cover all possibilities… the </a:t>
            </a:r>
            <a:r>
              <a:rPr lang="en-US" dirty="0" err="1" smtClean="0"/>
              <a:t>tevatron</a:t>
            </a:r>
            <a:r>
              <a:rPr lang="en-US" dirty="0" smtClean="0"/>
              <a:t> is covering all possibilities…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Several good channels are available for interested people :</a:t>
            </a:r>
          </a:p>
          <a:p>
            <a:pPr lvl="1"/>
            <a:r>
              <a:rPr lang="en-US" dirty="0" smtClean="0"/>
              <a:t>VH -&gt;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+ bb</a:t>
            </a:r>
          </a:p>
          <a:p>
            <a:pPr lvl="1"/>
            <a:r>
              <a:rPr lang="en-US" dirty="0" smtClean="0"/>
              <a:t>MSSM H-&gt;bb: see </a:t>
            </a:r>
            <a:r>
              <a:rPr lang="en-US" dirty="0" err="1" smtClean="0"/>
              <a:t>Eirik</a:t>
            </a:r>
            <a:r>
              <a:rPr lang="en-US" dirty="0" smtClean="0"/>
              <a:t> </a:t>
            </a:r>
            <a:r>
              <a:rPr lang="en-US" dirty="0" err="1" smtClean="0"/>
              <a:t>Gramstad’s</a:t>
            </a:r>
            <a:r>
              <a:rPr lang="en-US" dirty="0" smtClean="0"/>
              <a:t> talk in </a:t>
            </a:r>
            <a:r>
              <a:rPr lang="en-US" dirty="0" err="1" smtClean="0"/>
              <a:t>Dubna</a:t>
            </a:r>
            <a:r>
              <a:rPr lang="en-US" dirty="0" smtClean="0"/>
              <a:t>: </a:t>
            </a:r>
            <a:r>
              <a:rPr lang="en-US" sz="1200" dirty="0" smtClean="0">
                <a:hlinkClick r:id="rId2"/>
              </a:rPr>
              <a:t>http://indico.cern.ch/getFile.py/access?contribId=32&amp;sessionId=7&amp;resId=0&amp;materialId=slides&amp;confId=83611</a:t>
            </a:r>
            <a:endParaRPr lang="en-US" sz="1200" dirty="0" smtClean="0"/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Eirik</a:t>
            </a:r>
            <a:r>
              <a:rPr lang="en-US" dirty="0" smtClean="0"/>
              <a:t> can’t follow up. Any takers?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0" y="1851750"/>
            <a:ext cx="4564510" cy="3403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50"/>
            <a:ext cx="8229600" cy="7144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for Thought: The </a:t>
            </a:r>
            <a:r>
              <a:rPr lang="en-US" dirty="0"/>
              <a:t>R</a:t>
            </a:r>
            <a:r>
              <a:rPr lang="en-US" dirty="0" smtClean="0"/>
              <a:t>oad </a:t>
            </a:r>
            <a:r>
              <a:rPr lang="en-US" dirty="0"/>
              <a:t>A</a:t>
            </a:r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090"/>
            <a:ext cx="4897155" cy="55682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Need to think about our goals for next year:</a:t>
            </a:r>
          </a:p>
          <a:p>
            <a:pPr lvl="1"/>
            <a:r>
              <a:rPr lang="en-US" dirty="0" err="1" smtClean="0"/>
              <a:t>Moriond</a:t>
            </a:r>
            <a:r>
              <a:rPr lang="en-US" dirty="0" smtClean="0"/>
              <a:t>: try to get one CONF note (ZH backgrounds)</a:t>
            </a:r>
          </a:p>
          <a:p>
            <a:pPr lvl="1"/>
            <a:r>
              <a:rPr lang="en-US" dirty="0" smtClean="0"/>
              <a:t>Anything for Summer conferences?</a:t>
            </a:r>
          </a:p>
          <a:p>
            <a:pPr lvl="1"/>
            <a:r>
              <a:rPr lang="en-US" dirty="0" smtClean="0"/>
              <a:t>What partial results do we expect to have at the end of Summer 2011?</a:t>
            </a:r>
          </a:p>
          <a:p>
            <a:endParaRPr lang="en-US" dirty="0" smtClean="0"/>
          </a:p>
          <a:p>
            <a:r>
              <a:rPr lang="en-US" dirty="0" smtClean="0"/>
              <a:t>Expect 1fb</a:t>
            </a:r>
            <a:r>
              <a:rPr lang="en-US" baseline="30000" dirty="0" smtClean="0"/>
              <a:t>-1</a:t>
            </a:r>
            <a:r>
              <a:rPr lang="en-US" dirty="0" smtClean="0"/>
              <a:t> at end of 2011:</a:t>
            </a:r>
          </a:p>
          <a:p>
            <a:pPr lvl="1"/>
            <a:r>
              <a:rPr lang="en-US" dirty="0" smtClean="0"/>
              <a:t>Would mean running for about 40 weeks  at our best </a:t>
            </a:r>
            <a:r>
              <a:rPr lang="en-US" dirty="0" err="1" smtClean="0"/>
              <a:t>lumi</a:t>
            </a:r>
            <a:r>
              <a:rPr lang="en-US" dirty="0" smtClean="0"/>
              <a:t> and performance so far</a:t>
            </a:r>
          </a:p>
          <a:p>
            <a:pPr lvl="1"/>
            <a:r>
              <a:rPr lang="en-US" dirty="0" smtClean="0"/>
              <a:t>But expect to go higher in instantaneous luminosity (perhaps x10)</a:t>
            </a:r>
          </a:p>
          <a:p>
            <a:pPr lvl="1"/>
            <a:r>
              <a:rPr lang="en-US" dirty="0" smtClean="0"/>
              <a:t>Current estimates are to reach ~1.6E33 next year – assumes all bunches filled at nominal charge and perhaps smaller </a:t>
            </a:r>
            <a:r>
              <a:rPr lang="en-US" dirty="0" err="1" smtClean="0"/>
              <a:t>β</a:t>
            </a:r>
            <a:r>
              <a:rPr lang="en-US" baseline="30000" dirty="0" smtClean="0"/>
              <a:t>*</a:t>
            </a:r>
          </a:p>
          <a:p>
            <a:pPr lvl="1"/>
            <a:r>
              <a:rPr lang="en-US" dirty="0" smtClean="0"/>
              <a:t>Can we get more than 1fb</a:t>
            </a:r>
            <a:r>
              <a:rPr lang="en-US" baseline="30000" dirty="0" smtClean="0"/>
              <a:t>-1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By end of 2011 should have all machinery in place to make exclusion plots including H-&gt;bb channels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31" y="2090973"/>
            <a:ext cx="4417819" cy="298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583"/>
            <a:ext cx="8229600" cy="873194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832"/>
            <a:ext cx="9204098" cy="5600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909</Words>
  <Application>Microsoft Macintosh PowerPoint</Application>
  <PresentationFormat>On-screen Show (4:3)</PresentationFormat>
  <Paragraphs>222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H➝bb Note Meeting  Malachi Schram, McGill Ricardo Gonçalo, RHUL  H-&gt;bb 7TeV meeting, 5/11/2011 </vt:lpstr>
      <vt:lpstr>New Monte Carlo Samples</vt:lpstr>
      <vt:lpstr>Trigger Validation “Sample T”</vt:lpstr>
      <vt:lpstr>http://indico.cern.ch/conferenceOtherViews.py?view=standard&amp;confId=105264 </vt:lpstr>
      <vt:lpstr>Slide 5</vt:lpstr>
      <vt:lpstr>CONF Note Plans</vt:lpstr>
      <vt:lpstr>Uncovered Channels</vt:lpstr>
      <vt:lpstr>Food for Thought: The Road Ahead</vt:lpstr>
      <vt:lpstr>Today’s Agenda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H⟶bb Note Meeting “Searches for neutral Higgs boson decays to bb at √s = 7 TeV with 1fb-1”</dc:title>
  <dc:creator>Ricardo Goncalo</dc:creator>
  <cp:lastModifiedBy>Ricardo Goncalo</cp:lastModifiedBy>
  <cp:revision>15</cp:revision>
  <dcterms:created xsi:type="dcterms:W3CDTF">2010-11-04T05:16:07Z</dcterms:created>
  <dcterms:modified xsi:type="dcterms:W3CDTF">2010-11-05T14:46:21Z</dcterms:modified>
</cp:coreProperties>
</file>