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74" r:id="rId4"/>
    <p:sldId id="273" r:id="rId5"/>
    <p:sldId id="278" r:id="rId6"/>
    <p:sldId id="281" r:id="rId7"/>
    <p:sldId id="308" r:id="rId8"/>
    <p:sldId id="289" r:id="rId9"/>
    <p:sldId id="297" r:id="rId10"/>
    <p:sldId id="266" r:id="rId11"/>
    <p:sldId id="292" r:id="rId12"/>
    <p:sldId id="284" r:id="rId13"/>
    <p:sldId id="288" r:id="rId14"/>
    <p:sldId id="294" r:id="rId15"/>
    <p:sldId id="295" r:id="rId16"/>
    <p:sldId id="296" r:id="rId17"/>
    <p:sldId id="285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287" r:id="rId29"/>
    <p:sldId id="309" r:id="rId30"/>
    <p:sldId id="310" r:id="rId31"/>
    <p:sldId id="269" r:id="rId32"/>
    <p:sldId id="290" r:id="rId33"/>
    <p:sldId id="25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E837A-171D-914F-9092-BFC3626ABCA2}" type="datetimeFigureOut">
              <a:rPr lang="en-US" smtClean="0"/>
              <a:t>08.10.20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FE686-EA05-A545-9F01-04D3314B350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10050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46FB6-B665-7142-A146-C3233F4E0672}" type="datetimeFigureOut">
              <a:rPr lang="en-US" smtClean="0"/>
              <a:t>08.10.20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9001-70D8-0746-A199-86BF17F0FCED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4963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C4FE-F74A-D442-80CC-12E48D1662C0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74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B346-42B5-7649-B931-B5DF2BF4745A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707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27C6B-9E82-4B45-BB55-6C9E20ED9740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635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93CE-7BA4-1849-9F3C-0D63EDC6139D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969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60155-2D33-674A-8EAC-8F82F3F18FE5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863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E9A7-53F8-F14F-9360-A5A080B303CE}" type="datetime1">
              <a:rPr lang="en-US" smtClean="0"/>
              <a:t>08.10.20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278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B3B3D-C9DE-A344-8F90-3963D4E77326}" type="datetime1">
              <a:rPr lang="en-US" smtClean="0"/>
              <a:t>08.10.20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376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93B7-EAF3-8D46-B07B-A63D546D3C5E}" type="datetime1">
              <a:rPr lang="en-US" smtClean="0"/>
              <a:t>08.10.20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40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307E-8593-8B43-AAD1-12AC9412F7D1}" type="datetime1">
              <a:rPr lang="en-US" smtClean="0"/>
              <a:t>08.10.20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8824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6279D-5803-BF4D-8202-2855A924B256}" type="datetime1">
              <a:rPr lang="en-US" smtClean="0"/>
              <a:t>08.10.20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488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B83B-5295-AB4F-BC9A-73DB033F6E25}" type="datetime1">
              <a:rPr lang="en-US" smtClean="0"/>
              <a:t>08.10.20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961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3487D-02EC-1245-B70F-10CD93B49E09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4ED1-7D41-DB40-9035-B136F91F8B5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229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lab.cern.ch/atlas-physics-office/HIGG/ANA-HIGG-2020-03/ANA-HIGG-2020-03-INT1" TargetMode="External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-glance.cern.ch/atlas/analysis/analyses/details.php?id=3727" TargetMode="External"/><Relationship Id="rId4" Type="http://schemas.openxmlformats.org/officeDocument/2006/relationships/hyperlink" Target="https://cds.cern.ch/record/2713731" TargetMode="External"/><Relationship Id="rId5" Type="http://schemas.openxmlformats.org/officeDocument/2006/relationships/hyperlink" Target="https://gitlab.cern.ch/atlas-physics-office/HIGG/ANA-HIGG-2020-03/ANA-HIGG-2020-03-INT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cern.ch/event/773548/timetable/%23b-330794-tthbb-session-cp-od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43000"/>
          </a:blip>
          <a:srcRect r="8054" b="4374"/>
          <a:stretch/>
        </p:blipFill>
        <p:spPr>
          <a:xfrm>
            <a:off x="759289" y="999117"/>
            <a:ext cx="8384711" cy="5763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396051"/>
            <a:ext cx="9144000" cy="1470025"/>
          </a:xfrm>
        </p:spPr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Constraining</a:t>
            </a:r>
            <a:r>
              <a:rPr lang="pt-PT" dirty="0" smtClean="0">
                <a:solidFill>
                  <a:schemeClr val="bg1"/>
                </a:solidFill>
              </a:rPr>
              <a:t> CP </a:t>
            </a:r>
            <a:r>
              <a:rPr lang="pt-PT" dirty="0" err="1" smtClean="0">
                <a:solidFill>
                  <a:schemeClr val="bg1"/>
                </a:solidFill>
              </a:rPr>
              <a:t>of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Higgs</a:t>
            </a:r>
            <a:r>
              <a:rPr lang="pt-PT" dirty="0" smtClean="0">
                <a:solidFill>
                  <a:schemeClr val="bg1"/>
                </a:solidFill>
              </a:rPr>
              <a:t>-top </a:t>
            </a:r>
            <a:r>
              <a:rPr lang="pt-PT" dirty="0" err="1" smtClean="0">
                <a:solidFill>
                  <a:schemeClr val="bg1"/>
                </a:solidFill>
              </a:rPr>
              <a:t>coupling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09824"/>
            <a:ext cx="6400800" cy="1752600"/>
          </a:xfrm>
        </p:spPr>
        <p:txBody>
          <a:bodyPr>
            <a:normAutofit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Ricardo Gonçalo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UC/LIP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HTop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smtClean="0">
                <a:solidFill>
                  <a:srgbClr val="FFFFFF"/>
                </a:solidFill>
              </a:rPr>
              <a:t>Workshop 2020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5" name="Picture 4" descr="UC_V_FundoEscuro-bran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6803"/>
            <a:ext cx="1108535" cy="1111197"/>
          </a:xfrm>
          <a:prstGeom prst="rect">
            <a:avLst/>
          </a:prstGeom>
        </p:spPr>
      </p:pic>
      <p:pic>
        <p:nvPicPr>
          <p:cNvPr id="6" name="Picture 5" descr="2017_FCT_H_branco.png"/>
          <p:cNvPicPr>
            <a:picLocks noChangeAspect="1"/>
          </p:cNvPicPr>
          <p:nvPr/>
        </p:nvPicPr>
        <p:blipFill>
          <a:blip r:embed="rId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97" y="5915093"/>
            <a:ext cx="3281203" cy="946924"/>
          </a:xfrm>
          <a:prstGeom prst="rect">
            <a:avLst/>
          </a:prstGeom>
        </p:spPr>
      </p:pic>
      <p:pic>
        <p:nvPicPr>
          <p:cNvPr id="7" name="Picture 6" descr="LIP-white-3100x2100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83" y="5974338"/>
            <a:ext cx="106195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32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428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ATLAS </a:t>
            </a:r>
            <a:r>
              <a:rPr lang="pt-PT" dirty="0" err="1" smtClean="0"/>
              <a:t>ttH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>
                <a:sym typeface="Wingdings"/>
              </a:rPr>
              <a:t>bb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Analysis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3006" y="1070959"/>
            <a:ext cx="6074325" cy="3598069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/>
              <a:t>F</a:t>
            </a:r>
            <a:r>
              <a:rPr lang="pt-PT" dirty="0" err="1" smtClean="0"/>
              <a:t>ollows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/>
              <a:t>inclusive </a:t>
            </a:r>
            <a:r>
              <a:rPr lang="pt-PT" dirty="0" err="1"/>
              <a:t>ttH</a:t>
            </a:r>
            <a:r>
              <a:rPr lang="pt-PT" dirty="0"/>
              <a:t>(</a:t>
            </a:r>
            <a:r>
              <a:rPr lang="pt-PT" dirty="0" err="1"/>
              <a:t>bb</a:t>
            </a:r>
            <a:r>
              <a:rPr lang="pt-PT" dirty="0"/>
              <a:t>) </a:t>
            </a:r>
            <a:r>
              <a:rPr lang="pt-PT" dirty="0" err="1" smtClean="0"/>
              <a:t>analysis</a:t>
            </a:r>
            <a:r>
              <a:rPr lang="pt-PT" dirty="0" smtClean="0"/>
              <a:t> </a:t>
            </a:r>
            <a:r>
              <a:rPr lang="pt-PT" dirty="0" err="1"/>
              <a:t>closely</a:t>
            </a:r>
            <a:r>
              <a:rPr lang="pt-PT" dirty="0"/>
              <a:t> </a:t>
            </a:r>
          </a:p>
          <a:p>
            <a:pPr lvl="1"/>
            <a:r>
              <a:rPr lang="pt-PT" dirty="0" err="1"/>
              <a:t>See</a:t>
            </a:r>
            <a:r>
              <a:rPr lang="pt-PT" dirty="0"/>
              <a:t> </a:t>
            </a:r>
            <a:r>
              <a:rPr lang="pt-PT" dirty="0" err="1"/>
              <a:t>talk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Jelena</a:t>
            </a:r>
            <a:r>
              <a:rPr lang="pt-PT" dirty="0"/>
              <a:t> </a:t>
            </a:r>
            <a:r>
              <a:rPr lang="pt-PT" dirty="0" err="1"/>
              <a:t>Jovicevic</a:t>
            </a:r>
            <a:endParaRPr lang="pt-PT" dirty="0"/>
          </a:p>
          <a:p>
            <a:r>
              <a:rPr lang="pt-PT" dirty="0"/>
              <a:t>Single-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dilepton</a:t>
            </a:r>
            <a:r>
              <a:rPr lang="pt-PT" dirty="0"/>
              <a:t> </a:t>
            </a:r>
            <a:r>
              <a:rPr lang="pt-PT" dirty="0" err="1"/>
              <a:t>channels</a:t>
            </a:r>
            <a:r>
              <a:rPr lang="pt-PT" dirty="0"/>
              <a:t> </a:t>
            </a:r>
          </a:p>
          <a:p>
            <a:r>
              <a:rPr lang="pt-PT" dirty="0" err="1"/>
              <a:t>Full</a:t>
            </a:r>
            <a:r>
              <a:rPr lang="pt-PT" dirty="0"/>
              <a:t> Run-2 </a:t>
            </a:r>
            <a:r>
              <a:rPr lang="pt-PT" dirty="0" err="1"/>
              <a:t>dataset</a:t>
            </a:r>
            <a:r>
              <a:rPr lang="pt-PT" dirty="0"/>
              <a:t>: 139 fb</a:t>
            </a:r>
            <a:r>
              <a:rPr lang="pt-PT" baseline="30000" dirty="0"/>
              <a:t>-1</a:t>
            </a:r>
          </a:p>
          <a:p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b="1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b="1" dirty="0" err="1" smtClean="0"/>
              <a:t>tH</a:t>
            </a:r>
            <a:r>
              <a:rPr lang="pt-PT" dirty="0" smtClean="0"/>
              <a:t> </a:t>
            </a:r>
            <a:r>
              <a:rPr lang="pt-PT" dirty="0" err="1" smtClean="0"/>
              <a:t>production</a:t>
            </a:r>
            <a:r>
              <a:rPr lang="pt-PT" dirty="0" smtClean="0"/>
              <a:t> </a:t>
            </a:r>
          </a:p>
          <a:p>
            <a:r>
              <a:rPr lang="pt-PT" dirty="0" err="1" smtClean="0"/>
              <a:t>tH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drives </a:t>
            </a:r>
            <a:r>
              <a:rPr lang="pt-PT" dirty="0" err="1" smtClean="0"/>
              <a:t>analysis</a:t>
            </a:r>
            <a:r>
              <a:rPr lang="pt-PT" dirty="0" smtClean="0"/>
              <a:t> </a:t>
            </a:r>
            <a:r>
              <a:rPr lang="pt-PT" dirty="0" err="1" smtClean="0"/>
              <a:t>selection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endParaRPr lang="pt-PT" dirty="0" smtClean="0"/>
          </a:p>
          <a:p>
            <a:pPr lvl="1"/>
            <a:r>
              <a:rPr lang="pt-PT" dirty="0" err="1" smtClean="0"/>
              <a:t>tH</a:t>
            </a:r>
            <a:r>
              <a:rPr lang="pt-PT" dirty="0" smtClean="0"/>
              <a:t> cross </a:t>
            </a:r>
            <a:r>
              <a:rPr lang="pt-PT" dirty="0" err="1" smtClean="0"/>
              <a:t>section</a:t>
            </a:r>
            <a:r>
              <a:rPr lang="pt-PT" dirty="0" smtClean="0"/>
              <a:t> varies </a:t>
            </a:r>
            <a:r>
              <a:rPr lang="pt-PT" dirty="0" err="1" smtClean="0"/>
              <a:t>strongly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α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71" y="4558670"/>
            <a:ext cx="3458709" cy="1567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251" y="4558669"/>
            <a:ext cx="5058749" cy="15985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86800" y="4039074"/>
            <a:ext cx="4572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PT" sz="2400" dirty="0"/>
              <a:t>α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27330" y="1387040"/>
            <a:ext cx="2916670" cy="3171630"/>
            <a:chOff x="6227330" y="1387040"/>
            <a:chExt cx="2916670" cy="31716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7330" y="1606322"/>
              <a:ext cx="2916670" cy="295234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08751" y="1387040"/>
              <a:ext cx="23352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JHEP04 (2014) 004</a:t>
              </a:r>
              <a:endParaRPr lang="pt-PT" dirty="0"/>
            </a:p>
          </p:txBody>
        </p:sp>
      </p:grp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65AE-BC77-2947-85E2-6896982EE60E}" type="datetime1">
              <a:rPr lang="en-US" smtClean="0"/>
              <a:t>08.10.20</a:t>
            </a:fld>
            <a:endParaRPr lang="pt-PT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481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5" y="4786391"/>
            <a:ext cx="4979221" cy="673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32" y="2337535"/>
            <a:ext cx="3390987" cy="505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8631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modeling</a:t>
            </a:r>
            <a:r>
              <a:rPr lang="pt-PT" dirty="0" smtClean="0"/>
              <a:t> for </a:t>
            </a:r>
            <a:r>
              <a:rPr lang="pt-PT" dirty="0" err="1" smtClean="0"/>
              <a:t>intermediate</a:t>
            </a:r>
            <a:r>
              <a:rPr lang="pt-PT" dirty="0" smtClean="0"/>
              <a:t> α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/>
              <a:t>κ’</a:t>
            </a:r>
            <a:r>
              <a:rPr lang="pt-PT" baseline="-25000" dirty="0" err="1"/>
              <a:t>t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489" y="1110460"/>
            <a:ext cx="5877234" cy="5419499"/>
          </a:xfrm>
        </p:spPr>
        <p:txBody>
          <a:bodyPr>
            <a:normAutofit fontScale="62500" lnSpcReduction="20000"/>
          </a:bodyPr>
          <a:lstStyle/>
          <a:p>
            <a:r>
              <a:rPr lang="pt-PT" dirty="0" smtClean="0"/>
              <a:t>Monte </a:t>
            </a:r>
            <a:r>
              <a:rPr lang="pt-PT" dirty="0"/>
              <a:t>Carlo </a:t>
            </a:r>
            <a:r>
              <a:rPr lang="pt-PT" dirty="0" err="1" smtClean="0"/>
              <a:t>available</a:t>
            </a:r>
            <a:r>
              <a:rPr lang="pt-PT" dirty="0" smtClean="0"/>
              <a:t> </a:t>
            </a:r>
            <a:r>
              <a:rPr lang="pt-PT" dirty="0"/>
              <a:t>for a </a:t>
            </a:r>
            <a:r>
              <a:rPr lang="pt-PT" dirty="0" err="1" smtClean="0"/>
              <a:t>few</a:t>
            </a:r>
            <a:r>
              <a:rPr lang="pt-PT" dirty="0"/>
              <a:t> </a:t>
            </a:r>
            <a:r>
              <a:rPr lang="pt-PT" dirty="0" err="1" smtClean="0"/>
              <a:t>κ’</a:t>
            </a:r>
            <a:r>
              <a:rPr lang="pt-PT" baseline="-25000" dirty="0" err="1" smtClean="0"/>
              <a:t>t</a:t>
            </a:r>
            <a:r>
              <a:rPr lang="pt-PT" baseline="-25000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/>
              <a:t>α </a:t>
            </a:r>
            <a:r>
              <a:rPr lang="pt-PT" dirty="0" err="1" smtClean="0"/>
              <a:t>points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ttH</a:t>
            </a:r>
            <a:r>
              <a:rPr lang="pt-PT" dirty="0" smtClean="0"/>
              <a:t>: </a:t>
            </a:r>
            <a:r>
              <a:rPr lang="pt-PT" dirty="0" err="1" smtClean="0"/>
              <a:t>weighted</a:t>
            </a:r>
            <a:r>
              <a:rPr lang="pt-PT" dirty="0" smtClean="0"/>
              <a:t> </a:t>
            </a:r>
            <a:r>
              <a:rPr lang="pt-PT" dirty="0" err="1" smtClean="0"/>
              <a:t>sum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CP-</a:t>
            </a:r>
            <a:r>
              <a:rPr lang="pt-PT" dirty="0" err="1" smtClean="0"/>
              <a:t>even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samples</a:t>
            </a:r>
            <a:r>
              <a:rPr lang="pt-PT" dirty="0" smtClean="0"/>
              <a:t> per bin, </a:t>
            </a:r>
            <a:r>
              <a:rPr lang="pt-PT" dirty="0" err="1" smtClean="0"/>
              <a:t>according</a:t>
            </a:r>
            <a:r>
              <a:rPr lang="pt-PT" dirty="0" smtClean="0"/>
              <a:t> to:</a:t>
            </a:r>
          </a:p>
          <a:p>
            <a:endParaRPr lang="pt-PT" dirty="0" smtClean="0"/>
          </a:p>
          <a:p>
            <a:endParaRPr lang="pt-PT" dirty="0" smtClean="0"/>
          </a:p>
          <a:p>
            <a:pPr lvl="1"/>
            <a:r>
              <a:rPr lang="pt-PT" dirty="0" err="1" smtClean="0"/>
              <a:t>Validated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truth-level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both</a:t>
            </a:r>
            <a:r>
              <a:rPr lang="pt-PT" dirty="0"/>
              <a:t> </a:t>
            </a:r>
            <a:r>
              <a:rPr lang="pt-PT" dirty="0" err="1"/>
              <a:t>channels</a:t>
            </a:r>
            <a:r>
              <a:rPr lang="pt-PT" dirty="0"/>
              <a:t> </a:t>
            </a:r>
            <a:r>
              <a:rPr lang="pt-PT" dirty="0" smtClean="0"/>
              <a:t>(single </a:t>
            </a:r>
            <a:r>
              <a:rPr lang="pt-PT" dirty="0" err="1" smtClean="0"/>
              <a:t>lepton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dilepton</a:t>
            </a:r>
            <a:r>
              <a:rPr lang="pt-PT" dirty="0" smtClean="0"/>
              <a:t>)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 smtClean="0"/>
              <a:t>variables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/>
              <a:t>between</a:t>
            </a:r>
            <a:r>
              <a:rPr lang="pt-PT" dirty="0"/>
              <a:t> CP-</a:t>
            </a:r>
            <a:r>
              <a:rPr lang="pt-PT" dirty="0" err="1"/>
              <a:t>even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CP-</a:t>
            </a:r>
            <a:r>
              <a:rPr lang="pt-PT" dirty="0" err="1"/>
              <a:t>odd</a:t>
            </a:r>
            <a:r>
              <a:rPr lang="pt-PT" dirty="0"/>
              <a:t> </a:t>
            </a:r>
            <a:r>
              <a:rPr lang="pt-PT" dirty="0" err="1" smtClean="0"/>
              <a:t>components</a:t>
            </a:r>
            <a:r>
              <a:rPr lang="pt-PT" dirty="0" smtClean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 smtClean="0"/>
              <a:t>neglegible</a:t>
            </a:r>
            <a:endParaRPr lang="pt-PT" dirty="0" smtClean="0"/>
          </a:p>
          <a:p>
            <a:r>
              <a:rPr lang="pt-PT" dirty="0" err="1" smtClean="0"/>
              <a:t>tH</a:t>
            </a:r>
            <a:r>
              <a:rPr lang="pt-PT" dirty="0" smtClean="0"/>
              <a:t>: </a:t>
            </a:r>
            <a:r>
              <a:rPr lang="pt-PT" dirty="0" err="1"/>
              <a:t>destructive</a:t>
            </a:r>
            <a:r>
              <a:rPr lang="pt-PT" dirty="0"/>
              <a:t> </a:t>
            </a:r>
            <a:r>
              <a:rPr lang="pt-PT" dirty="0" err="1" smtClean="0"/>
              <a:t>interference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/>
              <a:t>dependence</a:t>
            </a:r>
            <a:r>
              <a:rPr lang="pt-PT" dirty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/>
              <a:t>cross-</a:t>
            </a:r>
            <a:r>
              <a:rPr lang="pt-PT" dirty="0" err="1"/>
              <a:t>section</a:t>
            </a:r>
            <a:r>
              <a:rPr lang="pt-PT" dirty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/>
              <a:t>κ’</a:t>
            </a:r>
            <a:r>
              <a:rPr lang="pt-PT" baseline="-25000" dirty="0" err="1"/>
              <a:t>t</a:t>
            </a:r>
            <a:r>
              <a:rPr lang="pt-PT" baseline="-25000" dirty="0"/>
              <a:t> </a:t>
            </a:r>
            <a:r>
              <a:rPr lang="pt-PT" dirty="0" err="1"/>
              <a:t>and</a:t>
            </a:r>
            <a:r>
              <a:rPr lang="pt-PT" dirty="0"/>
              <a:t> α</a:t>
            </a:r>
            <a:endParaRPr lang="pt-PT" dirty="0"/>
          </a:p>
          <a:p>
            <a:pPr lvl="1"/>
            <a:r>
              <a:rPr lang="pt-PT" dirty="0" err="1" smtClean="0"/>
              <a:t>Parameterized</a:t>
            </a:r>
            <a:r>
              <a:rPr lang="pt-PT" dirty="0" smtClean="0"/>
              <a:t> </a:t>
            </a:r>
            <a:r>
              <a:rPr lang="pt-PT" dirty="0" err="1"/>
              <a:t>separately</a:t>
            </a:r>
            <a:r>
              <a:rPr lang="pt-PT" dirty="0"/>
              <a:t> for </a:t>
            </a:r>
            <a:r>
              <a:rPr lang="pt-PT" dirty="0" err="1"/>
              <a:t>tHjb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tWH</a:t>
            </a:r>
            <a:r>
              <a:rPr lang="pt-PT" dirty="0" smtClean="0"/>
              <a:t>:</a:t>
            </a:r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/>
          </a:p>
          <a:p>
            <a:pPr lvl="1"/>
            <a:r>
              <a:rPr lang="pt-PT" dirty="0" err="1" smtClean="0"/>
              <a:t>Coefficients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/>
              <a:t>fitting</a:t>
            </a:r>
            <a:r>
              <a:rPr lang="pt-PT" dirty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MC </a:t>
            </a:r>
            <a:r>
              <a:rPr lang="pt-PT" dirty="0" err="1" smtClean="0"/>
              <a:t>samples</a:t>
            </a:r>
            <a:r>
              <a:rPr lang="pt-PT" dirty="0" smtClean="0"/>
              <a:t> to </a:t>
            </a:r>
            <a:r>
              <a:rPr lang="pt-PT" dirty="0" err="1" smtClean="0"/>
              <a:t>samples</a:t>
            </a:r>
            <a:r>
              <a:rPr lang="pt-PT" dirty="0" smtClean="0"/>
              <a:t> </a:t>
            </a:r>
            <a:r>
              <a:rPr lang="pt-PT" dirty="0" err="1" smtClean="0"/>
              <a:t>generated</a:t>
            </a:r>
            <a:r>
              <a:rPr lang="pt-PT" dirty="0" smtClean="0"/>
              <a:t> </a:t>
            </a:r>
            <a:r>
              <a:rPr lang="pt-PT" dirty="0"/>
              <a:t>for </a:t>
            </a:r>
            <a:r>
              <a:rPr lang="pt-PT" dirty="0" err="1" smtClean="0"/>
              <a:t>different</a:t>
            </a:r>
            <a:r>
              <a:rPr lang="pt-PT" dirty="0" smtClean="0"/>
              <a:t> </a:t>
            </a:r>
            <a:r>
              <a:rPr lang="pt-PT" dirty="0" err="1"/>
              <a:t>κ’</a:t>
            </a:r>
            <a:r>
              <a:rPr lang="pt-PT" baseline="-25000" dirty="0" err="1"/>
              <a:t>t</a:t>
            </a:r>
            <a:r>
              <a:rPr lang="pt-PT" baseline="-25000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α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018" y="1093649"/>
            <a:ext cx="3237982" cy="2326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438" y="3794276"/>
            <a:ext cx="3324562" cy="2144415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1183-3680-2A42-9868-634EFC37CA95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240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>Single </a:t>
            </a:r>
            <a:r>
              <a:rPr lang="pt-PT" dirty="0" err="1" smtClean="0"/>
              <a:t>lepton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: </a:t>
            </a:r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selection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96" y="1941249"/>
            <a:ext cx="4067905" cy="414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4" y="1777083"/>
            <a:ext cx="4954735" cy="4572918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C8B7-656A-9F4B-8D66-60F3FB413681}" type="datetime1">
              <a:rPr lang="en-US" smtClean="0"/>
              <a:t>08.10.20</a:t>
            </a:fld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051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/>
              <a:t>Single 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channel</a:t>
            </a:r>
            <a:r>
              <a:rPr lang="pt-PT" dirty="0"/>
              <a:t>: </a:t>
            </a:r>
            <a:r>
              <a:rPr lang="pt-PT" dirty="0" err="1" smtClean="0"/>
              <a:t>analysis</a:t>
            </a:r>
            <a:r>
              <a:rPr lang="pt-PT" dirty="0" smtClean="0"/>
              <a:t> </a:t>
            </a:r>
            <a:r>
              <a:rPr lang="pt-PT" dirty="0" err="1" smtClean="0"/>
              <a:t>strategy</a:t>
            </a:r>
            <a:endParaRPr lang="pt-PT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600200"/>
            <a:ext cx="4330060" cy="5257799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6-jet, 4-b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separated</a:t>
            </a:r>
            <a:r>
              <a:rPr lang="pt-PT" dirty="0" smtClean="0"/>
              <a:t> </a:t>
            </a:r>
            <a:r>
              <a:rPr lang="pt-PT" dirty="0" err="1" smtClean="0"/>
              <a:t>into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err="1" smtClean="0"/>
              <a:t>classification</a:t>
            </a:r>
            <a:r>
              <a:rPr lang="pt-PT" b="1" dirty="0" smtClean="0"/>
              <a:t> BDT </a:t>
            </a:r>
            <a:r>
              <a:rPr lang="pt-PT" dirty="0" smtClean="0"/>
              <a:t>output</a:t>
            </a:r>
            <a:endParaRPr lang="pt-PT" dirty="0"/>
          </a:p>
          <a:p>
            <a:r>
              <a:rPr lang="pt-PT" dirty="0" err="1" smtClean="0"/>
              <a:t>Fit</a:t>
            </a:r>
            <a:r>
              <a:rPr lang="pt-PT" dirty="0" smtClean="0"/>
              <a:t> a </a:t>
            </a:r>
            <a:r>
              <a:rPr lang="pt-PT" b="1" dirty="0" smtClean="0"/>
              <a:t>CP </a:t>
            </a:r>
            <a:r>
              <a:rPr lang="pt-PT" b="1" dirty="0" err="1" smtClean="0"/>
              <a:t>discriminant</a:t>
            </a:r>
            <a:r>
              <a:rPr lang="pt-PT" b="1" dirty="0" smtClean="0"/>
              <a:t> </a:t>
            </a:r>
            <a:r>
              <a:rPr lang="pt-PT" dirty="0" err="1"/>
              <a:t>i</a:t>
            </a:r>
            <a:r>
              <a:rPr lang="pt-PT" dirty="0" err="1" smtClean="0"/>
              <a:t>n</a:t>
            </a:r>
            <a:r>
              <a:rPr lang="pt-PT" dirty="0" smtClean="0"/>
              <a:t> </a:t>
            </a:r>
            <a:r>
              <a:rPr lang="pt-PT" dirty="0" err="1"/>
              <a:t>resulting</a:t>
            </a:r>
            <a:r>
              <a:rPr lang="pt-PT" dirty="0"/>
              <a:t> </a:t>
            </a:r>
            <a:r>
              <a:rPr lang="pt-PT" dirty="0" err="1" smtClean="0"/>
              <a:t>region</a:t>
            </a:r>
            <a:endParaRPr lang="pt-PT" dirty="0" smtClean="0"/>
          </a:p>
          <a:p>
            <a:r>
              <a:rPr lang="pt-PT" dirty="0" err="1" smtClean="0"/>
              <a:t>Replaced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highest-ranked</a:t>
            </a:r>
            <a:r>
              <a:rPr lang="pt-PT" dirty="0" smtClean="0"/>
              <a:t> </a:t>
            </a:r>
            <a:r>
              <a:rPr lang="pt-PT" dirty="0" err="1" smtClean="0"/>
              <a:t>variable</a:t>
            </a:r>
            <a:r>
              <a:rPr lang="pt-PT" dirty="0" smtClean="0"/>
              <a:t> (</a:t>
            </a:r>
            <a:r>
              <a:rPr lang="pt-PT" i="1" dirty="0" smtClean="0"/>
              <a:t>b</a:t>
            </a:r>
            <a:r>
              <a:rPr lang="pt-PT" i="1" baseline="-25000" dirty="0" smtClean="0"/>
              <a:t>2</a:t>
            </a:r>
            <a:r>
              <a:rPr lang="pt-PT" dirty="0" smtClean="0"/>
              <a:t>)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loss</a:t>
            </a:r>
            <a:r>
              <a:rPr lang="pt-PT" dirty="0" smtClean="0"/>
              <a:t> </a:t>
            </a:r>
          </a:p>
          <a:p>
            <a:r>
              <a:rPr lang="pt-PT" dirty="0" err="1"/>
              <a:t>Boosted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adds</a:t>
            </a:r>
            <a:r>
              <a:rPr lang="pt-PT" dirty="0"/>
              <a:t> </a:t>
            </a:r>
            <a:r>
              <a:rPr lang="pt-PT" dirty="0" err="1"/>
              <a:t>sensitivity</a:t>
            </a:r>
            <a:r>
              <a:rPr lang="pt-PT" dirty="0"/>
              <a:t> </a:t>
            </a:r>
            <a:r>
              <a:rPr lang="pt-PT" dirty="0" err="1"/>
              <a:t>because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dirty="0"/>
              <a:t> </a:t>
            </a:r>
            <a:r>
              <a:rPr lang="pt-PT" dirty="0" err="1"/>
              <a:t>distribution</a:t>
            </a:r>
            <a:r>
              <a:rPr lang="pt-PT" dirty="0"/>
              <a:t> </a:t>
            </a:r>
            <a:r>
              <a:rPr lang="pt-PT" dirty="0" err="1"/>
              <a:t>depends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CP</a:t>
            </a:r>
          </a:p>
          <a:p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273" y="3313387"/>
            <a:ext cx="3989527" cy="3227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2439" b="28119"/>
          <a:stretch/>
        </p:blipFill>
        <p:spPr>
          <a:xfrm>
            <a:off x="4189265" y="1417638"/>
            <a:ext cx="4954735" cy="134635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977058" y="2763995"/>
            <a:ext cx="260109" cy="5493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8062792" y="2763995"/>
            <a:ext cx="337218" cy="5493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767707" y="2763995"/>
            <a:ext cx="123010" cy="549392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1E647-637E-7A43-8619-520BD228C339}" type="datetime1">
              <a:rPr lang="en-US" smtClean="0"/>
              <a:t>08.10.20</a:t>
            </a:fld>
            <a:endParaRPr lang="pt-P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911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814" y="3840174"/>
            <a:ext cx="3493986" cy="2708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521" y="1162761"/>
            <a:ext cx="3454279" cy="2677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/>
              <a:t>Single 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channel</a:t>
            </a:r>
            <a:r>
              <a:rPr lang="pt-PT" dirty="0"/>
              <a:t>: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strategy</a:t>
            </a:r>
            <a:endParaRPr lang="pt-PT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600200"/>
            <a:ext cx="4467765" cy="5257799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6-jet, 4-b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separated</a:t>
            </a:r>
            <a:r>
              <a:rPr lang="pt-PT" dirty="0" smtClean="0"/>
              <a:t> </a:t>
            </a:r>
            <a:r>
              <a:rPr lang="pt-PT" dirty="0" err="1" smtClean="0"/>
              <a:t>into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err="1" smtClean="0"/>
              <a:t>classification</a:t>
            </a:r>
            <a:r>
              <a:rPr lang="pt-PT" b="1" dirty="0" smtClean="0"/>
              <a:t> BDT </a:t>
            </a:r>
            <a:r>
              <a:rPr lang="pt-PT" dirty="0" smtClean="0"/>
              <a:t>output</a:t>
            </a:r>
            <a:endParaRPr lang="pt-PT" dirty="0"/>
          </a:p>
          <a:p>
            <a:r>
              <a:rPr lang="pt-PT" dirty="0" err="1" smtClean="0"/>
              <a:t>Fit</a:t>
            </a:r>
            <a:r>
              <a:rPr lang="pt-PT" dirty="0" smtClean="0"/>
              <a:t> a </a:t>
            </a:r>
            <a:r>
              <a:rPr lang="pt-PT" b="1" dirty="0" smtClean="0"/>
              <a:t>CP </a:t>
            </a:r>
            <a:r>
              <a:rPr lang="pt-PT" b="1" dirty="0" err="1" smtClean="0"/>
              <a:t>discriminant</a:t>
            </a:r>
            <a:r>
              <a:rPr lang="pt-PT" b="1" dirty="0" smtClean="0"/>
              <a:t> </a:t>
            </a:r>
            <a:r>
              <a:rPr lang="pt-PT" dirty="0" err="1"/>
              <a:t>i</a:t>
            </a:r>
            <a:r>
              <a:rPr lang="pt-PT" dirty="0" err="1" smtClean="0"/>
              <a:t>n</a:t>
            </a:r>
            <a:r>
              <a:rPr lang="pt-PT" dirty="0" smtClean="0"/>
              <a:t> </a:t>
            </a:r>
            <a:r>
              <a:rPr lang="pt-PT" dirty="0" err="1"/>
              <a:t>resulting</a:t>
            </a:r>
            <a:r>
              <a:rPr lang="pt-PT" dirty="0"/>
              <a:t> </a:t>
            </a:r>
            <a:r>
              <a:rPr lang="pt-PT" dirty="0" err="1" smtClean="0"/>
              <a:t>region</a:t>
            </a:r>
            <a:endParaRPr lang="pt-PT" dirty="0" smtClean="0"/>
          </a:p>
          <a:p>
            <a:r>
              <a:rPr lang="pt-PT" dirty="0" err="1" smtClean="0"/>
              <a:t>Replaced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highest-ranked</a:t>
            </a:r>
            <a:r>
              <a:rPr lang="pt-PT" dirty="0" smtClean="0"/>
              <a:t> </a:t>
            </a:r>
            <a:r>
              <a:rPr lang="pt-PT" dirty="0" err="1" smtClean="0"/>
              <a:t>variable</a:t>
            </a:r>
            <a:r>
              <a:rPr lang="pt-PT" dirty="0" smtClean="0"/>
              <a:t> (</a:t>
            </a:r>
            <a:r>
              <a:rPr lang="pt-PT" i="1" dirty="0" smtClean="0"/>
              <a:t>b</a:t>
            </a:r>
            <a:r>
              <a:rPr lang="pt-PT" i="1" baseline="-25000" dirty="0" smtClean="0"/>
              <a:t>2</a:t>
            </a:r>
            <a:r>
              <a:rPr lang="pt-PT" dirty="0" smtClean="0"/>
              <a:t>)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loss</a:t>
            </a:r>
            <a:r>
              <a:rPr lang="pt-PT" dirty="0" smtClean="0"/>
              <a:t> </a:t>
            </a:r>
          </a:p>
          <a:p>
            <a:r>
              <a:rPr lang="pt-PT" dirty="0" err="1"/>
              <a:t>Boosted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adds</a:t>
            </a:r>
            <a:r>
              <a:rPr lang="pt-PT" dirty="0"/>
              <a:t> </a:t>
            </a:r>
            <a:r>
              <a:rPr lang="pt-PT" dirty="0" err="1"/>
              <a:t>sensitivity</a:t>
            </a:r>
            <a:r>
              <a:rPr lang="pt-PT" dirty="0"/>
              <a:t> </a:t>
            </a:r>
            <a:r>
              <a:rPr lang="pt-PT" dirty="0" err="1"/>
              <a:t>because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dirty="0"/>
              <a:t> </a:t>
            </a:r>
            <a:r>
              <a:rPr lang="pt-PT" dirty="0" err="1"/>
              <a:t>distribution</a:t>
            </a:r>
            <a:r>
              <a:rPr lang="pt-PT" dirty="0"/>
              <a:t> </a:t>
            </a:r>
            <a:r>
              <a:rPr lang="pt-PT" dirty="0" err="1"/>
              <a:t>depends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smtClean="0"/>
              <a:t>CP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C050-AD55-1A4E-A491-945566DEA2D0}" type="datetime1">
              <a:rPr lang="en-US" smtClean="0"/>
              <a:t>08.10.20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916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/>
              <a:t>Single </a:t>
            </a:r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/>
              <a:t>channel</a:t>
            </a:r>
            <a:r>
              <a:rPr lang="pt-PT" dirty="0"/>
              <a:t>: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strategy</a:t>
            </a:r>
            <a:endParaRPr lang="pt-PT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1600200"/>
            <a:ext cx="4391262" cy="5257799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6-jet, 4-b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separated</a:t>
            </a:r>
            <a:r>
              <a:rPr lang="pt-PT" dirty="0" smtClean="0"/>
              <a:t> </a:t>
            </a:r>
            <a:r>
              <a:rPr lang="pt-PT" dirty="0" err="1" smtClean="0"/>
              <a:t>into</a:t>
            </a:r>
            <a:r>
              <a:rPr lang="pt-PT" dirty="0" smtClean="0"/>
              <a:t> </a:t>
            </a:r>
            <a:r>
              <a:rPr lang="pt-PT" dirty="0" err="1" smtClean="0"/>
              <a:t>control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err="1" smtClean="0"/>
              <a:t>classification</a:t>
            </a:r>
            <a:r>
              <a:rPr lang="pt-PT" b="1" dirty="0" smtClean="0"/>
              <a:t> BDT </a:t>
            </a:r>
            <a:r>
              <a:rPr lang="pt-PT" dirty="0" smtClean="0"/>
              <a:t>output</a:t>
            </a:r>
            <a:endParaRPr lang="pt-PT" dirty="0"/>
          </a:p>
          <a:p>
            <a:r>
              <a:rPr lang="pt-PT" dirty="0" err="1" smtClean="0"/>
              <a:t>Fit</a:t>
            </a:r>
            <a:r>
              <a:rPr lang="pt-PT" dirty="0" smtClean="0"/>
              <a:t> a </a:t>
            </a:r>
            <a:r>
              <a:rPr lang="pt-PT" b="1" dirty="0" smtClean="0"/>
              <a:t>CP </a:t>
            </a:r>
            <a:r>
              <a:rPr lang="pt-PT" b="1" dirty="0" err="1" smtClean="0"/>
              <a:t>discriminant</a:t>
            </a:r>
            <a:r>
              <a:rPr lang="pt-PT" b="1" dirty="0" smtClean="0"/>
              <a:t> </a:t>
            </a:r>
            <a:r>
              <a:rPr lang="pt-PT" dirty="0" err="1"/>
              <a:t>i</a:t>
            </a:r>
            <a:r>
              <a:rPr lang="pt-PT" dirty="0" err="1" smtClean="0"/>
              <a:t>n</a:t>
            </a:r>
            <a:r>
              <a:rPr lang="pt-PT" dirty="0" smtClean="0"/>
              <a:t> </a:t>
            </a:r>
            <a:r>
              <a:rPr lang="pt-PT" dirty="0" err="1"/>
              <a:t>resulting</a:t>
            </a:r>
            <a:r>
              <a:rPr lang="pt-PT" dirty="0"/>
              <a:t> </a:t>
            </a:r>
            <a:r>
              <a:rPr lang="pt-PT" dirty="0" err="1" smtClean="0"/>
              <a:t>region</a:t>
            </a:r>
            <a:endParaRPr lang="pt-PT" dirty="0" smtClean="0"/>
          </a:p>
          <a:p>
            <a:r>
              <a:rPr lang="pt-PT" dirty="0" err="1" smtClean="0"/>
              <a:t>Replaced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highest-ranked</a:t>
            </a:r>
            <a:r>
              <a:rPr lang="pt-PT" dirty="0" smtClean="0"/>
              <a:t> </a:t>
            </a:r>
            <a:r>
              <a:rPr lang="pt-PT" dirty="0" err="1" smtClean="0"/>
              <a:t>variable</a:t>
            </a:r>
            <a:r>
              <a:rPr lang="pt-PT" dirty="0" smtClean="0"/>
              <a:t> (</a:t>
            </a:r>
            <a:r>
              <a:rPr lang="pt-PT" i="1" dirty="0" smtClean="0"/>
              <a:t>b</a:t>
            </a:r>
            <a:r>
              <a:rPr lang="pt-PT" i="1" baseline="-25000" dirty="0" smtClean="0"/>
              <a:t>2</a:t>
            </a:r>
            <a:r>
              <a:rPr lang="pt-PT" dirty="0" smtClean="0"/>
              <a:t>)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 smtClean="0"/>
              <a:t>loss</a:t>
            </a:r>
            <a:r>
              <a:rPr lang="pt-PT" dirty="0" smtClean="0"/>
              <a:t> </a:t>
            </a:r>
          </a:p>
          <a:p>
            <a:r>
              <a:rPr lang="pt-PT" dirty="0" err="1" smtClean="0"/>
              <a:t>Boosted</a:t>
            </a:r>
            <a:r>
              <a:rPr lang="pt-PT" dirty="0" smtClean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adds</a:t>
            </a:r>
            <a:r>
              <a:rPr lang="pt-PT" dirty="0" smtClean="0"/>
              <a:t> </a:t>
            </a:r>
            <a:r>
              <a:rPr lang="pt-PT" dirty="0" err="1" smtClean="0"/>
              <a:t>sensitivity</a:t>
            </a:r>
            <a:r>
              <a:rPr lang="pt-PT" dirty="0" smtClean="0"/>
              <a:t> </a:t>
            </a:r>
            <a:r>
              <a:rPr lang="pt-PT" dirty="0" err="1" smtClean="0"/>
              <a:t>because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p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distribution</a:t>
            </a:r>
            <a:r>
              <a:rPr lang="pt-PT" dirty="0" smtClean="0"/>
              <a:t> </a:t>
            </a:r>
            <a:r>
              <a:rPr lang="pt-PT" dirty="0" err="1" smtClean="0"/>
              <a:t>depends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CP</a:t>
            </a:r>
            <a:endParaRPr lang="pt-PT" dirty="0"/>
          </a:p>
        </p:txBody>
      </p:sp>
      <p:grpSp>
        <p:nvGrpSpPr>
          <p:cNvPr id="6" name="Group 5"/>
          <p:cNvGrpSpPr/>
          <p:nvPr/>
        </p:nvGrpSpPr>
        <p:grpSpPr>
          <a:xfrm>
            <a:off x="4391262" y="1583996"/>
            <a:ext cx="4688456" cy="3143549"/>
            <a:chOff x="4039349" y="1583996"/>
            <a:chExt cx="5040369" cy="31435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9349" y="1753273"/>
              <a:ext cx="5040369" cy="297427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410937" y="1583996"/>
              <a:ext cx="25398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/>
                <a:t>PRD </a:t>
              </a:r>
              <a:r>
                <a:rPr lang="it-IT" sz="1600" dirty="0"/>
                <a:t>100, 075034 (2019)</a:t>
              </a:r>
              <a:endParaRPr lang="pt-PT" sz="16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700" y="5431323"/>
            <a:ext cx="2943584" cy="1046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4775" y="5061991"/>
            <a:ext cx="341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b</a:t>
            </a:r>
            <a:r>
              <a:rPr lang="pt-PT" i="1" baseline="-25000" dirty="0" smtClean="0"/>
              <a:t>2</a:t>
            </a:r>
            <a:r>
              <a:rPr lang="pt-PT" dirty="0" smtClean="0"/>
              <a:t> </a:t>
            </a:r>
            <a:r>
              <a:rPr lang="pt-PT" dirty="0" err="1" smtClean="0"/>
              <a:t>calculated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/>
              <a:t>ttH</a:t>
            </a:r>
            <a:r>
              <a:rPr lang="pt-PT" dirty="0"/>
              <a:t> </a:t>
            </a:r>
            <a:r>
              <a:rPr lang="pt-PT" dirty="0" err="1"/>
              <a:t>rest</a:t>
            </a:r>
            <a:r>
              <a:rPr lang="pt-PT" dirty="0"/>
              <a:t> </a:t>
            </a:r>
            <a:r>
              <a:rPr lang="pt-PT" dirty="0" err="1" smtClean="0"/>
              <a:t>frame</a:t>
            </a:r>
            <a:r>
              <a:rPr lang="pt-PT" dirty="0" smtClean="0"/>
              <a:t>: </a:t>
            </a:r>
            <a:endParaRPr lang="pt-PT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F6E2-8CDF-6C43-9ACA-3FC44BD7A023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15</a:t>
            </a:fld>
            <a:endParaRPr lang="pt-PT"/>
          </a:p>
        </p:txBody>
      </p:sp>
      <p:grpSp>
        <p:nvGrpSpPr>
          <p:cNvPr id="18" name="Group 17"/>
          <p:cNvGrpSpPr/>
          <p:nvPr/>
        </p:nvGrpSpPr>
        <p:grpSpPr>
          <a:xfrm>
            <a:off x="4280137" y="1296451"/>
            <a:ext cx="4752738" cy="5090018"/>
            <a:chOff x="4613512" y="1296451"/>
            <a:chExt cx="4752738" cy="5090018"/>
          </a:xfrm>
        </p:grpSpPr>
        <p:sp>
          <p:nvSpPr>
            <p:cNvPr id="15" name="Rectangle 14"/>
            <p:cNvSpPr/>
            <p:nvPr/>
          </p:nvSpPr>
          <p:spPr>
            <a:xfrm>
              <a:off x="4613512" y="1296451"/>
              <a:ext cx="4752738" cy="50598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6" name="Picture 15" descr="2d_b2_bdt_eve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129" y="1552679"/>
              <a:ext cx="3373696" cy="2426694"/>
            </a:xfrm>
            <a:prstGeom prst="rect">
              <a:avLst/>
            </a:prstGeom>
          </p:spPr>
        </p:pic>
        <p:pic>
          <p:nvPicPr>
            <p:cNvPr id="17" name="Picture 16" descr="2d_b2_bdt_od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129" y="3979373"/>
              <a:ext cx="3346450" cy="2407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942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30" y="1287284"/>
            <a:ext cx="7497277" cy="2666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30" y="3938584"/>
            <a:ext cx="7497277" cy="266659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2824"/>
          </a:xfrm>
        </p:spPr>
        <p:txBody>
          <a:bodyPr/>
          <a:lstStyle/>
          <a:p>
            <a:r>
              <a:rPr lang="pt-PT" dirty="0" smtClean="0"/>
              <a:t>Input </a:t>
            </a:r>
            <a:r>
              <a:rPr lang="pt-PT" dirty="0" err="1" smtClean="0"/>
              <a:t>distributions</a:t>
            </a:r>
            <a:endParaRPr lang="pt-PT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01D1-828B-DF40-B356-A26FE5177547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278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Dilepton</a:t>
            </a:r>
            <a:r>
              <a:rPr lang="pt-PT" dirty="0" smtClean="0"/>
              <a:t> </a:t>
            </a:r>
            <a:r>
              <a:rPr lang="pt-PT" dirty="0" err="1" smtClean="0"/>
              <a:t>channel</a:t>
            </a:r>
            <a:r>
              <a:rPr lang="pt-PT" dirty="0" smtClean="0"/>
              <a:t>: </a:t>
            </a:r>
            <a:r>
              <a:rPr lang="pt-PT" dirty="0" err="1" smtClean="0"/>
              <a:t>event</a:t>
            </a:r>
            <a:r>
              <a:rPr lang="pt-PT" dirty="0" smtClean="0"/>
              <a:t> </a:t>
            </a:r>
            <a:r>
              <a:rPr lang="pt-PT" dirty="0" err="1" smtClean="0"/>
              <a:t>selection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75" y="1698901"/>
            <a:ext cx="3651250" cy="4583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698900"/>
            <a:ext cx="4741459" cy="4381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" y="5934075"/>
            <a:ext cx="2222500" cy="9398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B5D7-D90B-CF45-BA39-CFFCFBE320C3}" type="datetime1">
              <a:rPr lang="en-US" smtClean="0"/>
              <a:t>08.10.20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717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Dilepton</a:t>
            </a:r>
            <a:r>
              <a:rPr lang="pt-PT" dirty="0" smtClean="0"/>
              <a:t> </a:t>
            </a:r>
            <a:r>
              <a:rPr lang="pt-PT" dirty="0" err="1"/>
              <a:t>channel</a:t>
            </a:r>
            <a:r>
              <a:rPr lang="pt-PT" dirty="0"/>
              <a:t>: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strategy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781" y="1248829"/>
            <a:ext cx="4454281" cy="5284057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Again</a:t>
            </a:r>
            <a:r>
              <a:rPr lang="pt-PT" dirty="0" smtClean="0"/>
              <a:t>, </a:t>
            </a:r>
            <a:r>
              <a:rPr lang="pt-PT" dirty="0" err="1" smtClean="0"/>
              <a:t>reconstructed</a:t>
            </a:r>
            <a:r>
              <a:rPr lang="pt-PT" dirty="0" smtClean="0"/>
              <a:t> </a:t>
            </a:r>
            <a:r>
              <a:rPr lang="pt-PT" dirty="0" err="1" smtClean="0"/>
              <a:t>events</a:t>
            </a:r>
            <a:r>
              <a:rPr lang="pt-PT" dirty="0" smtClean="0"/>
              <a:t> are </a:t>
            </a:r>
            <a:r>
              <a:rPr lang="pt-PT" dirty="0" err="1" smtClean="0"/>
              <a:t>separated</a:t>
            </a:r>
            <a:r>
              <a:rPr lang="pt-PT" dirty="0" smtClean="0"/>
              <a:t> </a:t>
            </a:r>
            <a:r>
              <a:rPr lang="pt-PT" dirty="0" err="1" smtClean="0"/>
              <a:t>into</a:t>
            </a:r>
            <a:r>
              <a:rPr lang="pt-PT" dirty="0" smtClean="0"/>
              <a:t> </a:t>
            </a:r>
            <a:r>
              <a:rPr lang="pt-PT" dirty="0" err="1" smtClean="0"/>
              <a:t>regions</a:t>
            </a:r>
            <a:r>
              <a:rPr lang="pt-PT" dirty="0" smtClean="0"/>
              <a:t> </a:t>
            </a:r>
            <a:r>
              <a:rPr lang="pt-PT" dirty="0" err="1" smtClean="0"/>
              <a:t>defined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/>
              <a:t> </a:t>
            </a:r>
            <a:r>
              <a:rPr lang="pt-PT" dirty="0" err="1" smtClean="0"/>
              <a:t>classification</a:t>
            </a:r>
            <a:r>
              <a:rPr lang="pt-PT" dirty="0" smtClean="0"/>
              <a:t> BDT output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/>
              <a:t>regions</a:t>
            </a:r>
            <a:r>
              <a:rPr lang="pt-PT" dirty="0"/>
              <a:t>, </a:t>
            </a:r>
            <a:r>
              <a:rPr lang="pt-PT" dirty="0" err="1"/>
              <a:t>fit</a:t>
            </a:r>
            <a:r>
              <a:rPr lang="pt-PT" dirty="0"/>
              <a:t> </a:t>
            </a:r>
            <a:r>
              <a:rPr lang="pt-PT" dirty="0" smtClean="0"/>
              <a:t>CP-BDT</a:t>
            </a:r>
            <a:r>
              <a:rPr lang="pt-PT" dirty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pt-PT" dirty="0" err="1" smtClean="0"/>
              <a:t>large</a:t>
            </a:r>
            <a:r>
              <a:rPr lang="pt-PT" dirty="0" smtClean="0"/>
              <a:t> </a:t>
            </a:r>
            <a:r>
              <a:rPr lang="pt-PT" dirty="0" err="1" smtClean="0"/>
              <a:t>sensitivity</a:t>
            </a:r>
            <a:r>
              <a:rPr lang="pt-PT" dirty="0" smtClean="0"/>
              <a:t> </a:t>
            </a:r>
            <a:r>
              <a:rPr lang="pt-PT" dirty="0" err="1" smtClean="0"/>
              <a:t>loss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highest</a:t>
            </a:r>
            <a:r>
              <a:rPr lang="pt-PT" dirty="0" smtClean="0"/>
              <a:t> </a:t>
            </a:r>
            <a:r>
              <a:rPr lang="pt-PT" dirty="0" err="1" smtClean="0"/>
              <a:t>ranked</a:t>
            </a:r>
            <a:r>
              <a:rPr lang="pt-PT" dirty="0" smtClean="0"/>
              <a:t> </a:t>
            </a:r>
            <a:r>
              <a:rPr lang="pt-PT" dirty="0" err="1" smtClean="0"/>
              <a:t>discriminants</a:t>
            </a:r>
            <a:endParaRPr lang="pt-PT" dirty="0"/>
          </a:p>
          <a:p>
            <a:endParaRPr lang="en-US" dirty="0" smtClean="0"/>
          </a:p>
          <a:p>
            <a:r>
              <a:rPr lang="en-US" dirty="0" smtClean="0"/>
              <a:t>Inputs to CP-BDT include angles between </a:t>
            </a:r>
            <a:r>
              <a:rPr lang="en-US" smtClean="0"/>
              <a:t>reconstructed particles </a:t>
            </a:r>
            <a:r>
              <a:rPr lang="en-US" dirty="0" smtClean="0"/>
              <a:t>in various rest frames</a:t>
            </a:r>
          </a:p>
          <a:p>
            <a:pPr lvl="1"/>
            <a:r>
              <a:rPr lang="en-US" dirty="0" smtClean="0"/>
              <a:t>From PRD </a:t>
            </a:r>
            <a:r>
              <a:rPr lang="en-US" dirty="0"/>
              <a:t>96 (2017) 1, 013004</a:t>
            </a:r>
          </a:p>
          <a:p>
            <a:endParaRPr lang="en-US" dirty="0" smtClean="0"/>
          </a:p>
          <a:p>
            <a:r>
              <a:rPr lang="en-US" dirty="0" smtClean="0"/>
              <a:t>Event reconstruction fails in a few events</a:t>
            </a:r>
            <a:endParaRPr lang="en-US" dirty="0"/>
          </a:p>
          <a:p>
            <a:pPr lvl="1"/>
            <a:r>
              <a:rPr lang="en-US" dirty="0" smtClean="0"/>
              <a:t>Fit </a:t>
            </a:r>
            <a:r>
              <a:rPr lang="en-US" dirty="0" err="1"/>
              <a:t>Δη</a:t>
            </a:r>
            <a:r>
              <a:rPr lang="en-US" dirty="0"/>
              <a:t>(</a:t>
            </a:r>
            <a:r>
              <a:rPr lang="en-US" dirty="0" err="1"/>
              <a:t>l</a:t>
            </a:r>
            <a:r>
              <a:rPr lang="en-US" baseline="30000" dirty="0" err="1"/>
              <a:t>+</a:t>
            </a:r>
            <a:r>
              <a:rPr lang="en-US" dirty="0" err="1"/>
              <a:t>,l</a:t>
            </a:r>
            <a:r>
              <a:rPr lang="en-US" baseline="30000" dirty="0"/>
              <a:t>-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highest-ranked variable in original CP-BDT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757" y="1248830"/>
            <a:ext cx="4660935" cy="1327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311" y="5028530"/>
            <a:ext cx="3134381" cy="1384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76" y="2815107"/>
            <a:ext cx="3813927" cy="213162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95276" y="2637470"/>
            <a:ext cx="3813927" cy="2391060"/>
            <a:chOff x="4995276" y="2576274"/>
            <a:chExt cx="3813927" cy="23910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5276" y="2576274"/>
              <a:ext cx="3813927" cy="23910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92295" y="3178436"/>
              <a:ext cx="474317" cy="383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i="1" dirty="0" smtClean="0"/>
                <a:t>b</a:t>
              </a:r>
              <a:r>
                <a:rPr lang="pt-PT" i="1" baseline="-25000" dirty="0" smtClean="0"/>
                <a:t>4</a:t>
              </a:r>
              <a:endParaRPr lang="pt-PT" i="1" baseline="-25000" dirty="0"/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C152A-34D3-B442-B854-43C9601BF7D4}" type="datetime1">
              <a:rPr lang="en-US" smtClean="0"/>
              <a:t>08.10.20</a:t>
            </a:fld>
            <a:endParaRPr lang="pt-PT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491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37" y="518444"/>
            <a:ext cx="7948863" cy="62223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542"/>
            <a:ext cx="8229600" cy="742826"/>
          </a:xfrm>
        </p:spPr>
        <p:txBody>
          <a:bodyPr>
            <a:normAutofit fontScale="90000"/>
          </a:bodyPr>
          <a:lstStyle/>
          <a:p>
            <a:r>
              <a:rPr lang="pt-PT" dirty="0"/>
              <a:t>Input </a:t>
            </a:r>
            <a:r>
              <a:rPr lang="pt-PT" dirty="0" err="1" smtClean="0"/>
              <a:t>distributions</a:t>
            </a:r>
            <a:endParaRPr lang="pt-PT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6BF58-9128-DC49-93A2-8654234D4970}" type="datetime1">
              <a:rPr lang="en-US" smtClean="0"/>
              <a:t>08.10.20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7364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6068" y="1600200"/>
            <a:ext cx="6850732" cy="4525963"/>
          </a:xfrm>
        </p:spPr>
        <p:txBody>
          <a:bodyPr>
            <a:normAutofit/>
          </a:bodyPr>
          <a:lstStyle/>
          <a:p>
            <a:r>
              <a:rPr lang="pt-PT" dirty="0" err="1" smtClean="0"/>
              <a:t>Why</a:t>
            </a:r>
            <a:r>
              <a:rPr lang="pt-PT" dirty="0" smtClean="0"/>
              <a:t> </a:t>
            </a:r>
            <a:r>
              <a:rPr lang="pt-PT" dirty="0" err="1" smtClean="0"/>
              <a:t>constrain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CP quantum </a:t>
            </a:r>
            <a:r>
              <a:rPr lang="pt-PT" dirty="0" err="1" smtClean="0"/>
              <a:t>numbers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 </a:t>
            </a:r>
            <a:r>
              <a:rPr lang="pt-PT" dirty="0" err="1" smtClean="0"/>
              <a:t>vertex</a:t>
            </a:r>
            <a:r>
              <a:rPr lang="pt-PT" dirty="0" smtClean="0"/>
              <a:t>? </a:t>
            </a:r>
          </a:p>
          <a:p>
            <a:r>
              <a:rPr lang="en-US" dirty="0" smtClean="0"/>
              <a:t>Recent results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smtClean="0"/>
              <a:t>ATLAS </a:t>
            </a:r>
            <a:r>
              <a:rPr lang="pt-PT" dirty="0" err="1" smtClean="0"/>
              <a:t>and</a:t>
            </a:r>
            <a:r>
              <a:rPr lang="pt-PT" dirty="0" smtClean="0"/>
              <a:t> CMS</a:t>
            </a:r>
          </a:p>
          <a:p>
            <a:r>
              <a:rPr lang="pt-PT" dirty="0" err="1" smtClean="0"/>
              <a:t>What’s</a:t>
            </a:r>
            <a:r>
              <a:rPr lang="pt-PT" dirty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step</a:t>
            </a:r>
            <a:r>
              <a:rPr lang="pt-PT" dirty="0" smtClean="0"/>
              <a:t>? </a:t>
            </a:r>
            <a:endParaRPr lang="en-US" dirty="0" smtClean="0"/>
          </a:p>
          <a:p>
            <a:pPr lvl="1"/>
            <a:r>
              <a:rPr lang="en-US" dirty="0"/>
              <a:t>T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bb</a:t>
            </a:r>
            <a:r>
              <a:rPr lang="pt-PT" dirty="0" smtClean="0"/>
              <a:t>) </a:t>
            </a:r>
            <a:r>
              <a:rPr lang="pt-PT" dirty="0" err="1" smtClean="0"/>
              <a:t>analysis</a:t>
            </a:r>
            <a:endParaRPr lang="pt-PT" dirty="0" smtClean="0"/>
          </a:p>
          <a:p>
            <a:r>
              <a:rPr lang="pt-PT" dirty="0"/>
              <a:t>HL-LHC </a:t>
            </a:r>
            <a:r>
              <a:rPr lang="pt-PT" dirty="0" err="1" smtClean="0"/>
              <a:t>extrapolations</a:t>
            </a:r>
            <a:endParaRPr lang="pt-PT" dirty="0" smtClean="0"/>
          </a:p>
          <a:p>
            <a:r>
              <a:rPr lang="pt-PT" dirty="0" err="1" smtClean="0"/>
              <a:t>Conclusions</a:t>
            </a:r>
            <a:endParaRPr lang="en-US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6BF-01F8-CE4F-B042-6BFEE870505F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012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t</a:t>
            </a:r>
            <a:r>
              <a:rPr lang="pt-PT" dirty="0" err="1" smtClean="0"/>
              <a:t>t+b</a:t>
            </a:r>
            <a:r>
              <a:rPr lang="pt-PT" dirty="0" smtClean="0"/>
              <a:t> </a:t>
            </a:r>
            <a:r>
              <a:rPr lang="pt-PT" dirty="0" err="1" smtClean="0"/>
              <a:t>systematic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89" y="1927737"/>
            <a:ext cx="4836795" cy="4498052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cross-</a:t>
            </a:r>
            <a:r>
              <a:rPr lang="pt-PT" dirty="0" err="1"/>
              <a:t>section</a:t>
            </a:r>
            <a:r>
              <a:rPr lang="pt-PT" dirty="0"/>
              <a:t> </a:t>
            </a:r>
            <a:r>
              <a:rPr lang="pt-PT" dirty="0" err="1"/>
              <a:t>measurement</a:t>
            </a:r>
            <a:r>
              <a:rPr lang="pt-PT" dirty="0"/>
              <a:t>, </a:t>
            </a:r>
            <a:r>
              <a:rPr lang="pt-PT" dirty="0" err="1"/>
              <a:t>with</a:t>
            </a:r>
            <a:r>
              <a:rPr lang="pt-PT" dirty="0"/>
              <a:t> a </a:t>
            </a:r>
            <a:r>
              <a:rPr lang="pt-PT" dirty="0" err="1"/>
              <a:t>couple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differences</a:t>
            </a:r>
            <a:r>
              <a:rPr lang="pt-PT" dirty="0" smtClean="0"/>
              <a:t>:</a:t>
            </a:r>
            <a:endParaRPr lang="pt-PT" dirty="0"/>
          </a:p>
          <a:p>
            <a:r>
              <a:rPr lang="pt-PT" dirty="0" smtClean="0"/>
              <a:t>No </a:t>
            </a:r>
            <a:r>
              <a:rPr lang="pt-PT" dirty="0" err="1"/>
              <a:t>p</a:t>
            </a:r>
            <a:r>
              <a:rPr lang="pt-PT" baseline="-25000" dirty="0" err="1"/>
              <a:t>T</a:t>
            </a:r>
            <a:r>
              <a:rPr lang="pt-PT" dirty="0"/>
              <a:t>(</a:t>
            </a:r>
            <a:r>
              <a:rPr lang="pt-PT" dirty="0" err="1"/>
              <a:t>bb</a:t>
            </a:r>
            <a:r>
              <a:rPr lang="pt-PT" dirty="0"/>
              <a:t>) </a:t>
            </a:r>
            <a:r>
              <a:rPr lang="pt-PT" dirty="0" err="1"/>
              <a:t>dependent</a:t>
            </a:r>
            <a:r>
              <a:rPr lang="pt-PT" dirty="0"/>
              <a:t> </a:t>
            </a:r>
            <a:r>
              <a:rPr lang="pt-PT" dirty="0" err="1"/>
              <a:t>systematics</a:t>
            </a:r>
            <a:endParaRPr lang="pt-PT" dirty="0"/>
          </a:p>
          <a:p>
            <a:r>
              <a:rPr lang="pt-PT" dirty="0" err="1" smtClean="0"/>
              <a:t>Additional</a:t>
            </a:r>
            <a:r>
              <a:rPr lang="pt-PT" dirty="0" smtClean="0"/>
              <a:t> </a:t>
            </a:r>
            <a:r>
              <a:rPr lang="pt-PT" dirty="0" err="1"/>
              <a:t>uncertainty</a:t>
            </a:r>
            <a:r>
              <a:rPr lang="pt-PT" dirty="0"/>
              <a:t> </a:t>
            </a:r>
            <a:r>
              <a:rPr lang="pt-PT" dirty="0" err="1" smtClean="0"/>
              <a:t>comparing</a:t>
            </a:r>
            <a:r>
              <a:rPr lang="pt-PT" dirty="0" smtClean="0"/>
              <a:t> </a:t>
            </a:r>
            <a:r>
              <a:rPr lang="pt-PT" dirty="0" err="1"/>
              <a:t>tt</a:t>
            </a:r>
            <a:r>
              <a:rPr lang="pt-PT" dirty="0"/>
              <a:t> (5F) </a:t>
            </a:r>
            <a:r>
              <a:rPr lang="pt-PT" dirty="0" err="1"/>
              <a:t>vs</a:t>
            </a:r>
            <a:r>
              <a:rPr lang="pt-PT" dirty="0"/>
              <a:t> </a:t>
            </a:r>
            <a:r>
              <a:rPr lang="pt-PT" dirty="0" err="1"/>
              <a:t>ttbb</a:t>
            </a:r>
            <a:r>
              <a:rPr lang="pt-PT" dirty="0"/>
              <a:t> (4F</a:t>
            </a:r>
            <a:r>
              <a:rPr lang="pt-PT" dirty="0" smtClean="0"/>
              <a:t>) </a:t>
            </a:r>
            <a:r>
              <a:rPr lang="pt-PT" dirty="0" err="1" smtClean="0"/>
              <a:t>predictions</a:t>
            </a:r>
            <a:r>
              <a:rPr lang="pt-PT" dirty="0" smtClean="0"/>
              <a:t> </a:t>
            </a:r>
            <a:r>
              <a:rPr lang="pt-PT" dirty="0"/>
              <a:t>for </a:t>
            </a:r>
            <a:r>
              <a:rPr lang="pt-PT" dirty="0" err="1"/>
              <a:t>tt+b</a:t>
            </a:r>
            <a:endParaRPr lang="pt-PT" dirty="0"/>
          </a:p>
          <a:p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 smtClean="0"/>
              <a:t>dilepton</a:t>
            </a:r>
            <a:r>
              <a:rPr lang="pt-PT" dirty="0" smtClean="0"/>
              <a:t> CP-BDT (PP8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aMC</a:t>
            </a:r>
            <a:r>
              <a:rPr lang="pt-PT" dirty="0" smtClean="0"/>
              <a:t>)</a:t>
            </a:r>
          </a:p>
          <a:p>
            <a:r>
              <a:rPr lang="pt-PT" dirty="0" err="1" smtClean="0"/>
              <a:t>Difference</a:t>
            </a:r>
            <a:r>
              <a:rPr lang="pt-PT" dirty="0" smtClean="0"/>
              <a:t> </a:t>
            </a:r>
            <a:r>
              <a:rPr lang="pt-PT" dirty="0" err="1"/>
              <a:t>between</a:t>
            </a:r>
            <a:r>
              <a:rPr lang="pt-PT" dirty="0"/>
              <a:t> 5FS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 smtClean="0"/>
              <a:t>is</a:t>
            </a:r>
            <a:r>
              <a:rPr lang="pt-PT" dirty="0"/>
              <a:t> </a:t>
            </a:r>
            <a:r>
              <a:rPr lang="pt-PT" dirty="0" err="1" smtClean="0"/>
              <a:t>small</a:t>
            </a:r>
            <a:endParaRPr lang="pt-PT" dirty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/>
              <a:t>difference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4FS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5FS </a:t>
            </a:r>
            <a:r>
              <a:rPr lang="pt-PT" dirty="0" err="1" smtClean="0"/>
              <a:t>prediction</a:t>
            </a:r>
            <a:r>
              <a:rPr lang="pt-PT" dirty="0" smtClean="0"/>
              <a:t> </a:t>
            </a:r>
            <a:r>
              <a:rPr lang="pt-PT" dirty="0" err="1"/>
              <a:t>cannot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covered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/>
              <a:t> </a:t>
            </a:r>
            <a:r>
              <a:rPr lang="pt-PT" dirty="0" err="1" smtClean="0"/>
              <a:t>comparing</a:t>
            </a:r>
            <a:r>
              <a:rPr lang="pt-PT" dirty="0" smtClean="0"/>
              <a:t> </a:t>
            </a:r>
            <a:r>
              <a:rPr lang="pt-PT" dirty="0" err="1"/>
              <a:t>different</a:t>
            </a:r>
            <a:r>
              <a:rPr lang="pt-PT" dirty="0"/>
              <a:t> 5FS </a:t>
            </a:r>
            <a:r>
              <a:rPr lang="pt-PT" dirty="0" err="1"/>
              <a:t>generators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787" y="2036437"/>
            <a:ext cx="3884186" cy="413145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F188-7FC9-674B-905B-F9F4AE1289AF}" type="datetime1">
              <a:rPr lang="en-US" smtClean="0"/>
              <a:t>08.10.20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251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Asimov </a:t>
            </a:r>
            <a:r>
              <a:rPr lang="pt-PT" dirty="0" err="1" smtClean="0"/>
              <a:t>fits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8660"/>
            <a:ext cx="4498976" cy="5204840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/>
              <a:t>Sensitivity</a:t>
            </a:r>
            <a:r>
              <a:rPr lang="pt-PT" dirty="0"/>
              <a:t> to </a:t>
            </a:r>
            <a:r>
              <a:rPr lang="pt-PT" dirty="0" err="1" smtClean="0"/>
              <a:t>mixing</a:t>
            </a:r>
            <a:r>
              <a:rPr lang="pt-PT" dirty="0" smtClean="0"/>
              <a:t> </a:t>
            </a:r>
            <a:r>
              <a:rPr lang="pt-PT" dirty="0" err="1"/>
              <a:t>angle</a:t>
            </a:r>
            <a:r>
              <a:rPr lang="pt-PT" dirty="0"/>
              <a:t> </a:t>
            </a:r>
            <a:r>
              <a:rPr lang="pt-PT" dirty="0" smtClean="0"/>
              <a:t>α</a:t>
            </a:r>
          </a:p>
          <a:p>
            <a:r>
              <a:rPr lang="pt-PT" dirty="0" err="1" smtClean="0"/>
              <a:t>Fit</a:t>
            </a:r>
            <a:r>
              <a:rPr lang="pt-PT" dirty="0" smtClean="0"/>
              <a:t> </a:t>
            </a:r>
            <a:r>
              <a:rPr lang="pt-PT" dirty="0"/>
              <a:t>CP-</a:t>
            </a:r>
            <a:r>
              <a:rPr lang="pt-PT" dirty="0" err="1"/>
              <a:t>even</a:t>
            </a:r>
            <a:r>
              <a:rPr lang="pt-PT" dirty="0"/>
              <a:t> Asimov </a:t>
            </a:r>
            <a:r>
              <a:rPr lang="pt-PT" dirty="0" err="1"/>
              <a:t>dataset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l+jets</a:t>
            </a:r>
            <a:r>
              <a:rPr lang="pt-PT" dirty="0"/>
              <a:t>, </a:t>
            </a:r>
            <a:r>
              <a:rPr lang="pt-PT" dirty="0" err="1"/>
              <a:t>dilepton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combined</a:t>
            </a:r>
            <a:endParaRPr lang="pt-PT" dirty="0"/>
          </a:p>
          <a:p>
            <a:r>
              <a:rPr lang="pt-PT" dirty="0" smtClean="0"/>
              <a:t>Log</a:t>
            </a:r>
            <a:r>
              <a:rPr lang="pt-PT" dirty="0"/>
              <a:t>-</a:t>
            </a:r>
            <a:r>
              <a:rPr lang="pt-PT" dirty="0" err="1"/>
              <a:t>likelihood</a:t>
            </a:r>
            <a:r>
              <a:rPr lang="pt-PT" dirty="0"/>
              <a:t> scan </a:t>
            </a:r>
            <a:r>
              <a:rPr lang="pt-PT" dirty="0" err="1"/>
              <a:t>of</a:t>
            </a:r>
            <a:r>
              <a:rPr lang="pt-PT" dirty="0"/>
              <a:t> α</a:t>
            </a:r>
          </a:p>
          <a:p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parameters</a:t>
            </a:r>
            <a:r>
              <a:rPr lang="pt-PT" dirty="0"/>
              <a:t> </a:t>
            </a:r>
            <a:r>
              <a:rPr lang="pt-PT" dirty="0" err="1"/>
              <a:t>profiled</a:t>
            </a:r>
            <a:r>
              <a:rPr lang="pt-PT" dirty="0"/>
              <a:t>, </a:t>
            </a:r>
            <a:r>
              <a:rPr lang="pt-PT" dirty="0" err="1"/>
              <a:t>including</a:t>
            </a:r>
            <a:r>
              <a:rPr lang="pt-PT" dirty="0"/>
              <a:t> </a:t>
            </a:r>
            <a:r>
              <a:rPr lang="pt-PT" dirty="0" err="1"/>
              <a:t>coupling</a:t>
            </a:r>
            <a:r>
              <a:rPr lang="pt-PT" dirty="0"/>
              <a:t> </a:t>
            </a:r>
            <a:r>
              <a:rPr lang="pt-PT" dirty="0" err="1"/>
              <a:t>modifier</a:t>
            </a:r>
            <a:endParaRPr lang="pt-PT" dirty="0"/>
          </a:p>
          <a:p>
            <a:r>
              <a:rPr lang="pt-PT" dirty="0" smtClean="0"/>
              <a:t>1σ </a:t>
            </a:r>
            <a:r>
              <a:rPr lang="pt-PT" dirty="0" err="1"/>
              <a:t>intervals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CP-</a:t>
            </a:r>
            <a:r>
              <a:rPr lang="pt-PT" dirty="0" err="1"/>
              <a:t>odd</a:t>
            </a:r>
            <a:r>
              <a:rPr lang="pt-PT" dirty="0"/>
              <a:t> </a:t>
            </a:r>
            <a:r>
              <a:rPr lang="pt-PT" dirty="0" err="1"/>
              <a:t>exclusion</a:t>
            </a:r>
            <a:r>
              <a:rPr lang="pt-PT" dirty="0"/>
              <a:t> </a:t>
            </a:r>
            <a:r>
              <a:rPr lang="pt-PT" dirty="0" err="1"/>
              <a:t>significance</a:t>
            </a:r>
            <a:r>
              <a:rPr lang="pt-PT" dirty="0"/>
              <a:t>: -</a:t>
            </a:r>
            <a:r>
              <a:rPr lang="pt-PT" dirty="0" smtClean="0"/>
              <a:t>49</a:t>
            </a:r>
            <a:r>
              <a:rPr lang="pt-PT" baseline="30000" dirty="0" smtClean="0"/>
              <a:t>o</a:t>
            </a:r>
            <a:r>
              <a:rPr lang="pt-PT" dirty="0" smtClean="0"/>
              <a:t>,</a:t>
            </a:r>
            <a:r>
              <a:rPr lang="pt-PT" dirty="0"/>
              <a:t>+</a:t>
            </a:r>
            <a:r>
              <a:rPr lang="pt-PT" dirty="0" smtClean="0"/>
              <a:t>52</a:t>
            </a:r>
            <a:r>
              <a:rPr lang="pt-PT" baseline="30000" dirty="0" smtClean="0"/>
              <a:t>o</a:t>
            </a:r>
            <a:endParaRPr lang="pt-PT" baseline="30000" dirty="0"/>
          </a:p>
          <a:p>
            <a:r>
              <a:rPr lang="pt-PT" dirty="0" smtClean="0"/>
              <a:t>Some </a:t>
            </a:r>
            <a:r>
              <a:rPr lang="pt-PT" dirty="0" err="1"/>
              <a:t>exclusion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α=π (</a:t>
            </a:r>
            <a:r>
              <a:rPr lang="pt-PT" dirty="0" err="1"/>
              <a:t>inverted</a:t>
            </a:r>
            <a:r>
              <a:rPr lang="pt-PT" dirty="0"/>
              <a:t> </a:t>
            </a:r>
            <a:r>
              <a:rPr lang="pt-PT" dirty="0" err="1"/>
              <a:t>coupling</a:t>
            </a:r>
            <a:r>
              <a:rPr lang="pt-PT" dirty="0"/>
              <a:t>) </a:t>
            </a:r>
            <a:r>
              <a:rPr lang="pt-PT" dirty="0" err="1"/>
              <a:t>scenario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-4345967" y="2753909"/>
            <a:ext cx="4038600" cy="2056494"/>
          </a:xfrm>
        </p:spPr>
        <p:txBody>
          <a:bodyPr>
            <a:normAutofit fontScale="92500" lnSpcReduction="10000"/>
          </a:bodyPr>
          <a:lstStyle/>
          <a:p>
            <a:r>
              <a:rPr lang="pt-PT" dirty="0"/>
              <a:t>CP-</a:t>
            </a:r>
            <a:r>
              <a:rPr lang="pt-PT" dirty="0" err="1"/>
              <a:t>odd</a:t>
            </a:r>
            <a:r>
              <a:rPr lang="pt-PT" dirty="0"/>
              <a:t> </a:t>
            </a:r>
            <a:r>
              <a:rPr lang="pt-PT" dirty="0" err="1"/>
              <a:t>exclusion</a:t>
            </a:r>
            <a:r>
              <a:rPr lang="pt-PT" dirty="0"/>
              <a:t>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smtClean="0"/>
              <a:t>for individual </a:t>
            </a:r>
            <a:r>
              <a:rPr lang="pt-PT" dirty="0" err="1" smtClean="0"/>
              <a:t>channels</a:t>
            </a:r>
            <a:endParaRPr lang="pt-PT" dirty="0"/>
          </a:p>
          <a:p>
            <a:r>
              <a:rPr lang="pt-PT" dirty="0" smtClean="0"/>
              <a:t>S</a:t>
            </a:r>
            <a:r>
              <a:rPr lang="hr-HR" dirty="0" smtClean="0"/>
              <a:t>ingle lepton: </a:t>
            </a:r>
            <a:r>
              <a:rPr lang="hr-HR" dirty="0"/>
              <a:t>1.32σ</a:t>
            </a:r>
          </a:p>
          <a:p>
            <a:r>
              <a:rPr lang="tr-TR" dirty="0" err="1" smtClean="0"/>
              <a:t>Dilepton</a:t>
            </a:r>
            <a:r>
              <a:rPr lang="tr-TR" dirty="0"/>
              <a:t>: </a:t>
            </a:r>
            <a:r>
              <a:rPr lang="tr-TR" dirty="0" smtClean="0"/>
              <a:t>1.02σ</a:t>
            </a:r>
            <a:endParaRPr lang="tr-T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60" y="2400967"/>
            <a:ext cx="4416040" cy="3023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486B-66C9-FF44-BEC0-C349D636F395}" type="datetime1">
              <a:rPr lang="en-US" smtClean="0"/>
              <a:t>08.10.20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576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Asimov </a:t>
            </a:r>
            <a:r>
              <a:rPr lang="pt-PT" dirty="0" err="1" smtClean="0"/>
              <a:t>fits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78000"/>
            <a:ext cx="4498976" cy="4635500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/>
              <a:t>Combined</a:t>
            </a:r>
            <a:r>
              <a:rPr lang="pt-PT" dirty="0"/>
              <a:t> </a:t>
            </a:r>
            <a:r>
              <a:rPr lang="pt-PT" dirty="0" err="1"/>
              <a:t>fit</a:t>
            </a:r>
            <a:r>
              <a:rPr lang="pt-PT" dirty="0"/>
              <a:t> to CP-</a:t>
            </a:r>
            <a:r>
              <a:rPr lang="pt-PT" dirty="0" err="1"/>
              <a:t>even</a:t>
            </a:r>
            <a:r>
              <a:rPr lang="pt-PT" dirty="0"/>
              <a:t> Asimov </a:t>
            </a:r>
            <a:r>
              <a:rPr lang="pt-PT" dirty="0" err="1"/>
              <a:t>dataset</a:t>
            </a:r>
            <a:endParaRPr lang="pt-PT" dirty="0"/>
          </a:p>
          <a:p>
            <a:r>
              <a:rPr lang="pt-PT" dirty="0" smtClean="0"/>
              <a:t>Log</a:t>
            </a:r>
            <a:r>
              <a:rPr lang="pt-PT" dirty="0"/>
              <a:t>-</a:t>
            </a:r>
            <a:r>
              <a:rPr lang="pt-PT" dirty="0" err="1"/>
              <a:t>likelihood</a:t>
            </a:r>
            <a:r>
              <a:rPr lang="pt-PT" dirty="0"/>
              <a:t> scan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κ</a:t>
            </a:r>
            <a:r>
              <a:rPr lang="pt-PT" dirty="0"/>
              <a:t>̃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κ</a:t>
            </a:r>
            <a:endParaRPr lang="pt-PT" dirty="0"/>
          </a:p>
          <a:p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parameters</a:t>
            </a:r>
            <a:r>
              <a:rPr lang="pt-PT" dirty="0"/>
              <a:t> </a:t>
            </a:r>
            <a:r>
              <a:rPr lang="pt-PT" dirty="0" err="1"/>
              <a:t>profiled</a:t>
            </a:r>
            <a:endParaRPr lang="pt-PT" dirty="0"/>
          </a:p>
          <a:p>
            <a:r>
              <a:rPr lang="pt-PT" dirty="0" smtClean="0"/>
              <a:t>CP</a:t>
            </a:r>
            <a:r>
              <a:rPr lang="pt-PT" dirty="0"/>
              <a:t>-</a:t>
            </a:r>
            <a:r>
              <a:rPr lang="pt-PT" dirty="0" err="1"/>
              <a:t>odd</a:t>
            </a:r>
            <a:r>
              <a:rPr lang="pt-PT" dirty="0"/>
              <a:t> </a:t>
            </a:r>
            <a:r>
              <a:rPr lang="pt-PT" dirty="0" err="1"/>
              <a:t>scenario</a:t>
            </a:r>
            <a:r>
              <a:rPr lang="pt-PT" dirty="0"/>
              <a:t> </a:t>
            </a:r>
            <a:r>
              <a:rPr lang="pt-PT" dirty="0" err="1"/>
              <a:t>outside</a:t>
            </a:r>
            <a:r>
              <a:rPr lang="pt-PT" dirty="0"/>
              <a:t> </a:t>
            </a:r>
            <a:r>
              <a:rPr lang="pt-PT" dirty="0" smtClean="0"/>
              <a:t>1σ </a:t>
            </a:r>
            <a:r>
              <a:rPr lang="pt-PT" dirty="0" err="1" smtClean="0"/>
              <a:t>contours</a:t>
            </a:r>
            <a:endParaRPr lang="pt-PT" dirty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/>
              <a:t>inside</a:t>
            </a:r>
            <a:r>
              <a:rPr lang="pt-PT" dirty="0"/>
              <a:t> 2σ </a:t>
            </a:r>
            <a:r>
              <a:rPr lang="pt-PT" dirty="0" err="1"/>
              <a:t>contour</a:t>
            </a:r>
            <a:endParaRPr lang="pt-PT" dirty="0"/>
          </a:p>
          <a:p>
            <a:r>
              <a:rPr lang="pt-PT" dirty="0" err="1" smtClean="0"/>
              <a:t>Inverted</a:t>
            </a:r>
            <a:r>
              <a:rPr lang="pt-PT" dirty="0" smtClean="0"/>
              <a:t> </a:t>
            </a:r>
            <a:r>
              <a:rPr lang="pt-PT" dirty="0" err="1"/>
              <a:t>coupling</a:t>
            </a:r>
            <a:r>
              <a:rPr lang="pt-PT" dirty="0"/>
              <a:t> </a:t>
            </a:r>
            <a:r>
              <a:rPr lang="pt-PT" dirty="0" err="1"/>
              <a:t>scenario</a:t>
            </a:r>
            <a:r>
              <a:rPr lang="pt-PT" dirty="0"/>
              <a:t> </a:t>
            </a:r>
            <a:r>
              <a:rPr lang="pt-PT" dirty="0" err="1" smtClean="0"/>
              <a:t>inside</a:t>
            </a:r>
            <a:r>
              <a:rPr lang="pt-PT" dirty="0"/>
              <a:t> </a:t>
            </a:r>
            <a:r>
              <a:rPr lang="pt-PT" dirty="0" smtClean="0"/>
              <a:t>1σ </a:t>
            </a:r>
            <a:r>
              <a:rPr lang="pt-PT" dirty="0" err="1"/>
              <a:t>contour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-4345967" y="2753909"/>
            <a:ext cx="4038600" cy="2056494"/>
          </a:xfrm>
        </p:spPr>
        <p:txBody>
          <a:bodyPr>
            <a:normAutofit fontScale="92500" lnSpcReduction="10000"/>
          </a:bodyPr>
          <a:lstStyle/>
          <a:p>
            <a:r>
              <a:rPr lang="pt-PT" dirty="0"/>
              <a:t>CP-</a:t>
            </a:r>
            <a:r>
              <a:rPr lang="pt-PT" dirty="0" err="1"/>
              <a:t>odd</a:t>
            </a:r>
            <a:r>
              <a:rPr lang="pt-PT" dirty="0"/>
              <a:t> </a:t>
            </a:r>
            <a:r>
              <a:rPr lang="pt-PT" dirty="0" err="1"/>
              <a:t>exclusion</a:t>
            </a:r>
            <a:r>
              <a:rPr lang="pt-PT" dirty="0"/>
              <a:t> </a:t>
            </a:r>
            <a:r>
              <a:rPr lang="pt-PT" dirty="0" err="1"/>
              <a:t>significance</a:t>
            </a:r>
            <a:r>
              <a:rPr lang="pt-PT" dirty="0"/>
              <a:t> </a:t>
            </a:r>
            <a:r>
              <a:rPr lang="pt-PT" dirty="0" smtClean="0"/>
              <a:t>for individual </a:t>
            </a:r>
            <a:r>
              <a:rPr lang="pt-PT" dirty="0" err="1" smtClean="0"/>
              <a:t>channels</a:t>
            </a:r>
            <a:endParaRPr lang="pt-PT" dirty="0"/>
          </a:p>
          <a:p>
            <a:r>
              <a:rPr lang="pt-PT" dirty="0" smtClean="0"/>
              <a:t>S</a:t>
            </a:r>
            <a:r>
              <a:rPr lang="hr-HR" dirty="0" smtClean="0"/>
              <a:t>ingle lepton: </a:t>
            </a:r>
            <a:r>
              <a:rPr lang="hr-HR" dirty="0"/>
              <a:t>1.32σ</a:t>
            </a:r>
          </a:p>
          <a:p>
            <a:r>
              <a:rPr lang="tr-TR" dirty="0" err="1" smtClean="0"/>
              <a:t>Dilepton</a:t>
            </a:r>
            <a:r>
              <a:rPr lang="tr-TR" dirty="0"/>
              <a:t>: </a:t>
            </a:r>
            <a:r>
              <a:rPr lang="tr-TR" dirty="0" smtClean="0"/>
              <a:t>1.02σ</a:t>
            </a:r>
            <a:endParaRPr lang="tr-T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76" y="1655762"/>
            <a:ext cx="4492624" cy="458766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0422D-AE89-DB47-BD86-10134AB9535F}" type="datetime1">
              <a:rPr lang="en-US" smtClean="0"/>
              <a:t>08.10.20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792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9922"/>
          </a:xfrm>
        </p:spPr>
        <p:txBody>
          <a:bodyPr/>
          <a:lstStyle/>
          <a:p>
            <a:r>
              <a:rPr lang="pt-PT" dirty="0" err="1"/>
              <a:t>Impact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systematic</a:t>
            </a:r>
            <a:r>
              <a:rPr lang="pt-PT" dirty="0"/>
              <a:t> </a:t>
            </a:r>
            <a:r>
              <a:rPr lang="pt-PT" dirty="0" err="1"/>
              <a:t>uncertainties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907" y="1254560"/>
            <a:ext cx="4296893" cy="2493818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Usual ranking </a:t>
            </a:r>
            <a:r>
              <a:rPr lang="pt-PT" dirty="0" err="1"/>
              <a:t>method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sensitive</a:t>
            </a:r>
            <a:r>
              <a:rPr lang="pt-PT" dirty="0"/>
              <a:t> to </a:t>
            </a:r>
            <a:r>
              <a:rPr lang="pt-PT" dirty="0" err="1" smtClean="0"/>
              <a:t>the</a:t>
            </a:r>
            <a:r>
              <a:rPr lang="pt-PT" dirty="0"/>
              <a:t> </a:t>
            </a:r>
            <a:r>
              <a:rPr lang="pt-PT" dirty="0" err="1" smtClean="0"/>
              <a:t>sign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𝛼 </a:t>
            </a:r>
            <a:r>
              <a:rPr lang="pt-PT" dirty="0" err="1"/>
              <a:t>flipping</a:t>
            </a:r>
            <a:r>
              <a:rPr lang="pt-PT" dirty="0"/>
              <a:t> </a:t>
            </a:r>
            <a:endParaRPr lang="pt-PT" dirty="0" smtClean="0"/>
          </a:p>
          <a:p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/>
              <a:t>NPs</a:t>
            </a:r>
            <a:r>
              <a:rPr lang="pt-PT" dirty="0"/>
              <a:t> </a:t>
            </a:r>
            <a:r>
              <a:rPr lang="pt-PT" dirty="0" err="1" smtClean="0"/>
              <a:t>assigned</a:t>
            </a:r>
            <a:r>
              <a:rPr lang="pt-PT" dirty="0" smtClean="0"/>
              <a:t> </a:t>
            </a:r>
            <a:r>
              <a:rPr lang="pt-PT" dirty="0" err="1" smtClean="0"/>
              <a:t>artificially</a:t>
            </a:r>
            <a:r>
              <a:rPr lang="pt-PT" dirty="0" smtClean="0"/>
              <a:t> </a:t>
            </a:r>
            <a:r>
              <a:rPr lang="pt-PT" dirty="0" err="1"/>
              <a:t>large</a:t>
            </a:r>
            <a:r>
              <a:rPr lang="pt-PT" dirty="0"/>
              <a:t> </a:t>
            </a:r>
            <a:r>
              <a:rPr lang="pt-PT" dirty="0" err="1"/>
              <a:t>impacts</a:t>
            </a:r>
            <a:endParaRPr lang="pt-PT" dirty="0"/>
          </a:p>
          <a:p>
            <a:r>
              <a:rPr lang="pt-PT" dirty="0" err="1" smtClean="0"/>
              <a:t>Width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1𝜎 </a:t>
            </a:r>
            <a:r>
              <a:rPr lang="pt-PT" dirty="0" err="1"/>
              <a:t>interval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 smtClean="0"/>
              <a:t>robust</a:t>
            </a:r>
            <a:r>
              <a:rPr lang="pt-PT" dirty="0"/>
              <a:t> </a:t>
            </a:r>
            <a:r>
              <a:rPr lang="pt-PT" dirty="0" err="1" smtClean="0"/>
              <a:t>against</a:t>
            </a:r>
            <a:r>
              <a:rPr lang="pt-PT" dirty="0" smtClean="0"/>
              <a:t> </a:t>
            </a:r>
            <a:r>
              <a:rPr lang="pt-PT" dirty="0" err="1"/>
              <a:t>changes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the</a:t>
            </a:r>
            <a:r>
              <a:rPr lang="pt-PT" dirty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/>
              <a:t>⇒ use </a:t>
            </a:r>
            <a:r>
              <a:rPr lang="pt-PT" dirty="0" err="1"/>
              <a:t>it</a:t>
            </a:r>
            <a:r>
              <a:rPr lang="pt-PT" dirty="0"/>
              <a:t> to </a:t>
            </a:r>
            <a:r>
              <a:rPr lang="pt-PT" dirty="0" err="1"/>
              <a:t>rank</a:t>
            </a:r>
            <a:r>
              <a:rPr lang="pt-PT" dirty="0"/>
              <a:t> </a:t>
            </a:r>
            <a:r>
              <a:rPr lang="pt-PT" dirty="0" err="1"/>
              <a:t>systematics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199" y="1254560"/>
            <a:ext cx="4363833" cy="2493817"/>
          </a:xfrm>
        </p:spPr>
        <p:txBody>
          <a:bodyPr>
            <a:normAutofit fontScale="70000" lnSpcReduction="20000"/>
          </a:bodyPr>
          <a:lstStyle/>
          <a:p>
            <a:r>
              <a:rPr lang="pt-PT" dirty="0" smtClean="0"/>
              <a:t>Ranking:</a:t>
            </a:r>
          </a:p>
          <a:p>
            <a:pPr lvl="1"/>
            <a:r>
              <a:rPr lang="pt-PT" dirty="0" smtClean="0"/>
              <a:t>Do </a:t>
            </a:r>
            <a:r>
              <a:rPr lang="pt-PT" dirty="0"/>
              <a:t>LH scan for </a:t>
            </a:r>
            <a:r>
              <a:rPr lang="pt-PT" dirty="0" err="1"/>
              <a:t>each</a:t>
            </a:r>
            <a:r>
              <a:rPr lang="pt-PT" dirty="0"/>
              <a:t> NP</a:t>
            </a:r>
          </a:p>
          <a:p>
            <a:pPr lvl="1"/>
            <a:r>
              <a:rPr lang="pt-PT" dirty="0" err="1"/>
              <a:t>Calculate</a:t>
            </a:r>
            <a:r>
              <a:rPr lang="pt-PT" dirty="0"/>
              <a:t> 1𝜎 </a:t>
            </a:r>
            <a:r>
              <a:rPr lang="pt-PT" dirty="0" err="1"/>
              <a:t>interval</a:t>
            </a:r>
            <a:endParaRPr lang="pt-PT" dirty="0"/>
          </a:p>
          <a:p>
            <a:pPr lvl="1"/>
            <a:r>
              <a:rPr lang="pt-PT" dirty="0" err="1"/>
              <a:t>Calculate</a:t>
            </a:r>
            <a:r>
              <a:rPr lang="pt-PT" dirty="0"/>
              <a:t> </a:t>
            </a:r>
            <a:r>
              <a:rPr lang="pt-PT" dirty="0" err="1"/>
              <a:t>impact</a:t>
            </a:r>
            <a:r>
              <a:rPr lang="pt-PT" dirty="0"/>
              <a:t> as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square</a:t>
            </a:r>
            <a:r>
              <a:rPr lang="pt-PT" dirty="0"/>
              <a:t> </a:t>
            </a:r>
            <a:r>
              <a:rPr lang="pt-PT" dirty="0" err="1"/>
              <a:t>root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quadratic</a:t>
            </a:r>
            <a:r>
              <a:rPr lang="pt-PT" dirty="0"/>
              <a:t> </a:t>
            </a:r>
            <a:r>
              <a:rPr lang="pt-PT" dirty="0" err="1"/>
              <a:t>difference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1𝜎 </a:t>
            </a:r>
            <a:r>
              <a:rPr lang="pt-PT" dirty="0" err="1"/>
              <a:t>intervals</a:t>
            </a:r>
            <a:endParaRPr lang="pt-PT" dirty="0"/>
          </a:p>
          <a:p>
            <a:r>
              <a:rPr lang="pt-PT" dirty="0" err="1" smtClean="0"/>
              <a:t>Highest</a:t>
            </a:r>
            <a:r>
              <a:rPr lang="pt-PT" dirty="0" smtClean="0"/>
              <a:t> </a:t>
            </a:r>
            <a:r>
              <a:rPr lang="pt-PT" dirty="0" err="1"/>
              <a:t>ranked</a:t>
            </a:r>
            <a:r>
              <a:rPr lang="pt-PT" dirty="0"/>
              <a:t> </a:t>
            </a:r>
            <a:r>
              <a:rPr lang="pt-PT" dirty="0" err="1"/>
              <a:t>NPs</a:t>
            </a:r>
            <a:r>
              <a:rPr lang="pt-PT" dirty="0"/>
              <a:t> are </a:t>
            </a:r>
            <a:r>
              <a:rPr lang="pt-PT" dirty="0" err="1"/>
              <a:t>dominated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ttb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/>
              <a:t>uncertainties</a:t>
            </a:r>
            <a:endParaRPr lang="pt-PT" dirty="0"/>
          </a:p>
          <a:p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134" y="3381189"/>
            <a:ext cx="2602526" cy="3272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73" y="3610683"/>
            <a:ext cx="3957726" cy="2920983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7090-0F51-7048-B3E8-819A23787A5B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87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Background </a:t>
            </a:r>
            <a:r>
              <a:rPr lang="pt-PT" dirty="0" err="1" smtClean="0"/>
              <a:t>modeling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692" y="3289392"/>
            <a:ext cx="4038600" cy="3059900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tt+b</a:t>
            </a:r>
            <a:r>
              <a:rPr lang="pt-PT" dirty="0"/>
              <a:t> </a:t>
            </a:r>
            <a:r>
              <a:rPr lang="pt-PT" dirty="0" err="1"/>
              <a:t>normalisation</a:t>
            </a:r>
            <a:r>
              <a:rPr lang="pt-PT" dirty="0"/>
              <a:t> </a:t>
            </a:r>
            <a:r>
              <a:rPr lang="pt-PT" dirty="0" err="1"/>
              <a:t>corrected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smtClean="0"/>
              <a:t>factor </a:t>
            </a:r>
            <a:r>
              <a:rPr lang="pt-PT" dirty="0"/>
              <a:t>1.23</a:t>
            </a:r>
            <a:endParaRPr lang="pt-PT" dirty="0" smtClean="0"/>
          </a:p>
          <a:p>
            <a:r>
              <a:rPr lang="pt-PT" dirty="0" err="1" smtClean="0"/>
              <a:t>Good</a:t>
            </a:r>
            <a:r>
              <a:rPr lang="pt-PT" dirty="0" smtClean="0"/>
              <a:t> </a:t>
            </a:r>
            <a:r>
              <a:rPr lang="pt-PT" dirty="0" err="1"/>
              <a:t>agreement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pulls</a:t>
            </a:r>
            <a:r>
              <a:rPr lang="pt-PT" dirty="0"/>
              <a:t> </a:t>
            </a:r>
            <a:r>
              <a:rPr lang="pt-PT" dirty="0" err="1" smtClean="0"/>
              <a:t>between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endParaRPr lang="pt-PT" dirty="0"/>
          </a:p>
          <a:p>
            <a:r>
              <a:rPr lang="pt-PT" dirty="0" err="1" smtClean="0"/>
              <a:t>Largest</a:t>
            </a:r>
            <a:r>
              <a:rPr lang="pt-PT" dirty="0" smtClean="0"/>
              <a:t> </a:t>
            </a:r>
            <a:r>
              <a:rPr lang="pt-PT" dirty="0" err="1"/>
              <a:t>tt</a:t>
            </a:r>
            <a:r>
              <a:rPr lang="pt-PT" dirty="0"/>
              <a:t> </a:t>
            </a:r>
            <a:r>
              <a:rPr lang="pt-PT" dirty="0" err="1"/>
              <a:t>modelling</a:t>
            </a:r>
            <a:r>
              <a:rPr lang="pt-PT" dirty="0"/>
              <a:t> </a:t>
            </a:r>
            <a:r>
              <a:rPr lang="pt-PT" dirty="0" err="1"/>
              <a:t>pull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ttb</a:t>
            </a:r>
            <a:r>
              <a:rPr lang="pt-PT" dirty="0"/>
              <a:t> </a:t>
            </a:r>
            <a:r>
              <a:rPr lang="pt-PT" dirty="0" smtClean="0"/>
              <a:t>ISR (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above</a:t>
            </a:r>
            <a:r>
              <a:rPr lang="pt-PT" dirty="0"/>
              <a:t> 1σ)</a:t>
            </a:r>
          </a:p>
          <a:p>
            <a:r>
              <a:rPr lang="pt-PT" dirty="0" err="1" smtClean="0"/>
              <a:t>Known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/>
              <a:t>SM </a:t>
            </a:r>
            <a:r>
              <a:rPr lang="pt-PT" dirty="0" err="1" smtClean="0"/>
              <a:t>analysis</a:t>
            </a:r>
            <a:r>
              <a:rPr lang="pt-PT" dirty="0" smtClean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 smtClean="0"/>
              <a:t>it</a:t>
            </a:r>
            <a:r>
              <a:rPr lang="pt-PT" dirty="0"/>
              <a:t> </a:t>
            </a:r>
            <a:r>
              <a:rPr lang="pt-PT" dirty="0" err="1" smtClean="0"/>
              <a:t>corrects</a:t>
            </a:r>
            <a:r>
              <a:rPr lang="pt-PT" dirty="0" smtClean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mismodelling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 smtClean="0"/>
              <a:t>Njet</a:t>
            </a:r>
            <a:r>
              <a:rPr lang="pt-PT" dirty="0" smtClean="0"/>
              <a:t> </a:t>
            </a:r>
            <a:r>
              <a:rPr lang="pt-PT" dirty="0" err="1" smtClean="0"/>
              <a:t>distribution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534184"/>
            <a:ext cx="4648200" cy="3170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93" y="2070257"/>
            <a:ext cx="8459108" cy="943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693" y="1239260"/>
            <a:ext cx="8459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/>
              <a:t>Validate</a:t>
            </a:r>
            <a:r>
              <a:rPr lang="pt-PT" sz="2800" dirty="0"/>
              <a:t> background </a:t>
            </a:r>
            <a:r>
              <a:rPr lang="pt-PT" sz="2800" dirty="0" err="1"/>
              <a:t>model</a:t>
            </a:r>
            <a:r>
              <a:rPr lang="pt-PT" sz="2800" dirty="0"/>
              <a:t> </a:t>
            </a:r>
            <a:r>
              <a:rPr lang="pt-PT" sz="2800" dirty="0" err="1"/>
              <a:t>by</a:t>
            </a:r>
            <a:r>
              <a:rPr lang="pt-PT" sz="2800" dirty="0"/>
              <a:t> </a:t>
            </a:r>
            <a:r>
              <a:rPr lang="pt-PT" sz="2800" dirty="0" err="1"/>
              <a:t>fitting</a:t>
            </a:r>
            <a:r>
              <a:rPr lang="pt-PT" sz="2800" dirty="0"/>
              <a:t> </a:t>
            </a:r>
            <a:r>
              <a:rPr lang="pt-PT" sz="2800" dirty="0" err="1"/>
              <a:t>it</a:t>
            </a:r>
            <a:r>
              <a:rPr lang="pt-PT" sz="2800" dirty="0"/>
              <a:t> to data </a:t>
            </a:r>
            <a:r>
              <a:rPr lang="pt-PT" sz="2800" dirty="0" err="1"/>
              <a:t>in</a:t>
            </a:r>
            <a:r>
              <a:rPr lang="pt-PT" sz="2800" dirty="0"/>
              <a:t> </a:t>
            </a:r>
            <a:r>
              <a:rPr lang="pt-PT" sz="2800" dirty="0" err="1"/>
              <a:t>signal</a:t>
            </a:r>
            <a:r>
              <a:rPr lang="pt-PT" sz="2800" dirty="0" err="1" smtClean="0"/>
              <a:t>-poor</a:t>
            </a:r>
            <a:r>
              <a:rPr lang="pt-PT" sz="2800" dirty="0" smtClean="0"/>
              <a:t> </a:t>
            </a:r>
            <a:r>
              <a:rPr lang="pt-PT" sz="2800" dirty="0" err="1" smtClean="0"/>
              <a:t>bins</a:t>
            </a:r>
            <a:endParaRPr lang="pt-PT" sz="2800" dirty="0"/>
          </a:p>
          <a:p>
            <a:endParaRPr lang="pt-PT" sz="28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B789-0774-2344-944B-73392095B324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227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027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Post-fit</a:t>
            </a:r>
            <a:r>
              <a:rPr lang="pt-PT" dirty="0"/>
              <a:t> </a:t>
            </a:r>
            <a:r>
              <a:rPr lang="pt-PT" dirty="0" err="1" smtClean="0"/>
              <a:t>modelling</a:t>
            </a:r>
            <a:r>
              <a:rPr lang="pt-PT" dirty="0" smtClean="0"/>
              <a:t> (background-</a:t>
            </a:r>
            <a:r>
              <a:rPr lang="pt-PT" dirty="0" err="1" smtClean="0"/>
              <a:t>only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279" y="1482904"/>
            <a:ext cx="7032521" cy="2630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279" y="4112952"/>
            <a:ext cx="7145364" cy="2672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306" y="1055665"/>
            <a:ext cx="8518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 smtClean="0"/>
              <a:t>Fit</a:t>
            </a:r>
            <a:r>
              <a:rPr lang="pt-PT" sz="2000" dirty="0" smtClean="0"/>
              <a:t> </a:t>
            </a:r>
            <a:r>
              <a:rPr lang="pt-PT" sz="2000" dirty="0" err="1" smtClean="0"/>
              <a:t>corrects</a:t>
            </a:r>
            <a:r>
              <a:rPr lang="pt-PT" sz="2000" dirty="0" smtClean="0"/>
              <a:t> </a:t>
            </a:r>
            <a:r>
              <a:rPr lang="pt-PT" sz="2000" dirty="0" err="1" smtClean="0"/>
              <a:t>modeling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discriminant</a:t>
            </a:r>
            <a:r>
              <a:rPr lang="pt-PT" sz="2000" dirty="0" smtClean="0"/>
              <a:t> </a:t>
            </a:r>
            <a:r>
              <a:rPr lang="pt-PT" sz="2000" dirty="0" err="1" smtClean="0"/>
              <a:t>variables</a:t>
            </a:r>
            <a:r>
              <a:rPr lang="pt-PT" sz="2000" dirty="0" smtClean="0"/>
              <a:t> (</a:t>
            </a:r>
            <a:r>
              <a:rPr lang="pt-PT" sz="2000" dirty="0" err="1" smtClean="0"/>
              <a:t>ΔR</a:t>
            </a:r>
            <a:r>
              <a:rPr lang="pt-PT" sz="2000" baseline="-25000" dirty="0" err="1" smtClean="0"/>
              <a:t>bb</a:t>
            </a:r>
            <a:r>
              <a:rPr lang="pt-PT" sz="2000" baseline="30000" dirty="0" err="1" smtClean="0"/>
              <a:t>avg</a:t>
            </a:r>
            <a:r>
              <a:rPr lang="pt-PT" sz="2000" dirty="0" smtClean="0"/>
              <a:t> </a:t>
            </a:r>
            <a:r>
              <a:rPr lang="pt-PT" sz="2000" dirty="0" err="1" smtClean="0"/>
              <a:t>and</a:t>
            </a:r>
            <a:r>
              <a:rPr lang="pt-PT" sz="2000" dirty="0" smtClean="0"/>
              <a:t> b</a:t>
            </a:r>
            <a:r>
              <a:rPr lang="pt-PT" sz="2000" baseline="-25000" dirty="0" smtClean="0"/>
              <a:t>2</a:t>
            </a:r>
            <a:r>
              <a:rPr lang="pt-PT" sz="2000" baseline="30000" dirty="0" smtClean="0"/>
              <a:t>ttH</a:t>
            </a:r>
            <a:r>
              <a:rPr lang="pt-PT" sz="2000" dirty="0" smtClean="0"/>
              <a:t>)</a:t>
            </a:r>
            <a:endParaRPr lang="pt-PT" sz="20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38608-0D0B-2242-A09B-935DCE16B6D6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408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5129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Post-fit</a:t>
            </a:r>
            <a:r>
              <a:rPr lang="pt-PT" dirty="0"/>
              <a:t> </a:t>
            </a:r>
            <a:r>
              <a:rPr lang="pt-PT" dirty="0" err="1"/>
              <a:t>modelling</a:t>
            </a:r>
            <a:r>
              <a:rPr lang="pt-PT" dirty="0"/>
              <a:t> (background-</a:t>
            </a:r>
            <a:r>
              <a:rPr lang="pt-PT" dirty="0" err="1"/>
              <a:t>only</a:t>
            </a:r>
            <a:r>
              <a:rPr lang="pt-PT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40" y="1463535"/>
            <a:ext cx="7038260" cy="2632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306" y="1009767"/>
            <a:ext cx="7053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... </a:t>
            </a:r>
            <a:r>
              <a:rPr lang="pt-PT" sz="2000" dirty="0" err="1"/>
              <a:t>and</a:t>
            </a:r>
            <a:r>
              <a:rPr lang="pt-PT" sz="2000" dirty="0"/>
              <a:t> improves </a:t>
            </a:r>
            <a:r>
              <a:rPr lang="pt-PT" sz="2000" dirty="0" err="1"/>
              <a:t>modelling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CP BDT input </a:t>
            </a:r>
            <a:r>
              <a:rPr lang="pt-PT" sz="2000" dirty="0" err="1" smtClean="0"/>
              <a:t>features</a:t>
            </a:r>
            <a:endParaRPr lang="pt-PT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540" y="4225805"/>
            <a:ext cx="7038260" cy="263219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1D5E-27FE-FB4F-B673-618CC548EEC6}" type="datetime1">
              <a:rPr lang="en-US" smtClean="0"/>
              <a:t>08.10.20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298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Status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, 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bb</a:t>
            </a:r>
            <a:r>
              <a:rPr lang="pt-PT" dirty="0" smtClean="0"/>
              <a:t> CP </a:t>
            </a:r>
            <a:r>
              <a:rPr lang="pt-PT" dirty="0" err="1" smtClean="0"/>
              <a:t>analysis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45249"/>
            <a:ext cx="8417128" cy="260091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Analysis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basically</a:t>
            </a:r>
            <a:r>
              <a:rPr lang="pt-PT" dirty="0" smtClean="0"/>
              <a:t> mature </a:t>
            </a:r>
          </a:p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carefully</a:t>
            </a:r>
            <a:r>
              <a:rPr lang="pt-PT" dirty="0" smtClean="0"/>
              <a:t> </a:t>
            </a:r>
            <a:r>
              <a:rPr lang="pt-PT" dirty="0" err="1" smtClean="0"/>
              <a:t>kept</a:t>
            </a:r>
            <a:r>
              <a:rPr lang="pt-PT" dirty="0" smtClean="0"/>
              <a:t> up</a:t>
            </a:r>
            <a:r>
              <a:rPr lang="pt-PT" dirty="0"/>
              <a:t>-to-date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smtClean="0"/>
              <a:t>cross</a:t>
            </a:r>
            <a:r>
              <a:rPr lang="pt-PT" dirty="0"/>
              <a:t>-</a:t>
            </a:r>
            <a:r>
              <a:rPr lang="pt-PT" dirty="0" err="1"/>
              <a:t>section</a:t>
            </a:r>
            <a:r>
              <a:rPr lang="pt-PT" dirty="0"/>
              <a:t> </a:t>
            </a:r>
            <a:r>
              <a:rPr lang="pt-PT" dirty="0" err="1"/>
              <a:t>analysis</a:t>
            </a:r>
            <a:endParaRPr lang="pt-PT" dirty="0"/>
          </a:p>
          <a:p>
            <a:r>
              <a:rPr lang="pt-PT" dirty="0" smtClean="0"/>
              <a:t>INT note </a:t>
            </a:r>
            <a:r>
              <a:rPr lang="pt-PT" dirty="0" err="1" smtClean="0"/>
              <a:t>basically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to date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Git</a:t>
            </a:r>
            <a:r>
              <a:rPr lang="pt-PT" dirty="0" smtClean="0"/>
              <a:t>: </a:t>
            </a:r>
            <a:r>
              <a:rPr lang="pt-PT" dirty="0">
                <a:hlinkClick r:id="rId2"/>
              </a:rPr>
              <a:t>ANA-HIGG-2020-03-INT1</a:t>
            </a:r>
            <a:endParaRPr lang="pt-PT" dirty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needs</a:t>
            </a:r>
            <a:r>
              <a:rPr lang="pt-PT" dirty="0" smtClean="0"/>
              <a:t> </a:t>
            </a:r>
            <a:r>
              <a:rPr lang="pt-PT" dirty="0" err="1" smtClean="0"/>
              <a:t>urgently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Editorial </a:t>
            </a:r>
            <a:r>
              <a:rPr lang="pt-PT" dirty="0" err="1" smtClean="0"/>
              <a:t>Board</a:t>
            </a:r>
            <a:r>
              <a:rPr lang="pt-PT" dirty="0" smtClean="0"/>
              <a:t>, to </a:t>
            </a:r>
            <a:r>
              <a:rPr lang="pt-PT" dirty="0" err="1" smtClean="0"/>
              <a:t>proceed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dirty="0" err="1"/>
              <a:t>unblinding</a:t>
            </a:r>
            <a:r>
              <a:rPr lang="pt-PT" dirty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/>
              <a:t>SM </a:t>
            </a:r>
            <a:r>
              <a:rPr lang="pt-PT" dirty="0" err="1"/>
              <a:t>analysis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381" y="3702479"/>
            <a:ext cx="6436784" cy="247568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D259-5D97-8745-AA33-2B9988B0C941}" type="datetime1">
              <a:rPr lang="en-US" smtClean="0"/>
              <a:t>08.10.20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12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far</a:t>
            </a:r>
            <a:r>
              <a:rPr lang="pt-PT" dirty="0" smtClean="0"/>
              <a:t> future...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1639"/>
            <a:ext cx="8417128" cy="2316736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can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expect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HL-LHC?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relevant</a:t>
            </a:r>
            <a:r>
              <a:rPr lang="pt-PT" dirty="0" smtClean="0"/>
              <a:t>?</a:t>
            </a:r>
          </a:p>
          <a:p>
            <a:r>
              <a:rPr lang="pt-PT" dirty="0" err="1" smtClean="0"/>
              <a:t>Phenomenological</a:t>
            </a:r>
            <a:r>
              <a:rPr lang="pt-PT" dirty="0" smtClean="0"/>
              <a:t> </a:t>
            </a:r>
            <a:r>
              <a:rPr lang="pt-PT" dirty="0" err="1" smtClean="0"/>
              <a:t>projection</a:t>
            </a:r>
            <a:r>
              <a:rPr lang="pt-PT" dirty="0" smtClean="0"/>
              <a:t> (</a:t>
            </a:r>
            <a:r>
              <a:rPr lang="pt-PT" dirty="0" err="1" smtClean="0"/>
              <a:t>ttH</a:t>
            </a:r>
            <a:r>
              <a:rPr lang="pt-PT" dirty="0" err="1" smtClean="0">
                <a:sym typeface="Wingdings"/>
              </a:rPr>
              <a:t></a:t>
            </a:r>
            <a:r>
              <a:rPr lang="pt-PT" dirty="0" err="1" smtClean="0"/>
              <a:t>bb</a:t>
            </a:r>
            <a:r>
              <a:rPr lang="pt-PT" dirty="0"/>
              <a:t> </a:t>
            </a:r>
            <a:r>
              <a:rPr lang="pt-PT" dirty="0" err="1" smtClean="0"/>
              <a:t>only</a:t>
            </a:r>
            <a:r>
              <a:rPr lang="pt-PT" dirty="0" smtClean="0"/>
              <a:t>) </a:t>
            </a:r>
            <a:r>
              <a:rPr lang="pt-PT" dirty="0" err="1" smtClean="0"/>
              <a:t>indicate</a:t>
            </a:r>
            <a:r>
              <a:rPr lang="pt-PT" dirty="0" smtClean="0"/>
              <a:t> 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exclusion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near</a:t>
            </a:r>
            <a:r>
              <a:rPr lang="pt-PT" dirty="0" smtClean="0"/>
              <a:t> future (~250/</a:t>
            </a:r>
            <a:r>
              <a:rPr lang="pt-PT" dirty="0" err="1" smtClean="0"/>
              <a:t>fb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 smtClean="0"/>
              <a:t>Actual</a:t>
            </a:r>
            <a:r>
              <a:rPr lang="pt-PT" dirty="0" smtClean="0"/>
              <a:t> </a:t>
            </a:r>
            <a:r>
              <a:rPr lang="pt-PT" dirty="0" err="1" smtClean="0"/>
              <a:t>mixing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r>
              <a:rPr lang="pt-PT" dirty="0" smtClean="0"/>
              <a:t> </a:t>
            </a:r>
            <a:r>
              <a:rPr lang="pt-PT" dirty="0" err="1" smtClean="0"/>
              <a:t>sensitivity</a:t>
            </a:r>
            <a:r>
              <a:rPr lang="pt-PT" dirty="0" smtClean="0"/>
              <a:t> </a:t>
            </a:r>
            <a:r>
              <a:rPr lang="pt-PT" dirty="0" err="1" smtClean="0"/>
              <a:t>depends</a:t>
            </a:r>
            <a:r>
              <a:rPr lang="pt-PT" dirty="0" smtClean="0"/>
              <a:t> </a:t>
            </a:r>
            <a:r>
              <a:rPr lang="pt-PT" dirty="0" err="1" smtClean="0"/>
              <a:t>logarithmically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endParaRPr lang="pt-PT" dirty="0" smtClean="0"/>
          </a:p>
          <a:p>
            <a:r>
              <a:rPr lang="pt-PT" dirty="0" smtClean="0"/>
              <a:t>More </a:t>
            </a:r>
            <a:r>
              <a:rPr lang="pt-PT" dirty="0" err="1" smtClean="0"/>
              <a:t>realistic</a:t>
            </a:r>
            <a:r>
              <a:rPr lang="pt-PT" dirty="0" smtClean="0"/>
              <a:t> </a:t>
            </a:r>
            <a:r>
              <a:rPr lang="pt-PT" dirty="0" err="1" smtClean="0"/>
              <a:t>projection</a:t>
            </a:r>
            <a:r>
              <a:rPr lang="pt-PT" dirty="0" smtClean="0"/>
              <a:t>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Factor ≈2 </a:t>
            </a:r>
            <a:r>
              <a:rPr lang="pt-PT" dirty="0" err="1" smtClean="0"/>
              <a:t>worse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integrated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endParaRPr lang="pt-PT" dirty="0" smtClean="0"/>
          </a:p>
          <a:p>
            <a:pPr lvl="1"/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uncertainty</a:t>
            </a:r>
            <a:r>
              <a:rPr lang="pt-PT" dirty="0" smtClean="0"/>
              <a:t> (i.e. Background </a:t>
            </a:r>
            <a:r>
              <a:rPr lang="pt-PT" dirty="0" err="1" smtClean="0"/>
              <a:t>modeling</a:t>
            </a:r>
            <a:r>
              <a:rPr lang="pt-PT" dirty="0" smtClean="0"/>
              <a:t>!)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limiting</a:t>
            </a:r>
            <a:r>
              <a:rPr lang="pt-PT" dirty="0" smtClean="0"/>
              <a:t> factor</a:t>
            </a:r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1712947" y="3618600"/>
            <a:ext cx="5654122" cy="2594760"/>
            <a:chOff x="-1949752" y="7031631"/>
            <a:chExt cx="6954566" cy="3151540"/>
          </a:xfrm>
        </p:grpSpPr>
        <p:sp>
          <p:nvSpPr>
            <p:cNvPr id="6" name="TextBox 5"/>
            <p:cNvSpPr txBox="1"/>
            <p:nvPr/>
          </p:nvSpPr>
          <p:spPr>
            <a:xfrm>
              <a:off x="1288114" y="7031631"/>
              <a:ext cx="3716700" cy="37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1400" dirty="0"/>
                <a:t>arXiv:1902.00298 </a:t>
              </a:r>
              <a:r>
                <a:rPr lang="en-US" sz="1400" dirty="0" smtClean="0"/>
                <a:t>[</a:t>
              </a:r>
              <a:r>
                <a:rPr lang="mr-IN" sz="1400" dirty="0" smtClean="0"/>
                <a:t>hep</a:t>
              </a:r>
              <a:r>
                <a:rPr lang="en-US" sz="1400" dirty="0" smtClean="0"/>
                <a:t>-</a:t>
              </a:r>
              <a:r>
                <a:rPr lang="mr-IN" sz="1400" dirty="0" smtClean="0"/>
                <a:t>ph</a:t>
              </a:r>
              <a:r>
                <a:rPr lang="en-US" sz="1400" dirty="0"/>
                <a:t>]</a:t>
              </a:r>
              <a:endParaRPr lang="pt-PT" sz="14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49752" y="7316349"/>
              <a:ext cx="6294544" cy="2866822"/>
            </a:xfrm>
            <a:prstGeom prst="rect">
              <a:avLst/>
            </a:prstGeom>
          </p:spPr>
        </p:pic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69B6-6AA7-9947-B4D4-7AD04705552F}" type="datetime1">
              <a:rPr lang="en-US" smtClean="0"/>
              <a:t>08.10.20</a:t>
            </a:fld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28</a:t>
            </a:fld>
            <a:endParaRPr lang="pt-PT"/>
          </a:p>
        </p:txBody>
      </p:sp>
      <p:grpSp>
        <p:nvGrpSpPr>
          <p:cNvPr id="13" name="Group 12"/>
          <p:cNvGrpSpPr/>
          <p:nvPr/>
        </p:nvGrpSpPr>
        <p:grpSpPr>
          <a:xfrm>
            <a:off x="1712947" y="3618600"/>
            <a:ext cx="5937617" cy="3207902"/>
            <a:chOff x="1712947" y="3619500"/>
            <a:chExt cx="5937617" cy="3207902"/>
          </a:xfrm>
        </p:grpSpPr>
        <p:sp>
          <p:nvSpPr>
            <p:cNvPr id="12" name="Rectangle 11"/>
            <p:cNvSpPr/>
            <p:nvPr/>
          </p:nvSpPr>
          <p:spPr>
            <a:xfrm>
              <a:off x="1712947" y="3619500"/>
              <a:ext cx="5937617" cy="320790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476499" y="3619500"/>
              <a:ext cx="4730751" cy="2974697"/>
              <a:chOff x="146334" y="3662248"/>
              <a:chExt cx="4864100" cy="301138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334" y="3662248"/>
                <a:ext cx="4864100" cy="28575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1796" y="6365859"/>
                <a:ext cx="24923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400" dirty="0" err="1" smtClean="0"/>
                  <a:t>Luis</a:t>
                </a:r>
                <a:r>
                  <a:rPr lang="pt-PT" sz="1400" dirty="0" smtClean="0"/>
                  <a:t> Coelho, </a:t>
                </a:r>
                <a:r>
                  <a:rPr lang="pt-PT" sz="1400" dirty="0" err="1" smtClean="0"/>
                  <a:t>MSc</a:t>
                </a:r>
                <a:r>
                  <a:rPr lang="pt-PT" sz="1400" dirty="0" smtClean="0"/>
                  <a:t> </a:t>
                </a:r>
                <a:r>
                  <a:rPr lang="pt-PT" sz="1400" dirty="0" err="1" smtClean="0"/>
                  <a:t>Thesis</a:t>
                </a:r>
                <a:endParaRPr lang="pt-PT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763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Conclusions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323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 smtClean="0"/>
              <a:t>These</a:t>
            </a:r>
            <a:r>
              <a:rPr lang="pt-PT" dirty="0" smtClean="0"/>
              <a:t> are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analyses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 </a:t>
            </a:r>
            <a:r>
              <a:rPr lang="pt-PT" dirty="0" err="1" smtClean="0"/>
              <a:t>experiments</a:t>
            </a:r>
            <a:r>
              <a:rPr lang="pt-PT" dirty="0" smtClean="0"/>
              <a:t> are </a:t>
            </a:r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becoming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them</a:t>
            </a:r>
            <a:endParaRPr lang="pt-PT" dirty="0" smtClean="0"/>
          </a:p>
          <a:p>
            <a:pPr lvl="1"/>
            <a:r>
              <a:rPr lang="pt-PT" dirty="0" err="1"/>
              <a:t>Great</a:t>
            </a:r>
            <a:r>
              <a:rPr lang="pt-PT" dirty="0"/>
              <a:t> </a:t>
            </a:r>
            <a:r>
              <a:rPr lang="pt-PT" dirty="0" err="1"/>
              <a:t>results</a:t>
            </a:r>
            <a:r>
              <a:rPr lang="pt-PT" dirty="0"/>
              <a:t> </a:t>
            </a:r>
            <a:r>
              <a:rPr lang="pt-PT" dirty="0" err="1"/>
              <a:t>released</a:t>
            </a:r>
            <a:r>
              <a:rPr lang="pt-PT" dirty="0"/>
              <a:t> </a:t>
            </a:r>
            <a:r>
              <a:rPr lang="pt-PT" dirty="0" err="1"/>
              <a:t>recently</a:t>
            </a:r>
            <a:r>
              <a:rPr lang="pt-PT" dirty="0"/>
              <a:t>!</a:t>
            </a:r>
          </a:p>
          <a:p>
            <a:pPr lvl="1"/>
            <a:r>
              <a:rPr lang="pt-PT" dirty="0" err="1" smtClean="0"/>
              <a:t>Using</a:t>
            </a:r>
            <a:r>
              <a:rPr lang="pt-PT" dirty="0" smtClean="0"/>
              <a:t> 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exclusion</a:t>
            </a:r>
            <a:r>
              <a:rPr lang="pt-PT" dirty="0" smtClean="0"/>
              <a:t> as </a:t>
            </a:r>
            <a:r>
              <a:rPr lang="pt-PT" dirty="0" err="1" smtClean="0"/>
              <a:t>benchmark</a:t>
            </a:r>
            <a:r>
              <a:rPr lang="pt-PT" dirty="0" smtClean="0"/>
              <a:t> </a:t>
            </a:r>
            <a:r>
              <a:rPr lang="pt-PT" dirty="0" err="1" smtClean="0"/>
              <a:t>we’re</a:t>
            </a:r>
            <a:r>
              <a:rPr lang="pt-PT" dirty="0" smtClean="0"/>
              <a:t> </a:t>
            </a:r>
            <a:r>
              <a:rPr lang="pt-PT" dirty="0" err="1" smtClean="0"/>
              <a:t>clearly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3σ </a:t>
            </a:r>
            <a:r>
              <a:rPr lang="pt-PT" dirty="0" err="1" smtClean="0"/>
              <a:t>exclusion</a:t>
            </a:r>
            <a:r>
              <a:rPr lang="pt-PT" dirty="0" smtClean="0"/>
              <a:t> </a:t>
            </a:r>
            <a:r>
              <a:rPr lang="pt-PT" dirty="0" err="1" smtClean="0"/>
              <a:t>level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analyses</a:t>
            </a:r>
            <a:endParaRPr lang="pt-PT" dirty="0" smtClean="0"/>
          </a:p>
          <a:p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line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H</a:t>
            </a:r>
            <a:r>
              <a:rPr lang="pt-PT" dirty="0" err="1" smtClean="0">
                <a:sym typeface="Wingdings"/>
              </a:rPr>
              <a:t>bb</a:t>
            </a:r>
            <a:r>
              <a:rPr lang="pt-PT" dirty="0" smtClean="0">
                <a:sym typeface="Wingdings"/>
              </a:rPr>
              <a:t>)</a:t>
            </a:r>
          </a:p>
          <a:p>
            <a:pPr lvl="1"/>
            <a:r>
              <a:rPr lang="pt-PT" dirty="0" err="1" smtClean="0">
                <a:sym typeface="Wingdings"/>
              </a:rPr>
              <a:t>Analysis</a:t>
            </a:r>
            <a:r>
              <a:rPr lang="pt-PT" dirty="0" smtClean="0">
                <a:sym typeface="Wingdings"/>
              </a:rPr>
              <a:t> mature </a:t>
            </a:r>
            <a:r>
              <a:rPr lang="pt-PT" dirty="0" err="1" smtClean="0">
                <a:sym typeface="Wingdings"/>
              </a:rPr>
              <a:t>and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waiting</a:t>
            </a:r>
            <a:r>
              <a:rPr lang="pt-PT" dirty="0" smtClean="0">
                <a:sym typeface="Wingdings"/>
              </a:rPr>
              <a:t> for </a:t>
            </a:r>
            <a:r>
              <a:rPr lang="pt-PT" dirty="0" err="1" smtClean="0">
                <a:sym typeface="Wingdings"/>
              </a:rPr>
              <a:t>deeper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review</a:t>
            </a:r>
            <a:endParaRPr lang="pt-PT" dirty="0" smtClean="0">
              <a:sym typeface="Wingdings"/>
            </a:endParaRPr>
          </a:p>
          <a:p>
            <a:r>
              <a:rPr lang="pt-PT" dirty="0" err="1" smtClean="0">
                <a:sym typeface="Wingdings"/>
              </a:rPr>
              <a:t>The</a:t>
            </a:r>
            <a:r>
              <a:rPr lang="pt-PT" dirty="0" smtClean="0">
                <a:sym typeface="Wingdings"/>
              </a:rPr>
              <a:t> future </a:t>
            </a:r>
            <a:r>
              <a:rPr lang="pt-PT" dirty="0" err="1" smtClean="0">
                <a:sym typeface="Wingdings"/>
              </a:rPr>
              <a:t>has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lots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of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great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measurements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in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store</a:t>
            </a:r>
            <a:r>
              <a:rPr lang="pt-PT" dirty="0" smtClean="0">
                <a:sym typeface="Wingdings"/>
              </a:rPr>
              <a:t> for </a:t>
            </a:r>
            <a:r>
              <a:rPr lang="pt-PT" dirty="0" err="1" smtClean="0">
                <a:sym typeface="Wingdings"/>
              </a:rPr>
              <a:t>us</a:t>
            </a:r>
            <a:r>
              <a:rPr lang="pt-PT" dirty="0" smtClean="0">
                <a:sym typeface="Wingdings"/>
              </a:rPr>
              <a:t> </a:t>
            </a: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B</a:t>
            </a:r>
            <a:r>
              <a:rPr lang="pt-PT" dirty="0" err="1" smtClean="0">
                <a:sym typeface="Wingdings"/>
              </a:rPr>
              <a:t>ut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good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ideas</a:t>
            </a:r>
            <a:r>
              <a:rPr lang="pt-PT" dirty="0" smtClean="0">
                <a:sym typeface="Wingdings"/>
              </a:rPr>
              <a:t> are </a:t>
            </a:r>
            <a:r>
              <a:rPr lang="pt-PT" dirty="0" err="1" smtClean="0">
                <a:sym typeface="Wingdings"/>
              </a:rPr>
              <a:t>essential</a:t>
            </a:r>
            <a:r>
              <a:rPr lang="pt-PT" dirty="0" smtClean="0">
                <a:sym typeface="Wingdings"/>
              </a:rPr>
              <a:t>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FAF1F-DAA4-7D4B-974C-6A75D8F01BCF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446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05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Why</a:t>
            </a:r>
            <a:r>
              <a:rPr lang="pt-PT" dirty="0" smtClean="0"/>
              <a:t> </a:t>
            </a:r>
            <a:r>
              <a:rPr lang="pt-PT" dirty="0" err="1" smtClean="0"/>
              <a:t>constrain</a:t>
            </a:r>
            <a:r>
              <a:rPr lang="pt-PT" dirty="0" smtClean="0"/>
              <a:t> CP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-top </a:t>
            </a:r>
            <a:r>
              <a:rPr lang="pt-PT" dirty="0" err="1" smtClean="0"/>
              <a:t>coupling</a:t>
            </a:r>
            <a:r>
              <a:rPr lang="pt-PT" dirty="0" smtClean="0"/>
              <a:t>?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201" y="1271234"/>
            <a:ext cx="5022799" cy="5205805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violation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CP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best</a:t>
            </a:r>
            <a:r>
              <a:rPr lang="pt-PT" dirty="0" smtClean="0"/>
              <a:t> </a:t>
            </a:r>
            <a:r>
              <a:rPr lang="pt-PT" dirty="0" err="1" smtClean="0"/>
              <a:t>explanation</a:t>
            </a:r>
            <a:r>
              <a:rPr lang="pt-PT" dirty="0" smtClean="0"/>
              <a:t> for a </a:t>
            </a:r>
            <a:r>
              <a:rPr lang="pt-PT" dirty="0" err="1" smtClean="0"/>
              <a:t>matter-dominated</a:t>
            </a:r>
            <a:r>
              <a:rPr lang="pt-PT" dirty="0" smtClean="0"/>
              <a:t> </a:t>
            </a:r>
            <a:r>
              <a:rPr lang="pt-PT" dirty="0" err="1" smtClean="0"/>
              <a:t>universe</a:t>
            </a:r>
            <a:endParaRPr lang="pt-PT" dirty="0"/>
          </a:p>
          <a:p>
            <a:pPr lvl="1"/>
            <a:r>
              <a:rPr lang="pt-PT" dirty="0" err="1" smtClean="0"/>
              <a:t>Sakharov’s</a:t>
            </a:r>
            <a:r>
              <a:rPr lang="pt-PT" dirty="0" smtClean="0"/>
              <a:t> </a:t>
            </a:r>
            <a:r>
              <a:rPr lang="pt-PT" dirty="0" err="1" smtClean="0"/>
              <a:t>conditions</a:t>
            </a:r>
            <a:r>
              <a:rPr lang="pt-PT" dirty="0" smtClean="0"/>
              <a:t> for </a:t>
            </a:r>
            <a:r>
              <a:rPr lang="pt-PT" dirty="0" err="1" smtClean="0"/>
              <a:t>baryogenesis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enough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 </a:t>
            </a:r>
            <a:r>
              <a:rPr lang="pt-PT" dirty="0" err="1" smtClean="0"/>
              <a:t>sources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CP </a:t>
            </a:r>
            <a:r>
              <a:rPr lang="pt-PT" dirty="0" err="1" smtClean="0"/>
              <a:t>violation</a:t>
            </a:r>
            <a:endParaRPr lang="pt-PT" dirty="0" smtClean="0"/>
          </a:p>
          <a:p>
            <a:r>
              <a:rPr lang="pt-PT" dirty="0" smtClean="0"/>
              <a:t>Does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sector play a role </a:t>
            </a:r>
            <a:r>
              <a:rPr lang="pt-PT" dirty="0" err="1" smtClean="0"/>
              <a:t>here</a:t>
            </a:r>
            <a:r>
              <a:rPr lang="pt-PT" dirty="0" smtClean="0"/>
              <a:t>? </a:t>
            </a:r>
          </a:p>
          <a:p>
            <a:pPr lvl="1"/>
            <a:r>
              <a:rPr lang="pt-PT" dirty="0" smtClean="0"/>
              <a:t>“</a:t>
            </a:r>
            <a:r>
              <a:rPr lang="pt-PT" dirty="0" err="1" smtClean="0"/>
              <a:t>Higgs-genesis</a:t>
            </a:r>
            <a:r>
              <a:rPr lang="pt-PT" dirty="0" smtClean="0"/>
              <a:t>”!! </a:t>
            </a:r>
            <a:r>
              <a:rPr lang="pt-PT" dirty="0" smtClean="0">
                <a:sym typeface="Wingdings"/>
              </a:rPr>
              <a:t></a:t>
            </a:r>
            <a:endParaRPr lang="pt-PT" dirty="0" smtClean="0"/>
          </a:p>
          <a:p>
            <a:pPr lvl="1"/>
            <a:r>
              <a:rPr lang="pt-PT" dirty="0" err="1" smtClean="0"/>
              <a:t>Needs</a:t>
            </a:r>
            <a:r>
              <a:rPr lang="pt-PT" dirty="0" smtClean="0"/>
              <a:t> 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admixture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necessarily</a:t>
            </a:r>
            <a:r>
              <a:rPr lang="pt-PT" dirty="0" smtClean="0"/>
              <a:t> a CP </a:t>
            </a:r>
            <a:r>
              <a:rPr lang="pt-PT" dirty="0" err="1" smtClean="0"/>
              <a:t>eigenstate</a:t>
            </a:r>
            <a:r>
              <a:rPr lang="pt-PT" dirty="0" smtClean="0"/>
              <a:t> (e.g. C2HDM)</a:t>
            </a:r>
            <a:endParaRPr lang="pt-PT" dirty="0" smtClean="0"/>
          </a:p>
          <a:p>
            <a:endParaRPr lang="pt-PT" dirty="0" smtClean="0"/>
          </a:p>
        </p:txBody>
      </p:sp>
      <p:pic>
        <p:nvPicPr>
          <p:cNvPr id="6" name="Picture 5" descr="space_b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94" y="1271234"/>
            <a:ext cx="3587548" cy="2603075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pace_bw_ne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94" y="3874309"/>
            <a:ext cx="3587548" cy="2602731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DB61-9125-934D-9FEF-A3190E0A5EBA}" type="datetime1">
              <a:rPr lang="en-US" smtClean="0"/>
              <a:t>08.10.20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791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340071"/>
            <a:ext cx="8229600" cy="1143000"/>
          </a:xfrm>
        </p:spPr>
        <p:txBody>
          <a:bodyPr/>
          <a:lstStyle/>
          <a:p>
            <a:r>
              <a:rPr lang="pt-PT" dirty="0" smtClean="0"/>
              <a:t>Backup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93CE-7BA4-1849-9F3C-0D63EDC6139D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3891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ttH</a:t>
            </a:r>
            <a:r>
              <a:rPr lang="pt-PT" dirty="0" smtClean="0"/>
              <a:t>(</a:t>
            </a:r>
            <a:r>
              <a:rPr lang="pt-PT" dirty="0" err="1" smtClean="0"/>
              <a:t>bb</a:t>
            </a:r>
            <a:r>
              <a:rPr lang="pt-PT" dirty="0" smtClean="0"/>
              <a:t>) CP </a:t>
            </a:r>
            <a:r>
              <a:rPr lang="pt-PT" dirty="0" err="1" smtClean="0"/>
              <a:t>analysis</a:t>
            </a:r>
            <a:r>
              <a:rPr lang="pt-PT" dirty="0" smtClean="0"/>
              <a:t> </a:t>
            </a:r>
            <a:r>
              <a:rPr lang="pt-PT" dirty="0" err="1" smtClean="0"/>
              <a:t>documentation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036"/>
            <a:ext cx="8229600" cy="3632345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Presented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HTop</a:t>
            </a:r>
            <a:r>
              <a:rPr lang="pt-PT" dirty="0" smtClean="0"/>
              <a:t> </a:t>
            </a:r>
            <a:r>
              <a:rPr lang="pt-PT" dirty="0" smtClean="0"/>
              <a:t>Workshop 2019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smtClean="0"/>
              <a:t>DESY:</a:t>
            </a:r>
            <a:endParaRPr lang="pt-PT" dirty="0" smtClean="0"/>
          </a:p>
          <a:p>
            <a:r>
              <a:rPr lang="pt-PT" dirty="0" smtClean="0">
                <a:hlinkClick r:id="rId2"/>
              </a:rPr>
              <a:t>https://indico.cern.ch/event/773548/timetable/#b-330794-tthbb-session-cp-odd</a:t>
            </a:r>
            <a:endParaRPr lang="pt-PT" dirty="0" smtClean="0"/>
          </a:p>
          <a:p>
            <a:r>
              <a:rPr lang="pt-PT" dirty="0" err="1" smtClean="0"/>
              <a:t>Glance</a:t>
            </a:r>
            <a:r>
              <a:rPr lang="pt-PT" dirty="0" smtClean="0"/>
              <a:t>: </a:t>
            </a:r>
            <a:r>
              <a:rPr lang="pt-PT" dirty="0" smtClean="0">
                <a:hlinkClick r:id="rId3"/>
              </a:rPr>
              <a:t>https://atlas-glance.cern.ch/atlas/analysis/analyses/details.php?id=3727</a:t>
            </a:r>
            <a:r>
              <a:rPr lang="pt-PT" dirty="0" smtClean="0"/>
              <a:t> </a:t>
            </a:r>
          </a:p>
          <a:p>
            <a:r>
              <a:rPr lang="pt-PT" dirty="0" err="1" smtClean="0"/>
              <a:t>Supporting</a:t>
            </a:r>
            <a:r>
              <a:rPr lang="pt-PT" dirty="0" smtClean="0"/>
              <a:t> note (</a:t>
            </a:r>
            <a:r>
              <a:rPr lang="mr-IN" dirty="0" smtClean="0"/>
              <a:t>ATL-COM-PHYS-2020-230</a:t>
            </a:r>
            <a:r>
              <a:rPr lang="pt-PT" dirty="0" smtClean="0"/>
              <a:t>) :  </a:t>
            </a:r>
            <a:r>
              <a:rPr lang="pt-PT" dirty="0" smtClean="0">
                <a:hlinkClick r:id="rId4"/>
              </a:rPr>
              <a:t>https://cds.cern.ch/record/2713731</a:t>
            </a:r>
            <a:endParaRPr lang="pt-PT" dirty="0" smtClean="0"/>
          </a:p>
          <a:p>
            <a:r>
              <a:rPr lang="pt-PT" dirty="0" err="1" smtClean="0"/>
              <a:t>Draft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GIT: </a:t>
            </a:r>
            <a:r>
              <a:rPr lang="pt-PT" dirty="0" smtClean="0">
                <a:hlinkClick r:id="rId5"/>
              </a:rPr>
              <a:t>https://gitlab.cern.ch/atlas-physics-office/HIGG/ANA-HIGG-2020-03/ANA-HIGG-2020-03-INT1</a:t>
            </a:r>
            <a:r>
              <a:rPr lang="pt-PT" dirty="0" smtClean="0"/>
              <a:t> </a:t>
            </a:r>
            <a:endParaRPr lang="pt-PT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22C2-2EF7-C24B-B8ED-7DFBE0B039A6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266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want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15451"/>
            <a:ext cx="8935530" cy="1061914"/>
          </a:xfrm>
        </p:spPr>
        <p:txBody>
          <a:bodyPr>
            <a:normAutofit/>
          </a:bodyPr>
          <a:lstStyle/>
          <a:p>
            <a:r>
              <a:rPr lang="pt-PT" dirty="0" err="1" smtClean="0"/>
              <a:t>Intuitive</a:t>
            </a:r>
            <a:r>
              <a:rPr lang="pt-PT" dirty="0" smtClean="0"/>
              <a:t> </a:t>
            </a:r>
            <a:r>
              <a:rPr lang="pt-PT" dirty="0" err="1" smtClean="0"/>
              <a:t>impression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sensitivity</a:t>
            </a:r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15" y="3121098"/>
            <a:ext cx="2925887" cy="3512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600" y="3273642"/>
            <a:ext cx="2926661" cy="33596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11" y="3273642"/>
            <a:ext cx="3551673" cy="35485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598" y="3480908"/>
            <a:ext cx="3218337" cy="31523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2680" y="6175827"/>
            <a:ext cx="2524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Y.Peeters</a:t>
            </a:r>
            <a:r>
              <a:rPr lang="pt-PT" dirty="0" smtClean="0"/>
              <a:t>’ </a:t>
            </a:r>
            <a:r>
              <a:rPr lang="pt-PT" dirty="0" err="1" smtClean="0"/>
              <a:t>talk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HTop</a:t>
            </a:r>
            <a:r>
              <a:rPr lang="pt-PT" dirty="0" smtClean="0"/>
              <a:t> workshop 2019</a:t>
            </a:r>
            <a:endParaRPr lang="pt-PT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54" y="1707604"/>
            <a:ext cx="3348420" cy="10128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753" y="1723512"/>
            <a:ext cx="3817777" cy="12749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78958" y="2834578"/>
            <a:ext cx="398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CP </a:t>
            </a:r>
            <a:r>
              <a:rPr lang="pt-PT" dirty="0" err="1" smtClean="0"/>
              <a:t>odd</a:t>
            </a:r>
            <a:r>
              <a:rPr lang="pt-PT" dirty="0" smtClean="0"/>
              <a:t>: </a:t>
            </a:r>
            <a:r>
              <a:rPr lang="pt-PT" dirty="0" err="1"/>
              <a:t>coupling</a:t>
            </a:r>
            <a:r>
              <a:rPr lang="pt-PT" dirty="0"/>
              <a:t> to </a:t>
            </a:r>
            <a:r>
              <a:rPr lang="pt-PT" dirty="0" err="1" smtClean="0"/>
              <a:t>same</a:t>
            </a:r>
            <a:r>
              <a:rPr lang="pt-PT" dirty="0" smtClean="0"/>
              <a:t> </a:t>
            </a:r>
            <a:r>
              <a:rPr lang="pt-PT" dirty="0" err="1" smtClean="0"/>
              <a:t>helicity</a:t>
            </a:r>
            <a:r>
              <a:rPr lang="pt-PT" dirty="0" smtClean="0"/>
              <a:t> </a:t>
            </a:r>
            <a:r>
              <a:rPr lang="pt-PT" dirty="0"/>
              <a:t>top &amp; </a:t>
            </a:r>
            <a:r>
              <a:rPr lang="pt-PT" dirty="0" err="1"/>
              <a:t>antitop</a:t>
            </a:r>
            <a:r>
              <a:rPr lang="pt-PT" dirty="0"/>
              <a:t> </a:t>
            </a:r>
          </a:p>
          <a:p>
            <a:endParaRPr lang="pt-PT" dirty="0"/>
          </a:p>
        </p:txBody>
      </p:sp>
      <p:sp>
        <p:nvSpPr>
          <p:cNvPr id="16" name="TextBox 15"/>
          <p:cNvSpPr txBox="1"/>
          <p:nvPr/>
        </p:nvSpPr>
        <p:spPr>
          <a:xfrm>
            <a:off x="541678" y="2834578"/>
            <a:ext cx="397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CP </a:t>
            </a:r>
            <a:r>
              <a:rPr lang="pt-PT" dirty="0" err="1" smtClean="0"/>
              <a:t>even</a:t>
            </a:r>
            <a:r>
              <a:rPr lang="pt-PT" dirty="0" smtClean="0"/>
              <a:t>: </a:t>
            </a:r>
            <a:r>
              <a:rPr lang="pt-PT" dirty="0" err="1" smtClean="0"/>
              <a:t>coupling</a:t>
            </a:r>
            <a:r>
              <a:rPr lang="pt-PT" dirty="0" smtClean="0"/>
              <a:t> to </a:t>
            </a:r>
            <a:r>
              <a:rPr lang="pt-PT" dirty="0" err="1" smtClean="0"/>
              <a:t>opposite</a:t>
            </a:r>
            <a:r>
              <a:rPr lang="pt-PT" dirty="0" smtClean="0"/>
              <a:t> </a:t>
            </a:r>
            <a:r>
              <a:rPr lang="pt-PT" dirty="0" err="1" smtClean="0"/>
              <a:t>helicity</a:t>
            </a:r>
            <a:r>
              <a:rPr lang="pt-PT" dirty="0" smtClean="0"/>
              <a:t> top &amp; </a:t>
            </a:r>
            <a:r>
              <a:rPr lang="pt-PT" dirty="0" err="1" smtClean="0"/>
              <a:t>antitop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C8E0-D44B-AB40-A600-BD8F28CE4040}" type="datetime1">
              <a:rPr lang="en-US" smtClean="0"/>
              <a:t>08.10.20</a:t>
            </a:fld>
            <a:endParaRPr lang="pt-PT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302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274638"/>
            <a:ext cx="6350000" cy="63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6" y="2249026"/>
            <a:ext cx="3354194" cy="336556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92FD-C88E-EE40-8916-75A16DBA0C60}" type="datetime1">
              <a:rPr lang="en-US" smtClean="0"/>
              <a:t>08.10.20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768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22" y="4039075"/>
            <a:ext cx="3187117" cy="2543541"/>
          </a:xfrm>
          <a:prstGeom prst="rect">
            <a:avLst/>
          </a:prstGeom>
        </p:spPr>
      </p:pic>
      <p:pic>
        <p:nvPicPr>
          <p:cNvPr id="10" name="Picture 9" descr="fig_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959"/>
            <a:ext cx="4043948" cy="2906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Why</a:t>
            </a:r>
            <a:r>
              <a:rPr lang="pt-PT" dirty="0" smtClean="0"/>
              <a:t> </a:t>
            </a:r>
            <a:r>
              <a:rPr lang="pt-PT" dirty="0" err="1" smtClean="0"/>
              <a:t>constrain</a:t>
            </a:r>
            <a:r>
              <a:rPr lang="pt-PT" dirty="0" smtClean="0"/>
              <a:t> CP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-top </a:t>
            </a:r>
            <a:r>
              <a:rPr lang="pt-PT" dirty="0" err="1" smtClean="0"/>
              <a:t>coupling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872142" y="1405636"/>
            <a:ext cx="5271858" cy="5111950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8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to </a:t>
            </a:r>
            <a:r>
              <a:rPr lang="pt-PT" baseline="30000" dirty="0" smtClean="0"/>
              <a:t>o</a:t>
            </a:r>
            <a:r>
              <a:rPr lang="pt-PT" dirty="0" smtClean="0"/>
              <a:t>/</a:t>
            </a:r>
            <a:r>
              <a:rPr lang="pt-PT" baseline="-25000" dirty="0" err="1" smtClean="0"/>
              <a:t>oo</a:t>
            </a:r>
            <a:r>
              <a:rPr lang="pt-PT" dirty="0" smtClean="0"/>
              <a:t> </a:t>
            </a:r>
            <a:r>
              <a:rPr lang="pt-PT" dirty="0" err="1" smtClean="0"/>
              <a:t>level</a:t>
            </a:r>
            <a:endParaRPr lang="pt-PT" dirty="0" smtClean="0"/>
          </a:p>
          <a:p>
            <a:pPr lvl="1"/>
            <a:r>
              <a:rPr lang="pt-PT" dirty="0" err="1" smtClean="0"/>
              <a:t>Bosonic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to ≈10</a:t>
            </a:r>
            <a:r>
              <a:rPr lang="pt-PT" dirty="0" smtClean="0"/>
              <a:t>%</a:t>
            </a:r>
            <a:endParaRPr lang="pt-PT" dirty="0" smtClean="0"/>
          </a:p>
          <a:p>
            <a:pPr lvl="1"/>
            <a:r>
              <a:rPr lang="pt-PT" dirty="0" err="1" smtClean="0"/>
              <a:t>Fermionic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to ≈20% </a:t>
            </a:r>
            <a:endParaRPr lang="pt-PT" dirty="0" smtClean="0"/>
          </a:p>
          <a:p>
            <a:pPr lvl="1"/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/>
              <a:t>pure</a:t>
            </a:r>
            <a:r>
              <a:rPr lang="pt-PT" dirty="0"/>
              <a:t> CP-</a:t>
            </a:r>
            <a:r>
              <a:rPr lang="pt-PT" dirty="0" err="1"/>
              <a:t>odd</a:t>
            </a:r>
            <a:r>
              <a:rPr lang="pt-PT" dirty="0"/>
              <a:t> (J</a:t>
            </a:r>
            <a:r>
              <a:rPr lang="pt-PT" baseline="30000" dirty="0"/>
              <a:t>CP</a:t>
            </a:r>
            <a:r>
              <a:rPr lang="pt-PT" dirty="0"/>
              <a:t> = J</a:t>
            </a:r>
            <a:r>
              <a:rPr lang="pt-PT" baseline="30000" dirty="0"/>
              <a:t>+-</a:t>
            </a:r>
            <a:r>
              <a:rPr lang="pt-PT" dirty="0" smtClean="0"/>
              <a:t>)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Looks</a:t>
            </a:r>
            <a:r>
              <a:rPr lang="pt-PT" dirty="0" smtClean="0"/>
              <a:t> a </a:t>
            </a:r>
            <a:r>
              <a:rPr lang="pt-PT" dirty="0" err="1" smtClean="0"/>
              <a:t>lot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SM </a:t>
            </a:r>
            <a:r>
              <a:rPr lang="pt-PT" dirty="0" err="1" smtClean="0"/>
              <a:t>Higgs</a:t>
            </a:r>
            <a:r>
              <a:rPr lang="pt-PT" dirty="0" smtClean="0"/>
              <a:t>!</a:t>
            </a:r>
            <a:endParaRPr lang="pt-PT" dirty="0"/>
          </a:p>
          <a:p>
            <a:pPr lvl="1"/>
            <a:r>
              <a:rPr lang="pt-PT" dirty="0" err="1" smtClean="0"/>
              <a:t>But</a:t>
            </a:r>
            <a:r>
              <a:rPr lang="pt-PT" dirty="0" smtClean="0"/>
              <a:t> 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admixture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possible</a:t>
            </a:r>
            <a:endParaRPr lang="pt-PT" dirty="0" smtClean="0"/>
          </a:p>
          <a:p>
            <a:pPr lvl="1"/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would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? </a:t>
            </a:r>
          </a:p>
          <a:p>
            <a:pPr lvl="1"/>
            <a:r>
              <a:rPr lang="pt-PT" dirty="0" smtClean="0"/>
              <a:t>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mixture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bosonic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are </a:t>
            </a:r>
            <a:r>
              <a:rPr lang="pt-PT" dirty="0" err="1" smtClean="0"/>
              <a:t>suppressed</a:t>
            </a:r>
            <a:endParaRPr lang="pt-PT" dirty="0" smtClean="0"/>
          </a:p>
          <a:p>
            <a:pPr lvl="1"/>
            <a:r>
              <a:rPr lang="pt-PT" dirty="0" err="1" smtClean="0"/>
              <a:t>Need</a:t>
            </a:r>
            <a:r>
              <a:rPr lang="pt-PT" dirty="0" smtClean="0"/>
              <a:t> to </a:t>
            </a:r>
            <a:r>
              <a:rPr lang="pt-PT" dirty="0" err="1" smtClean="0"/>
              <a:t>look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detail</a:t>
            </a:r>
            <a:endParaRPr lang="pt-PT" dirty="0" smtClean="0"/>
          </a:p>
          <a:p>
            <a:pPr lvl="1"/>
            <a:r>
              <a:rPr lang="pt-PT" dirty="0" err="1"/>
              <a:t>Space</a:t>
            </a:r>
            <a:r>
              <a:rPr lang="pt-PT" dirty="0"/>
              <a:t> for </a:t>
            </a:r>
            <a:r>
              <a:rPr lang="pt-PT" dirty="0" err="1"/>
              <a:t>surprises</a:t>
            </a:r>
            <a:r>
              <a:rPr lang="pt-PT" dirty="0"/>
              <a:t>..</a:t>
            </a:r>
            <a:r>
              <a:rPr lang="pt-PT" dirty="0" smtClean="0"/>
              <a:t>.</a:t>
            </a:r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11" name="Picture 10" descr="fig_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1" y="1359739"/>
            <a:ext cx="3657934" cy="540248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A47A-D221-8743-9644-C118D7B8129A}" type="datetime1">
              <a:rPr lang="en-US" smtClean="0"/>
              <a:t>08.10.20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954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290174"/>
            <a:ext cx="3996366" cy="3370037"/>
            <a:chOff x="0" y="1925018"/>
            <a:chExt cx="3996366" cy="33700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13853"/>
            <a:stretch/>
          </p:blipFill>
          <p:spPr>
            <a:xfrm>
              <a:off x="0" y="1925018"/>
              <a:ext cx="3996366" cy="333801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40682" y="5048834"/>
              <a:ext cx="212944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mr-IN" sz="1000" b="1" dirty="0"/>
                <a:t>ATL-PHYS-PUB-2018-054</a:t>
              </a:r>
              <a:endParaRPr lang="pt-PT" sz="1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Why</a:t>
            </a:r>
            <a:r>
              <a:rPr lang="pt-PT" dirty="0" smtClean="0"/>
              <a:t> </a:t>
            </a:r>
            <a:r>
              <a:rPr lang="pt-PT" dirty="0" err="1" smtClean="0"/>
              <a:t>constrain</a:t>
            </a:r>
            <a:r>
              <a:rPr lang="pt-PT" dirty="0" smtClean="0"/>
              <a:t> CP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-top </a:t>
            </a:r>
            <a:r>
              <a:rPr lang="pt-PT" dirty="0" err="1" smtClean="0"/>
              <a:t>coupling</a:t>
            </a:r>
            <a:r>
              <a:rPr lang="pt-PT" dirty="0" smtClean="0"/>
              <a:t>?</a:t>
            </a:r>
            <a:endParaRPr lang="pt-P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2120" y="1762043"/>
            <a:ext cx="3805405" cy="3286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872142" y="1405636"/>
            <a:ext cx="5271858" cy="5111950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8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after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to </a:t>
            </a:r>
            <a:r>
              <a:rPr lang="pt-PT" baseline="30000" dirty="0" smtClean="0"/>
              <a:t>o</a:t>
            </a:r>
            <a:r>
              <a:rPr lang="pt-PT" dirty="0" smtClean="0"/>
              <a:t>/</a:t>
            </a:r>
            <a:r>
              <a:rPr lang="pt-PT" baseline="-25000" dirty="0" err="1" smtClean="0"/>
              <a:t>oo</a:t>
            </a:r>
            <a:r>
              <a:rPr lang="pt-PT" dirty="0" smtClean="0"/>
              <a:t> </a:t>
            </a:r>
            <a:r>
              <a:rPr lang="pt-PT" dirty="0" err="1" smtClean="0"/>
              <a:t>level</a:t>
            </a:r>
            <a:endParaRPr lang="pt-PT" dirty="0" smtClean="0"/>
          </a:p>
          <a:p>
            <a:pPr lvl="1"/>
            <a:r>
              <a:rPr lang="pt-PT" dirty="0" err="1" smtClean="0"/>
              <a:t>Bosonic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to ≈10</a:t>
            </a:r>
            <a:r>
              <a:rPr lang="pt-PT" dirty="0" smtClean="0"/>
              <a:t>%</a:t>
            </a:r>
            <a:endParaRPr lang="pt-PT" dirty="0" smtClean="0"/>
          </a:p>
          <a:p>
            <a:pPr lvl="1"/>
            <a:r>
              <a:rPr lang="pt-PT" dirty="0" err="1" smtClean="0"/>
              <a:t>Fermionic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to ≈20% </a:t>
            </a:r>
            <a:endParaRPr lang="pt-PT" dirty="0" smtClean="0"/>
          </a:p>
          <a:p>
            <a:pPr lvl="1"/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/>
              <a:t>pure</a:t>
            </a:r>
            <a:r>
              <a:rPr lang="pt-PT" dirty="0"/>
              <a:t> CP-</a:t>
            </a:r>
            <a:r>
              <a:rPr lang="pt-PT" dirty="0" err="1"/>
              <a:t>odd</a:t>
            </a:r>
            <a:r>
              <a:rPr lang="pt-PT" dirty="0"/>
              <a:t> (J</a:t>
            </a:r>
            <a:r>
              <a:rPr lang="pt-PT" baseline="30000" dirty="0"/>
              <a:t>CP</a:t>
            </a:r>
            <a:r>
              <a:rPr lang="pt-PT" dirty="0"/>
              <a:t> = J</a:t>
            </a:r>
            <a:r>
              <a:rPr lang="pt-PT" baseline="30000" dirty="0"/>
              <a:t>+-</a:t>
            </a:r>
            <a:r>
              <a:rPr lang="pt-PT" dirty="0" smtClean="0"/>
              <a:t>)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Looking</a:t>
            </a:r>
            <a:r>
              <a:rPr lang="pt-PT" dirty="0" smtClean="0"/>
              <a:t> </a:t>
            </a:r>
            <a:r>
              <a:rPr lang="pt-PT" dirty="0" err="1" smtClean="0"/>
              <a:t>ahead</a:t>
            </a:r>
            <a:r>
              <a:rPr lang="pt-PT" dirty="0" smtClean="0"/>
              <a:t>...</a:t>
            </a:r>
          </a:p>
          <a:p>
            <a:pPr lvl="1"/>
            <a:r>
              <a:rPr lang="pt-PT" dirty="0" err="1" smtClean="0"/>
              <a:t>Expect</a:t>
            </a:r>
            <a:r>
              <a:rPr lang="pt-PT" dirty="0" smtClean="0"/>
              <a:t> ≈2-3% </a:t>
            </a:r>
            <a:r>
              <a:rPr lang="pt-PT" dirty="0" err="1" smtClean="0"/>
              <a:t>uncertainties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full</a:t>
            </a:r>
            <a:r>
              <a:rPr lang="pt-PT" dirty="0" smtClean="0"/>
              <a:t> HL-LHC </a:t>
            </a:r>
            <a:r>
              <a:rPr lang="pt-PT" dirty="0" err="1" smtClean="0"/>
              <a:t>lumi</a:t>
            </a:r>
            <a:endParaRPr lang="pt-PT" dirty="0"/>
          </a:p>
          <a:p>
            <a:pPr lvl="1"/>
            <a:r>
              <a:rPr lang="pt-PT" dirty="0" err="1" smtClean="0"/>
              <a:t>Fighting</a:t>
            </a:r>
            <a:r>
              <a:rPr lang="pt-PT" dirty="0" smtClean="0"/>
              <a:t> </a:t>
            </a:r>
            <a:r>
              <a:rPr lang="pt-PT" dirty="0" err="1" smtClean="0"/>
              <a:t>systematic</a:t>
            </a:r>
            <a:r>
              <a:rPr lang="pt-PT" dirty="0" smtClean="0"/>
              <a:t> </a:t>
            </a:r>
            <a:r>
              <a:rPr lang="pt-PT" dirty="0" err="1" smtClean="0"/>
              <a:t>uncertainties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way</a:t>
            </a:r>
            <a:endParaRPr lang="pt-PT" dirty="0" smtClean="0"/>
          </a:p>
          <a:p>
            <a:pPr lvl="1"/>
            <a:r>
              <a:rPr lang="pt-PT" dirty="0" err="1" smtClean="0"/>
              <a:t>Progress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essential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fast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But</a:t>
            </a:r>
            <a:r>
              <a:rPr lang="pt-PT" dirty="0" smtClean="0"/>
              <a:t> more </a:t>
            </a:r>
            <a:r>
              <a:rPr lang="pt-PT" dirty="0" err="1" smtClean="0"/>
              <a:t>detailed</a:t>
            </a:r>
            <a:r>
              <a:rPr lang="pt-PT" dirty="0" smtClean="0"/>
              <a:t> </a:t>
            </a:r>
            <a:r>
              <a:rPr lang="pt-PT" dirty="0" err="1" smtClean="0"/>
              <a:t>observables</a:t>
            </a:r>
            <a:r>
              <a:rPr lang="pt-PT" dirty="0" smtClean="0"/>
              <a:t> can </a:t>
            </a:r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reached</a:t>
            </a:r>
            <a:r>
              <a:rPr lang="pt-PT" dirty="0" smtClean="0"/>
              <a:t> </a:t>
            </a:r>
            <a:r>
              <a:rPr lang="mr-IN" dirty="0" smtClean="0"/>
              <a:t>–</a:t>
            </a:r>
            <a:r>
              <a:rPr lang="pt-PT" dirty="0" smtClean="0"/>
              <a:t> </a:t>
            </a:r>
            <a:r>
              <a:rPr lang="pt-PT" b="1" dirty="0" smtClean="0"/>
              <a:t>CP </a:t>
            </a:r>
            <a:r>
              <a:rPr lang="pt-PT" b="1" dirty="0" err="1" smtClean="0"/>
              <a:t>of</a:t>
            </a:r>
            <a:r>
              <a:rPr lang="pt-PT" b="1" dirty="0" smtClean="0"/>
              <a:t> </a:t>
            </a:r>
            <a:r>
              <a:rPr lang="pt-PT" b="1" dirty="0" err="1" smtClean="0"/>
              <a:t>ttH</a:t>
            </a:r>
            <a:r>
              <a:rPr lang="pt-PT" dirty="0" smtClean="0"/>
              <a:t>!</a:t>
            </a:r>
          </a:p>
          <a:p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8BDE-FB05-A846-ACAD-2F215F13B25D}" type="datetime1">
              <a:rPr lang="en-US" smtClean="0"/>
              <a:t>08.10.20</a:t>
            </a:fld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45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985" y="1802098"/>
            <a:ext cx="5512015" cy="1046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481" y="3241094"/>
            <a:ext cx="4780319" cy="3199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want</a:t>
            </a:r>
            <a:r>
              <a:rPr lang="pt-PT" dirty="0" smtClean="0"/>
              <a:t> to </a:t>
            </a:r>
            <a:r>
              <a:rPr lang="pt-PT" dirty="0" err="1" smtClean="0"/>
              <a:t>measure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278909"/>
            <a:ext cx="3473228" cy="5162179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Generalized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gets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mixing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r>
              <a:rPr lang="pt-PT" dirty="0" smtClean="0"/>
              <a:t> to </a:t>
            </a:r>
            <a:r>
              <a:rPr lang="pt-PT" dirty="0" err="1" smtClean="0"/>
              <a:t>allow</a:t>
            </a:r>
            <a:r>
              <a:rPr lang="pt-PT" dirty="0" smtClean="0"/>
              <a:t> non-</a:t>
            </a:r>
            <a:r>
              <a:rPr lang="pt-PT" dirty="0" err="1" smtClean="0"/>
              <a:t>pure</a:t>
            </a:r>
            <a:r>
              <a:rPr lang="pt-PT" dirty="0" smtClean="0"/>
              <a:t> CP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interactions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Two</a:t>
            </a:r>
            <a:r>
              <a:rPr lang="pt-PT" dirty="0" smtClean="0"/>
              <a:t> </a:t>
            </a:r>
            <a:r>
              <a:rPr lang="pt-PT" dirty="0" err="1" smtClean="0"/>
              <a:t>parametrizations</a:t>
            </a:r>
            <a:r>
              <a:rPr lang="pt-PT" dirty="0" smtClean="0"/>
              <a:t>: </a:t>
            </a:r>
            <a:r>
              <a:rPr lang="pt-PT" dirty="0" err="1" smtClean="0"/>
              <a:t>κ’</a:t>
            </a:r>
            <a:r>
              <a:rPr lang="pt-PT" baseline="-25000" dirty="0" err="1" smtClean="0"/>
              <a:t>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α </a:t>
            </a:r>
            <a:r>
              <a:rPr lang="pt-PT" dirty="0" err="1" smtClean="0"/>
              <a:t>mixing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r>
              <a:rPr lang="pt-PT" dirty="0" smtClean="0"/>
              <a:t>, </a:t>
            </a:r>
            <a:r>
              <a:rPr lang="pt-PT" b="1" dirty="0" err="1" smtClean="0"/>
              <a:t>or</a:t>
            </a:r>
            <a:r>
              <a:rPr lang="pt-PT" dirty="0" smtClean="0"/>
              <a:t> real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imaginary</a:t>
            </a:r>
            <a:r>
              <a:rPr lang="pt-PT" dirty="0" smtClean="0"/>
              <a:t> </a:t>
            </a:r>
            <a:r>
              <a:rPr lang="pt-PT" dirty="0" err="1" smtClean="0"/>
              <a:t>coefficients</a:t>
            </a:r>
            <a:r>
              <a:rPr lang="pt-PT" dirty="0" smtClean="0"/>
              <a:t> </a:t>
            </a:r>
            <a:r>
              <a:rPr lang="pt-PT" dirty="0" err="1" smtClean="0"/>
              <a:t>κ</a:t>
            </a:r>
            <a:r>
              <a:rPr lang="pt-PT" baseline="-25000" dirty="0" err="1" smtClean="0"/>
              <a:t>t</a:t>
            </a:r>
            <a:r>
              <a:rPr lang="pt-PT" baseline="-25000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κ</a:t>
            </a:r>
            <a:r>
              <a:rPr lang="pt-PT" baseline="-25000" dirty="0" err="1" smtClean="0"/>
              <a:t>t</a:t>
            </a:r>
            <a:r>
              <a:rPr lang="pt-PT" dirty="0" smtClean="0"/>
              <a:t>˜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need</a:t>
            </a:r>
            <a:r>
              <a:rPr lang="pt-PT" dirty="0" smtClean="0"/>
              <a:t> </a:t>
            </a:r>
            <a:r>
              <a:rPr lang="pt-PT" dirty="0" err="1" smtClean="0"/>
              <a:t>observables</a:t>
            </a:r>
            <a:r>
              <a:rPr lang="pt-PT" dirty="0" smtClean="0"/>
              <a:t> </a:t>
            </a:r>
            <a:r>
              <a:rPr lang="pt-PT" dirty="0" err="1" smtClean="0"/>
              <a:t>sensitive</a:t>
            </a:r>
            <a:r>
              <a:rPr lang="pt-PT" dirty="0" smtClean="0"/>
              <a:t> to </a:t>
            </a:r>
            <a:r>
              <a:rPr lang="pt-PT" dirty="0" err="1" smtClean="0"/>
              <a:t>these</a:t>
            </a:r>
            <a:r>
              <a:rPr lang="pt-PT" dirty="0" smtClean="0"/>
              <a:t> </a:t>
            </a:r>
            <a:r>
              <a:rPr lang="pt-PT" dirty="0" err="1" smtClean="0"/>
              <a:t>parameters</a:t>
            </a:r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5829515" y="1927737"/>
            <a:ext cx="902734" cy="40055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5798916" y="1558405"/>
            <a:ext cx="113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CP </a:t>
            </a:r>
            <a:r>
              <a:rPr lang="pt-PT" dirty="0" err="1" smtClean="0">
                <a:solidFill>
                  <a:srgbClr val="FF0000"/>
                </a:solidFill>
              </a:rPr>
              <a:t>even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8148" y="2419494"/>
            <a:ext cx="619673" cy="40055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6234980" y="2408541"/>
            <a:ext cx="1002187" cy="400555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7030004" y="1921130"/>
            <a:ext cx="1461809" cy="400555"/>
          </a:xfrm>
          <a:prstGeom prst="rect">
            <a:avLst/>
          </a:prstGeom>
          <a:noFill/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7237167" y="1526139"/>
            <a:ext cx="113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CP </a:t>
            </a:r>
            <a:r>
              <a:rPr lang="pt-PT" dirty="0" err="1" smtClean="0">
                <a:solidFill>
                  <a:srgbClr val="FF0000"/>
                </a:solidFill>
              </a:rPr>
              <a:t>odd</a:t>
            </a:r>
            <a:endParaRPr lang="pt-PT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06481" y="3070080"/>
            <a:ext cx="4943195" cy="3787920"/>
            <a:chOff x="3906481" y="3070080"/>
            <a:chExt cx="4943195" cy="3787920"/>
          </a:xfrm>
        </p:grpSpPr>
        <p:pic>
          <p:nvPicPr>
            <p:cNvPr id="13" name="Picture 12" descr="fig_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481" y="3070080"/>
              <a:ext cx="4943195" cy="37879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88526" y="5890307"/>
              <a:ext cx="2331635" cy="382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err="1" smtClean="0"/>
                <a:t>See</a:t>
              </a:r>
              <a:r>
                <a:rPr lang="pt-PT" dirty="0" smtClean="0"/>
                <a:t> </a:t>
              </a:r>
              <a:r>
                <a:rPr lang="pt-PT" dirty="0" err="1" smtClean="0"/>
                <a:t>talk</a:t>
              </a:r>
              <a:r>
                <a:rPr lang="pt-PT" dirty="0" smtClean="0"/>
                <a:t> </a:t>
              </a:r>
              <a:r>
                <a:rPr lang="pt-PT" dirty="0" err="1" smtClean="0"/>
                <a:t>by</a:t>
              </a:r>
              <a:r>
                <a:rPr lang="pt-PT" dirty="0" smtClean="0"/>
                <a:t> Lisa </a:t>
              </a:r>
              <a:r>
                <a:rPr lang="pt-PT" dirty="0" err="1" smtClean="0"/>
                <a:t>Mijovic</a:t>
              </a:r>
              <a:endParaRPr lang="pt-PT" dirty="0"/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2FDF8-BB52-5648-B0F2-92702F5BB5C5}" type="datetime1">
              <a:rPr lang="en-US" smtClean="0"/>
              <a:t>08.10.20</a:t>
            </a:fld>
            <a:endParaRPr lang="pt-P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6698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Recent</a:t>
            </a:r>
            <a:r>
              <a:rPr lang="pt-PT" dirty="0" smtClean="0"/>
              <a:t> </a:t>
            </a:r>
            <a:r>
              <a:rPr lang="pt-PT" dirty="0" err="1" smtClean="0"/>
              <a:t>measurements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598905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ATLAS: </a:t>
            </a:r>
          </a:p>
          <a:p>
            <a:pPr lvl="1"/>
            <a:r>
              <a:rPr lang="en-US" dirty="0" smtClean="0"/>
              <a:t>CP</a:t>
            </a:r>
            <a:r>
              <a:rPr lang="en-US" dirty="0"/>
              <a:t>-mixing angle &gt; 43° excluded @95% </a:t>
            </a:r>
            <a:endParaRPr lang="en-US" dirty="0" smtClean="0"/>
          </a:p>
          <a:p>
            <a:pPr lvl="1"/>
            <a:r>
              <a:rPr lang="en-US" dirty="0" smtClean="0"/>
              <a:t>Pure </a:t>
            </a:r>
            <a:r>
              <a:rPr lang="en-US" dirty="0"/>
              <a:t>CP </a:t>
            </a:r>
            <a:r>
              <a:rPr lang="en-US" dirty="0" smtClean="0"/>
              <a:t>odd excluded with </a:t>
            </a:r>
            <a:r>
              <a:rPr lang="en-US" dirty="0"/>
              <a:t>3.9(2.7)</a:t>
            </a:r>
            <a:r>
              <a:rPr lang="en-US" dirty="0" err="1" smtClean="0"/>
              <a:t>σ</a:t>
            </a:r>
            <a:endParaRPr lang="en-US" dirty="0"/>
          </a:p>
          <a:p>
            <a:pPr lvl="2"/>
            <a:r>
              <a:rPr lang="en-US" dirty="0"/>
              <a:t>Phys. Rev. </a:t>
            </a:r>
            <a:r>
              <a:rPr lang="en-US" dirty="0" err="1"/>
              <a:t>Lett</a:t>
            </a:r>
            <a:r>
              <a:rPr lang="en-US" dirty="0"/>
              <a:t>. 125 (2020) 061802 </a:t>
            </a:r>
            <a:endParaRPr lang="en-US" dirty="0" smtClean="0"/>
          </a:p>
          <a:p>
            <a:pPr lvl="2"/>
            <a:r>
              <a:rPr lang="en-US" dirty="0" smtClean="0"/>
              <a:t>See Lisa </a:t>
            </a:r>
            <a:r>
              <a:rPr lang="en-US" dirty="0" err="1" smtClean="0"/>
              <a:t>Mijovic’s</a:t>
            </a:r>
            <a:r>
              <a:rPr lang="en-US" dirty="0" smtClean="0"/>
              <a:t> talk on </a:t>
            </a:r>
            <a:endParaRPr lang="en-US" dirty="0"/>
          </a:p>
          <a:p>
            <a:r>
              <a:rPr lang="pt-PT" dirty="0" smtClean="0"/>
              <a:t>CMS:</a:t>
            </a:r>
          </a:p>
          <a:p>
            <a:pPr lvl="1"/>
            <a:r>
              <a:rPr lang="en-US" dirty="0" smtClean="0"/>
              <a:t>CP</a:t>
            </a:r>
            <a:r>
              <a:rPr lang="en-US" dirty="0"/>
              <a:t>-odd model of </a:t>
            </a:r>
            <a:r>
              <a:rPr lang="en-US" dirty="0" err="1"/>
              <a:t>Htt</a:t>
            </a:r>
            <a:r>
              <a:rPr lang="en-US" dirty="0"/>
              <a:t> coupling excluded at </a:t>
            </a:r>
            <a:r>
              <a:rPr lang="en-US" dirty="0" smtClean="0"/>
              <a:t> 3.2σ </a:t>
            </a:r>
          </a:p>
          <a:p>
            <a:pPr lvl="2"/>
            <a:r>
              <a:rPr lang="en-US" dirty="0"/>
              <a:t>PRL 125 (2020) 061801 </a:t>
            </a:r>
            <a:endParaRPr lang="en-US" dirty="0" smtClean="0"/>
          </a:p>
          <a:p>
            <a:pPr lvl="1"/>
            <a:r>
              <a:rPr lang="pt-PT" dirty="0"/>
              <a:t>CP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τ</a:t>
            </a:r>
            <a:r>
              <a:rPr lang="pt-PT" dirty="0"/>
              <a:t> 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/>
              <a:t>coupling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H→ττ</a:t>
            </a:r>
            <a:r>
              <a:rPr lang="pt-PT" dirty="0"/>
              <a:t> </a:t>
            </a:r>
            <a:r>
              <a:rPr lang="pt-PT" dirty="0" err="1" smtClean="0"/>
              <a:t>decays</a:t>
            </a:r>
            <a:endParaRPr lang="pt-PT" dirty="0" smtClean="0"/>
          </a:p>
          <a:p>
            <a:pPr lvl="2"/>
            <a:r>
              <a:rPr lang="pt-PT" dirty="0" smtClean="0"/>
              <a:t>CP-</a:t>
            </a:r>
            <a:r>
              <a:rPr lang="pt-PT" dirty="0" err="1" smtClean="0"/>
              <a:t>odd</a:t>
            </a:r>
            <a:r>
              <a:rPr lang="pt-PT" dirty="0" smtClean="0"/>
              <a:t> </a:t>
            </a:r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3.2</a:t>
            </a:r>
            <a:r>
              <a:rPr lang="en-US" dirty="0" err="1"/>
              <a:t>σ</a:t>
            </a:r>
            <a:r>
              <a:rPr lang="en-US" dirty="0"/>
              <a:t> </a:t>
            </a:r>
            <a:r>
              <a:rPr lang="en-US" dirty="0" smtClean="0"/>
              <a:t>(2.3 exp.)</a:t>
            </a:r>
          </a:p>
          <a:p>
            <a:pPr lvl="2"/>
            <a:r>
              <a:rPr lang="mr-IN" dirty="0"/>
              <a:t>CMS-PAS-HIG-20-</a:t>
            </a:r>
            <a:r>
              <a:rPr lang="mr-IN" dirty="0" smtClean="0"/>
              <a:t>006</a:t>
            </a:r>
            <a:r>
              <a:rPr lang="en-US" dirty="0" smtClean="0"/>
              <a:t> </a:t>
            </a:r>
          </a:p>
          <a:p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841" y="3768432"/>
            <a:ext cx="3369159" cy="2711638"/>
          </a:xfrm>
          <a:prstGeom prst="rect">
            <a:avLst/>
          </a:prstGeom>
        </p:spPr>
      </p:pic>
      <p:pic>
        <p:nvPicPr>
          <p:cNvPr id="8" name="Picture 7" descr="fig_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50" y="1417638"/>
            <a:ext cx="2928002" cy="2243698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4B703-C7A2-F348-BF64-F988588BD95E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406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4022"/>
          </a:xfrm>
        </p:spPr>
        <p:txBody>
          <a:bodyPr/>
          <a:lstStyle/>
          <a:p>
            <a:r>
              <a:rPr lang="pt-PT" dirty="0" err="1" smtClean="0"/>
              <a:t>Also</a:t>
            </a:r>
            <a:r>
              <a:rPr lang="pt-PT" dirty="0" smtClean="0"/>
              <a:t> more </a:t>
            </a:r>
            <a:r>
              <a:rPr lang="pt-PT" dirty="0" err="1" smtClean="0"/>
              <a:t>indirect</a:t>
            </a:r>
            <a:r>
              <a:rPr lang="pt-PT" dirty="0" smtClean="0"/>
              <a:t> </a:t>
            </a:r>
            <a:r>
              <a:rPr lang="pt-PT" dirty="0" err="1" smtClean="0"/>
              <a:t>constraints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07287" cy="4525963"/>
          </a:xfrm>
        </p:spPr>
        <p:txBody>
          <a:bodyPr/>
          <a:lstStyle/>
          <a:p>
            <a:r>
              <a:rPr lang="pt-PT" dirty="0" err="1" smtClean="0"/>
              <a:t>Electron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neutron</a:t>
            </a:r>
            <a:r>
              <a:rPr lang="pt-PT" dirty="0" smtClean="0"/>
              <a:t> EDM </a:t>
            </a:r>
            <a:r>
              <a:rPr lang="pt-PT" dirty="0" err="1" smtClean="0"/>
              <a:t>able</a:t>
            </a:r>
            <a:r>
              <a:rPr lang="pt-PT" dirty="0" smtClean="0"/>
              <a:t> to </a:t>
            </a:r>
            <a:r>
              <a:rPr lang="pt-PT" dirty="0" err="1" smtClean="0"/>
              <a:t>constrain</a:t>
            </a:r>
            <a:r>
              <a:rPr lang="pt-PT" dirty="0" smtClean="0"/>
              <a:t> </a:t>
            </a:r>
            <a:r>
              <a:rPr lang="pt-PT" dirty="0" err="1" smtClean="0"/>
              <a:t>mixing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endParaRPr lang="pt-PT" dirty="0" smtClean="0"/>
          </a:p>
          <a:p>
            <a:r>
              <a:rPr lang="pt-PT" dirty="0" err="1" smtClean="0"/>
              <a:t>Personal</a:t>
            </a:r>
            <a:r>
              <a:rPr lang="pt-PT" dirty="0" smtClean="0"/>
              <a:t> </a:t>
            </a:r>
            <a:r>
              <a:rPr lang="pt-PT" dirty="0" err="1" smtClean="0"/>
              <a:t>bias</a:t>
            </a:r>
            <a:r>
              <a:rPr lang="pt-PT" dirty="0"/>
              <a:t>:</a:t>
            </a:r>
            <a:r>
              <a:rPr lang="pt-PT" dirty="0" smtClean="0"/>
              <a:t> </a:t>
            </a:r>
            <a:r>
              <a:rPr lang="pt-PT" dirty="0" err="1" smtClean="0"/>
              <a:t>nothing</a:t>
            </a:r>
            <a:r>
              <a:rPr lang="pt-PT" dirty="0" smtClean="0"/>
              <a:t> </a:t>
            </a:r>
            <a:r>
              <a:rPr lang="pt-PT" dirty="0" err="1" smtClean="0"/>
              <a:t>beats</a:t>
            </a:r>
            <a:r>
              <a:rPr lang="pt-PT" dirty="0" smtClean="0"/>
              <a:t> a </a:t>
            </a:r>
            <a:r>
              <a:rPr lang="pt-PT" dirty="0" err="1" smtClean="0"/>
              <a:t>direct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... 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400" y="1907896"/>
            <a:ext cx="3327400" cy="322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1632943"/>
            <a:ext cx="215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JHEP04(2014)004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397DB-3CD0-5348-BBE2-91D4E51DF4EC}" type="datetime1">
              <a:rPr lang="en-US" smtClean="0"/>
              <a:t>08.10.20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923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ATLAS </a:t>
            </a:r>
            <a:r>
              <a:rPr lang="pt-PT" dirty="0" err="1"/>
              <a:t>ttH</a:t>
            </a:r>
            <a:r>
              <a:rPr lang="pt-PT" dirty="0" err="1">
                <a:sym typeface="Wingdings"/>
              </a:rPr>
              <a:t>bb</a:t>
            </a:r>
            <a:r>
              <a:rPr lang="pt-PT" dirty="0">
                <a:sym typeface="Wingdings"/>
              </a:rPr>
              <a:t> </a:t>
            </a:r>
            <a:r>
              <a:rPr lang="pt-PT" dirty="0" err="1">
                <a:sym typeface="Wingdings"/>
              </a:rPr>
              <a:t>Analysis</a:t>
            </a:r>
            <a:endParaRPr lang="pt-PT" dirty="0"/>
          </a:p>
        </p:txBody>
      </p:sp>
      <p:sp>
        <p:nvSpPr>
          <p:cNvPr id="6" name="TextBox 5"/>
          <p:cNvSpPr txBox="1"/>
          <p:nvPr/>
        </p:nvSpPr>
        <p:spPr>
          <a:xfrm>
            <a:off x="153006" y="5599618"/>
            <a:ext cx="8859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Showing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: Emanuel </a:t>
            </a:r>
            <a:r>
              <a:rPr lang="pt-PT" dirty="0"/>
              <a:t>Gouveia, Nicolas </a:t>
            </a:r>
            <a:r>
              <a:rPr lang="pt-PT" dirty="0" err="1"/>
              <a:t>Schamberg</a:t>
            </a:r>
            <a:r>
              <a:rPr lang="pt-PT" dirty="0"/>
              <a:t>, Luís Coelho, </a:t>
            </a:r>
            <a:r>
              <a:rPr lang="pt-PT" dirty="0" err="1"/>
              <a:t>Brian</a:t>
            </a:r>
            <a:r>
              <a:rPr lang="pt-PT" dirty="0"/>
              <a:t> </a:t>
            </a:r>
            <a:r>
              <a:rPr lang="pt-PT" dirty="0" err="1"/>
              <a:t>Le</a:t>
            </a:r>
            <a:r>
              <a:rPr lang="pt-PT" dirty="0"/>
              <a:t>, </a:t>
            </a:r>
            <a:r>
              <a:rPr lang="pt-PT" dirty="0" err="1"/>
              <a:t>Zak</a:t>
            </a:r>
            <a:r>
              <a:rPr lang="pt-PT" dirty="0"/>
              <a:t> Lawrence, Ana Luísa </a:t>
            </a:r>
            <a:r>
              <a:rPr lang="pt-PT" dirty="0" smtClean="0"/>
              <a:t>Carvalho Ricardo </a:t>
            </a:r>
            <a:r>
              <a:rPr lang="pt-PT" dirty="0"/>
              <a:t>Gonçalo, António Onofre, </a:t>
            </a:r>
            <a:r>
              <a:rPr lang="pt-PT" dirty="0" err="1"/>
              <a:t>Yvonne</a:t>
            </a:r>
            <a:r>
              <a:rPr lang="pt-PT" dirty="0"/>
              <a:t> </a:t>
            </a:r>
            <a:r>
              <a:rPr lang="pt-PT" dirty="0" err="1"/>
              <a:t>Peters</a:t>
            </a:r>
            <a:r>
              <a:rPr lang="pt-PT" dirty="0"/>
              <a:t>, </a:t>
            </a:r>
            <a:r>
              <a:rPr lang="pt-PT" dirty="0" err="1"/>
              <a:t>Ian</a:t>
            </a:r>
            <a:r>
              <a:rPr lang="pt-PT" dirty="0"/>
              <a:t> </a:t>
            </a:r>
            <a:r>
              <a:rPr lang="pt-PT" dirty="0" err="1"/>
              <a:t>Conelly</a:t>
            </a:r>
            <a:r>
              <a:rPr lang="pt-PT" dirty="0"/>
              <a:t>, Daniel Mori, Yang </a:t>
            </a:r>
            <a:r>
              <a:rPr lang="pt-PT" dirty="0" err="1"/>
              <a:t>Qin</a:t>
            </a:r>
            <a:endParaRPr lang="pt-P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797" y="1587500"/>
            <a:ext cx="4368800" cy="36830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64C0-E8B5-8245-AC10-CE9B1CDFB470}" type="datetime1">
              <a:rPr lang="en-US" smtClean="0"/>
              <a:t>08.10.20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R.Goncalo - CP measurements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4ED1-7D41-DB40-9035-B136F91F8B5A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107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5426</TotalTime>
  <Words>1942</Words>
  <Application>Microsoft Macintosh PowerPoint</Application>
  <PresentationFormat>On-screen Show (4:3)</PresentationFormat>
  <Paragraphs>307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Constraining CP of Higgs-top coupling</vt:lpstr>
      <vt:lpstr>Outlook:</vt:lpstr>
      <vt:lpstr>Why constrain CP of Higgs-top coupling? </vt:lpstr>
      <vt:lpstr>Why constrain CP of Higgs-top coupling?</vt:lpstr>
      <vt:lpstr>Why constrain CP of Higgs-top coupling?</vt:lpstr>
      <vt:lpstr>What do we want to measure?</vt:lpstr>
      <vt:lpstr>Recent measurements</vt:lpstr>
      <vt:lpstr>Also more indirect constraints</vt:lpstr>
      <vt:lpstr>ATLAS ttHbb Analysis</vt:lpstr>
      <vt:lpstr>ATLAS ttHbb Analysis</vt:lpstr>
      <vt:lpstr>Signal modeling for intermediate α and κ’t</vt:lpstr>
      <vt:lpstr>Single lepton channel: event selection</vt:lpstr>
      <vt:lpstr>Single lepton channel: analysis strategy</vt:lpstr>
      <vt:lpstr>Single lepton channel: analysis strategy</vt:lpstr>
      <vt:lpstr>Single lepton channel: analysis strategy</vt:lpstr>
      <vt:lpstr>Input distributions</vt:lpstr>
      <vt:lpstr>Dilepton channel: event selection</vt:lpstr>
      <vt:lpstr>Dilepton channel: analysis strategy</vt:lpstr>
      <vt:lpstr>Input distributions</vt:lpstr>
      <vt:lpstr>tt+b systematic uncertainties </vt:lpstr>
      <vt:lpstr>Asimov fits </vt:lpstr>
      <vt:lpstr>Asimov fits </vt:lpstr>
      <vt:lpstr>Impact of systematic uncertainties</vt:lpstr>
      <vt:lpstr>Background modeling</vt:lpstr>
      <vt:lpstr>Post-fit modelling (background-only)</vt:lpstr>
      <vt:lpstr>Post-fit modelling (background-only)</vt:lpstr>
      <vt:lpstr>Status of ttH, Hbb CP analysis</vt:lpstr>
      <vt:lpstr>The far future...</vt:lpstr>
      <vt:lpstr>Conclusions</vt:lpstr>
      <vt:lpstr>Backup</vt:lpstr>
      <vt:lpstr>ttH(bb) CP analysis documentation</vt:lpstr>
      <vt:lpstr>What do we want to measure?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84</cp:revision>
  <dcterms:created xsi:type="dcterms:W3CDTF">2020-10-04T15:51:50Z</dcterms:created>
  <dcterms:modified xsi:type="dcterms:W3CDTF">2020-10-08T10:21:02Z</dcterms:modified>
</cp:coreProperties>
</file>