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2" r:id="rId3"/>
    <p:sldId id="267" r:id="rId4"/>
    <p:sldId id="273" r:id="rId5"/>
    <p:sldId id="274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7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75C5F-385E-9B42-9B6E-8E8ADC364E8E}" type="datetimeFigureOut">
              <a:rPr lang="en-US" smtClean="0"/>
              <a:t>2/16/11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8D13A-DA24-FA48-A3C1-E44B3BDAEB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A51CA-1BFE-074A-80FB-C7C1C0912099}" type="datetimeFigureOut">
              <a:rPr lang="en-US" smtClean="0"/>
              <a:t>2/16/11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D0981-CA52-6345-B461-4060BF30C5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2422CF-7256-7D40-BFDC-B6E563424DD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Meeting - 16 Feb.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Meeting - 16 Feb.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Meeting - 16 Feb.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Meeting - 16 Feb.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Meeting - 16 Feb.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Meeting - 16 Feb.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Meeting - 16 Feb. 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Meeting - 16 Feb.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Meeting - 16 Feb. 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Meeting - 16 Feb.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Meeting - 16 Feb.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Meeting - 16 Feb.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hyperlink" Target="http://arxiv.org/abs/1101.0593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hyperlink" Target="https://twiki.cern.ch/twiki/bin/view/LHCPhysics/CrossSections" TargetMode="External"/><Relationship Id="rId5" Type="http://schemas.openxmlformats.org/officeDocument/2006/relationships/hyperlink" Target="https://twiki.cern.ch/twiki/bin/view/LHCPhysics/CERNYellowReportPageAt7Te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Protected/WHNoteSummer201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H</a:t>
            </a:r>
            <a:r>
              <a:rPr lang="en-US" dirty="0" smtClean="0"/>
              <a:t>-&gt;bb</a:t>
            </a:r>
            <a:r>
              <a:rPr lang="en-US" dirty="0" smtClean="0"/>
              <a:t>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34085"/>
            <a:ext cx="6400800" cy="133295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</a:t>
            </a:r>
            <a:r>
              <a:rPr lang="en-US" dirty="0" smtClean="0"/>
              <a:t>) </a:t>
            </a:r>
          </a:p>
          <a:p>
            <a:r>
              <a:rPr lang="en-US" dirty="0" smtClean="0"/>
              <a:t>on behalf of the H-&gt;bb analysis team</a:t>
            </a:r>
          </a:p>
          <a:p>
            <a:endParaRPr lang="en-US" dirty="0" smtClean="0"/>
          </a:p>
          <a:p>
            <a:r>
              <a:rPr lang="en-US" dirty="0" smtClean="0"/>
              <a:t>HSG5</a:t>
            </a:r>
            <a:r>
              <a:rPr lang="en-US" dirty="0" smtClean="0"/>
              <a:t> Meeting</a:t>
            </a:r>
            <a:r>
              <a:rPr lang="en-US" dirty="0" smtClean="0"/>
              <a:t>,</a:t>
            </a:r>
            <a:r>
              <a:rPr lang="en-US" dirty="0" smtClean="0"/>
              <a:t> 16 </a:t>
            </a:r>
            <a:r>
              <a:rPr lang="en-US" dirty="0" smtClean="0"/>
              <a:t>February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1923412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1686"/>
          </a:xfrm>
        </p:spPr>
        <p:txBody>
          <a:bodyPr/>
          <a:lstStyle/>
          <a:p>
            <a:r>
              <a:rPr lang="en-US" dirty="0" smtClean="0"/>
              <a:t>H-&gt;bb </a:t>
            </a:r>
            <a:r>
              <a:rPr lang="en-US" dirty="0" smtClean="0"/>
              <a:t>at a glance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80" y="1186324"/>
            <a:ext cx="8721862" cy="5260844"/>
          </a:xfrm>
          <a:noFill/>
          <a:effectLst/>
        </p:spPr>
        <p:txBody>
          <a:bodyPr>
            <a:normAutofit fontScale="92500" lnSpcReduction="10000"/>
          </a:bodyPr>
          <a:lstStyle/>
          <a:p>
            <a:r>
              <a:rPr lang="en-US" sz="1946" b="1" dirty="0" smtClean="0">
                <a:solidFill>
                  <a:srgbClr val="FF0000"/>
                </a:solidFill>
              </a:rPr>
              <a:t>WH and ZH </a:t>
            </a:r>
            <a:r>
              <a:rPr lang="en-US" sz="1946" dirty="0" smtClean="0"/>
              <a:t>analyses progressing in parallel – concentrating on </a:t>
            </a:r>
            <a:r>
              <a:rPr lang="en-US" sz="1946" b="1" dirty="0" smtClean="0"/>
              <a:t>non-boosted</a:t>
            </a:r>
            <a:r>
              <a:rPr lang="en-US" sz="1946" dirty="0" smtClean="0"/>
              <a:t> for now</a:t>
            </a:r>
            <a:endParaRPr lang="en-US" sz="1946" dirty="0" smtClean="0"/>
          </a:p>
          <a:p>
            <a:pPr lvl="1"/>
            <a:r>
              <a:rPr lang="en-US" sz="1730" dirty="0" smtClean="0"/>
              <a:t>Birmingham</a:t>
            </a:r>
            <a:r>
              <a:rPr lang="en-US" sz="1730" dirty="0" smtClean="0"/>
              <a:t>/Liverpool, Wisconsin, LMU Munich, </a:t>
            </a:r>
            <a:r>
              <a:rPr lang="en-US" sz="1730" dirty="0" smtClean="0"/>
              <a:t>Lisbon, </a:t>
            </a:r>
            <a:r>
              <a:rPr lang="en-US" sz="1730" dirty="0" smtClean="0"/>
              <a:t>Carleton, Argonne, Glasgow and Royal Holloway</a:t>
            </a:r>
            <a:endParaRPr lang="en-US" sz="1730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Boosted WH/ZH</a:t>
            </a:r>
            <a:r>
              <a:rPr lang="en-US" sz="2000" dirty="0" smtClean="0"/>
              <a:t> to follow – more relevant at higher </a:t>
            </a:r>
            <a:r>
              <a:rPr lang="en-US" sz="2000" dirty="0" err="1" smtClean="0"/>
              <a:t>lumi</a:t>
            </a:r>
            <a:r>
              <a:rPr lang="en-US" sz="2000" dirty="0" smtClean="0"/>
              <a:t> but </a:t>
            </a:r>
            <a:r>
              <a:rPr lang="en-US" sz="2000" b="1" dirty="0" smtClean="0"/>
              <a:t>essential for this year</a:t>
            </a:r>
          </a:p>
          <a:p>
            <a:pPr lvl="1"/>
            <a:r>
              <a:rPr lang="en-US" sz="1800" dirty="0" smtClean="0"/>
              <a:t>Activity </a:t>
            </a:r>
            <a:r>
              <a:rPr lang="en-US" sz="1800" dirty="0" smtClean="0"/>
              <a:t>in UCL London at the moment – commission jet substructure </a:t>
            </a:r>
            <a:r>
              <a:rPr lang="en-US" sz="1800" dirty="0" smtClean="0"/>
              <a:t>observables</a:t>
            </a:r>
          </a:p>
          <a:p>
            <a:pPr lvl="1"/>
            <a:r>
              <a:rPr lang="en-US" sz="1800" b="1" dirty="0" smtClean="0"/>
              <a:t>Manpower badly needed here</a:t>
            </a:r>
            <a:r>
              <a:rPr lang="en-US" sz="1800" dirty="0" smtClean="0"/>
              <a:t> – </a:t>
            </a:r>
            <a:r>
              <a:rPr lang="en-US" sz="1800" dirty="0" smtClean="0"/>
              <a:t>v</a:t>
            </a:r>
            <a:r>
              <a:rPr lang="en-US" sz="1800" dirty="0" smtClean="0"/>
              <a:t>olunteers welcome! </a:t>
            </a:r>
            <a:endParaRPr lang="en-US" sz="1800" dirty="0" smtClean="0"/>
          </a:p>
          <a:p>
            <a:r>
              <a:rPr lang="en-US" sz="2000" b="1" dirty="0" err="1" smtClean="0">
                <a:solidFill>
                  <a:srgbClr val="FF0000"/>
                </a:solidFill>
              </a:rPr>
              <a:t>ttH</a:t>
            </a:r>
            <a:r>
              <a:rPr lang="en-US" sz="2000" dirty="0" smtClean="0"/>
              <a:t> </a:t>
            </a:r>
            <a:r>
              <a:rPr lang="en-US" sz="2000" dirty="0" smtClean="0"/>
              <a:t>analysis progressing – developing multivariate analysis</a:t>
            </a:r>
          </a:p>
          <a:p>
            <a:pPr lvl="1"/>
            <a:r>
              <a:rPr lang="en-US" sz="1800" dirty="0" smtClean="0"/>
              <a:t>Glasgow  involved, Edinburgh just joined… a Scottish Higgs channel!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VBF H-&gt;bb</a:t>
            </a:r>
            <a:r>
              <a:rPr lang="en-US" sz="2000" dirty="0" smtClean="0"/>
              <a:t> </a:t>
            </a:r>
            <a:r>
              <a:rPr lang="en-US" sz="2000" dirty="0" smtClean="0"/>
              <a:t>– activity </a:t>
            </a:r>
            <a:r>
              <a:rPr lang="en-US" sz="2000" dirty="0" smtClean="0"/>
              <a:t>from Victoria</a:t>
            </a:r>
          </a:p>
          <a:p>
            <a:pPr lvl="1"/>
            <a:r>
              <a:rPr lang="en-US" sz="1800" dirty="0" smtClean="0"/>
              <a:t>Rough estimate: sensitivity between </a:t>
            </a:r>
            <a:r>
              <a:rPr lang="en-US" sz="1800" dirty="0" err="1" smtClean="0"/>
              <a:t>hh</a:t>
            </a:r>
            <a:r>
              <a:rPr lang="en-US" sz="1800" dirty="0" smtClean="0"/>
              <a:t> and </a:t>
            </a:r>
            <a:r>
              <a:rPr lang="en-US" sz="1800" dirty="0" err="1" smtClean="0"/>
              <a:t>ll</a:t>
            </a:r>
            <a:r>
              <a:rPr lang="en-US" sz="1800" dirty="0" smtClean="0"/>
              <a:t> channels of  VBF H-&gt;</a:t>
            </a:r>
            <a:r>
              <a:rPr lang="en-US" sz="1800" dirty="0" err="1" smtClean="0"/>
              <a:t>ττ</a:t>
            </a:r>
            <a:r>
              <a:rPr lang="en-US" sz="1800" dirty="0" smtClean="0"/>
              <a:t> (no trigger, 30fb</a:t>
            </a:r>
            <a:r>
              <a:rPr lang="en-US" sz="1800" baseline="30000" dirty="0" smtClean="0"/>
              <a:t>-1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Trigger is crucial in this analysis – currently working on this, in contact with jet </a:t>
            </a:r>
            <a:r>
              <a:rPr lang="en-US" sz="1800" dirty="0" smtClean="0"/>
              <a:t>trigger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SUSY H-&gt;bb</a:t>
            </a:r>
            <a:r>
              <a:rPr lang="en-US" sz="2000" dirty="0" smtClean="0"/>
              <a:t> – activity in Freiburg within the SUSY working group</a:t>
            </a:r>
          </a:p>
          <a:p>
            <a:pPr lvl="1"/>
            <a:r>
              <a:rPr lang="en-US" sz="1600" dirty="0" smtClean="0"/>
              <a:t>See ATL-COM-PHYS-2011-030 – </a:t>
            </a:r>
            <a:r>
              <a:rPr lang="en-US" sz="1600" dirty="0" err="1" smtClean="0"/>
              <a:t>Atlfast</a:t>
            </a:r>
            <a:r>
              <a:rPr lang="en-US" sz="1600" dirty="0" smtClean="0"/>
              <a:t> II study </a:t>
            </a:r>
          </a:p>
          <a:p>
            <a:pPr lvl="1"/>
            <a:r>
              <a:rPr lang="en-US" sz="1800" dirty="0" smtClean="0"/>
              <a:t>Challenging: no discovery at √</a:t>
            </a:r>
            <a:r>
              <a:rPr lang="en-US" sz="1800" i="1" dirty="0" err="1" smtClean="0"/>
              <a:t>s</a:t>
            </a:r>
            <a:r>
              <a:rPr lang="en-US" sz="1800" dirty="0" smtClean="0"/>
              <a:t> = 10 </a:t>
            </a:r>
            <a:r>
              <a:rPr lang="en-US" sz="1800" dirty="0" err="1" smtClean="0"/>
              <a:t>TeV</a:t>
            </a:r>
            <a:r>
              <a:rPr lang="en-US" sz="1800" dirty="0" smtClean="0"/>
              <a:t>, 10fb</a:t>
            </a:r>
            <a:r>
              <a:rPr lang="en-US" sz="1800" baseline="30000" dirty="0" smtClean="0"/>
              <a:t>-1</a:t>
            </a:r>
          </a:p>
          <a:p>
            <a:pPr lvl="1"/>
            <a:r>
              <a:rPr lang="en-US" sz="1800" dirty="0" smtClean="0"/>
              <a:t>Becomes quite interesting for √</a:t>
            </a:r>
            <a:r>
              <a:rPr lang="en-US" sz="1800" i="1" dirty="0" err="1" smtClean="0"/>
              <a:t>s</a:t>
            </a:r>
            <a:r>
              <a:rPr lang="en-US" sz="1800" dirty="0" smtClean="0"/>
              <a:t> = 14 </a:t>
            </a:r>
            <a:r>
              <a:rPr lang="en-US" sz="1800" dirty="0" err="1" smtClean="0"/>
              <a:t>TeV</a:t>
            </a:r>
            <a:r>
              <a:rPr lang="en-US" sz="1800" dirty="0" smtClean="0"/>
              <a:t>, 30pb</a:t>
            </a:r>
            <a:r>
              <a:rPr lang="en-US" sz="1800" baseline="30000" dirty="0" smtClean="0"/>
              <a:t>-1</a:t>
            </a:r>
            <a:r>
              <a:rPr lang="en-US" sz="1800" dirty="0" smtClean="0"/>
              <a:t>, at m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≈500GeV, m</a:t>
            </a:r>
            <a:r>
              <a:rPr lang="en-US" sz="1800" baseline="-25000" dirty="0" smtClean="0"/>
              <a:t>1/2</a:t>
            </a:r>
            <a:r>
              <a:rPr lang="en-US" sz="1800" dirty="0" smtClean="0"/>
              <a:t>≈350GeV  (</a:t>
            </a:r>
            <a:r>
              <a:rPr lang="en-US" sz="1800" dirty="0" err="1" smtClean="0"/>
              <a:t>mSUGRA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Trigger is crucial in this analysis – ongoing work</a:t>
            </a:r>
          </a:p>
          <a:p>
            <a:endParaRPr lang="en-US" sz="2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5539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LHC Higgs Cross Section Working </a:t>
            </a:r>
            <a:r>
              <a:rPr lang="en-US" sz="2400" dirty="0" smtClean="0"/>
              <a:t>G</a:t>
            </a:r>
            <a:r>
              <a:rPr lang="en-US" sz="2400" dirty="0" smtClean="0"/>
              <a:t>roup</a:t>
            </a:r>
            <a:endParaRPr lang="en-US" sz="2400" dirty="0"/>
          </a:p>
        </p:txBody>
      </p:sp>
      <p:pic>
        <p:nvPicPr>
          <p:cNvPr id="5" name="Picture 4" descr="YRHXS_Summary_fig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2590" y="381738"/>
            <a:ext cx="2886267" cy="20718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42" y="1221619"/>
            <a:ext cx="8810715" cy="5468825"/>
          </a:xfrm>
          <a:noFill/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LHC Higgs Cross Section Group: </a:t>
            </a:r>
            <a:r>
              <a:rPr lang="en-US" sz="2560" dirty="0" smtClean="0">
                <a:hlinkClick r:id="rId3"/>
              </a:rPr>
              <a:t>https</a:t>
            </a:r>
            <a:r>
              <a:rPr lang="en-US" sz="2560" dirty="0" smtClean="0">
                <a:hlinkClick r:id="rId3"/>
              </a:rPr>
              <a:t>://twiki.cern.ch/twiki/bin/view/LHCPhysics/CrossSections</a:t>
            </a:r>
            <a:endParaRPr lang="en-US" sz="2560" dirty="0" smtClean="0"/>
          </a:p>
          <a:p>
            <a:r>
              <a:rPr lang="en-US" b="1" dirty="0" smtClean="0"/>
              <a:t>Yellow report</a:t>
            </a:r>
            <a:r>
              <a:rPr lang="en-US" dirty="0" smtClean="0"/>
              <a:t> with inclusive cross sections: </a:t>
            </a:r>
          </a:p>
          <a:p>
            <a:pPr lvl="1"/>
            <a:r>
              <a:rPr lang="en-US" sz="2880" b="1" dirty="0" smtClean="0"/>
              <a:t>Yellow </a:t>
            </a:r>
            <a:r>
              <a:rPr lang="en-US" sz="2880" b="1" dirty="0" smtClean="0"/>
              <a:t>report recently</a:t>
            </a:r>
            <a:r>
              <a:rPr lang="en-US" sz="2880" dirty="0" smtClean="0"/>
              <a:t> released:</a:t>
            </a:r>
            <a:r>
              <a:rPr lang="en-US" sz="2880" b="1" dirty="0" smtClean="0"/>
              <a:t> </a:t>
            </a:r>
            <a:r>
              <a:rPr lang="en-US" sz="2160" dirty="0" smtClean="0">
                <a:hlinkClick r:id="rId4"/>
              </a:rPr>
              <a:t>http</a:t>
            </a:r>
            <a:r>
              <a:rPr lang="en-US" sz="2160" dirty="0" smtClean="0">
                <a:hlinkClick r:id="rId4"/>
              </a:rPr>
              <a:t>://arxiv.org/abs/</a:t>
            </a:r>
            <a:r>
              <a:rPr lang="en-US" sz="2160" dirty="0" smtClean="0">
                <a:hlinkClick r:id="rId4"/>
              </a:rPr>
              <a:t>1101.0593</a:t>
            </a:r>
            <a:endParaRPr lang="en-US" dirty="0" smtClean="0"/>
          </a:p>
          <a:p>
            <a:pPr lvl="1"/>
            <a:r>
              <a:rPr lang="en-US" dirty="0" smtClean="0"/>
              <a:t>Higgs WG requested to use numbers from the LHC </a:t>
            </a:r>
            <a:r>
              <a:rPr lang="en-US" dirty="0" err="1" smtClean="0"/>
              <a:t>xsec</a:t>
            </a:r>
            <a:r>
              <a:rPr lang="en-US" dirty="0" smtClean="0"/>
              <a:t> wiki: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 smtClean="0">
                <a:hlinkClick r:id="rId5"/>
              </a:rPr>
              <a:t>://twiki.cern.ch/twiki/bin/view/LHCPhysics/</a:t>
            </a:r>
            <a:r>
              <a:rPr lang="en-US" dirty="0" smtClean="0">
                <a:hlinkClick r:id="rId5"/>
              </a:rPr>
              <a:t>CERNYellowReportPageAt7TeV</a:t>
            </a:r>
            <a:endParaRPr lang="en-US" dirty="0" smtClean="0"/>
          </a:p>
          <a:p>
            <a:r>
              <a:rPr lang="en-US" dirty="0" smtClean="0"/>
              <a:t>Second phase of work starting now: </a:t>
            </a:r>
            <a:r>
              <a:rPr lang="en-US" b="1" dirty="0" smtClean="0"/>
              <a:t>exclusive Higgs observables</a:t>
            </a:r>
          </a:p>
          <a:p>
            <a:pPr lvl="1"/>
            <a:r>
              <a:rPr lang="en-US" dirty="0" smtClean="0"/>
              <a:t>Higgs Signal: cross sections with cuts, differential K-factors, effect of jet-veto or </a:t>
            </a:r>
            <a:r>
              <a:rPr lang="en-US" dirty="0" err="1" smtClean="0"/>
              <a:t>b</a:t>
            </a:r>
            <a:r>
              <a:rPr lang="en-US" dirty="0" smtClean="0"/>
              <a:t>-tag </a:t>
            </a:r>
            <a:r>
              <a:rPr lang="en-US" dirty="0" smtClean="0"/>
              <a:t>jet on </a:t>
            </a:r>
            <a:r>
              <a:rPr lang="en-US" dirty="0" smtClean="0"/>
              <a:t>differential K-factors, comparison between NLO MC and NNLO codes</a:t>
            </a:r>
            <a:endParaRPr lang="en-US" dirty="0" smtClean="0"/>
          </a:p>
          <a:p>
            <a:pPr lvl="1"/>
            <a:r>
              <a:rPr lang="en-US" dirty="0" smtClean="0"/>
              <a:t>SM </a:t>
            </a:r>
            <a:r>
              <a:rPr lang="en-US" dirty="0" smtClean="0"/>
              <a:t>Backgrounds: define control regions, estimate theoretical errors, use the </a:t>
            </a:r>
            <a:r>
              <a:rPr lang="en-US" dirty="0" smtClean="0"/>
              <a:t>most advanced </a:t>
            </a:r>
            <a:r>
              <a:rPr lang="en-US" dirty="0" smtClean="0"/>
              <a:t>NLO MC (POWHEG, MC@NLO, new Sherpa), signal/background interference</a:t>
            </a:r>
            <a:endParaRPr lang="en-US" dirty="0" smtClean="0"/>
          </a:p>
          <a:p>
            <a:pPr lvl="1"/>
            <a:r>
              <a:rPr lang="en-US" dirty="0" smtClean="0"/>
              <a:t>Theory </a:t>
            </a:r>
            <a:r>
              <a:rPr lang="en-US" dirty="0" smtClean="0"/>
              <a:t>Uncertainties: for exclusive observables, for both SM and MSSM Higgs, </a:t>
            </a:r>
            <a:r>
              <a:rPr lang="en-US" dirty="0" smtClean="0"/>
              <a:t>QCD scale </a:t>
            </a:r>
            <a:r>
              <a:rPr lang="en-US" dirty="0" smtClean="0"/>
              <a:t>and PDF error correlations among different Higgs production channels and among</a:t>
            </a:r>
            <a:endParaRPr lang="en-US" dirty="0" smtClean="0"/>
          </a:p>
          <a:p>
            <a:r>
              <a:rPr lang="en-US" dirty="0" smtClean="0"/>
              <a:t>First </a:t>
            </a:r>
            <a:r>
              <a:rPr lang="en-US" dirty="0" smtClean="0"/>
              <a:t>results expected </a:t>
            </a:r>
            <a:r>
              <a:rPr lang="en-US" dirty="0" smtClean="0"/>
              <a:t>for </a:t>
            </a:r>
            <a:r>
              <a:rPr lang="en-US" dirty="0" smtClean="0"/>
              <a:t>BNL workshop in </a:t>
            </a:r>
            <a:r>
              <a:rPr lang="en-US" dirty="0" smtClean="0"/>
              <a:t>May; plan for 2 publications this year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H→bb</a:t>
            </a:r>
            <a:r>
              <a:rPr lang="en-US" b="1" dirty="0" smtClean="0">
                <a:solidFill>
                  <a:srgbClr val="FF0000"/>
                </a:solidFill>
              </a:rPr>
              <a:t> meeting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on 17 February 2011:</a:t>
            </a:r>
            <a:endParaRPr lang="en-US" dirty="0" smtClean="0"/>
          </a:p>
          <a:p>
            <a:pPr lvl="1"/>
            <a:r>
              <a:rPr lang="en-US" dirty="0" smtClean="0"/>
              <a:t>Survey </a:t>
            </a:r>
            <a:r>
              <a:rPr lang="en-US" dirty="0" smtClean="0"/>
              <a:t>of the codes (for both </a:t>
            </a:r>
            <a:r>
              <a:rPr lang="en-US" dirty="0" err="1" smtClean="0"/>
              <a:t>VH→Vbb</a:t>
            </a:r>
            <a:r>
              <a:rPr lang="en-US" dirty="0" smtClean="0"/>
              <a:t> and </a:t>
            </a:r>
            <a:r>
              <a:rPr lang="en-US" dirty="0" err="1" smtClean="0"/>
              <a:t>ttH</a:t>
            </a:r>
            <a:r>
              <a:rPr lang="en-US" dirty="0" smtClean="0"/>
              <a:t>), loose (i.e. non-boosted) VH </a:t>
            </a:r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Will start with validation on </a:t>
            </a:r>
            <a:r>
              <a:rPr lang="en-US" dirty="0" err="1" smtClean="0"/>
              <a:t>Wbb</a:t>
            </a:r>
            <a:r>
              <a:rPr lang="en-US" dirty="0" smtClean="0"/>
              <a:t> calculations</a:t>
            </a:r>
          </a:p>
          <a:p>
            <a:pPr lvl="1"/>
            <a:r>
              <a:rPr lang="en-US" b="1" dirty="0" smtClean="0"/>
              <a:t>Volunteers welcome!</a:t>
            </a:r>
            <a:endParaRPr lang="en-US" b="1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Meeting - 16 Feb. 2011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9816"/>
          </a:xfrm>
        </p:spPr>
        <p:txBody>
          <a:bodyPr/>
          <a:lstStyle/>
          <a:p>
            <a:r>
              <a:rPr lang="en-US" dirty="0" smtClean="0"/>
              <a:t>WH/ZH Status &amp;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65" y="1144454"/>
            <a:ext cx="8991135" cy="521189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Cut-flow tables being compared by most active analyses: </a:t>
            </a:r>
            <a:r>
              <a:rPr lang="en-US" dirty="0" smtClean="0">
                <a:hlinkClick r:id="rId2"/>
              </a:rPr>
              <a:t>https://twiki.cern.ch/twiki/bin/view/AtlasProtected/WHNoteSummer2011</a:t>
            </a:r>
            <a:endParaRPr lang="en-US" dirty="0" smtClean="0"/>
          </a:p>
          <a:p>
            <a:pPr lvl="1"/>
            <a:r>
              <a:rPr lang="en-US" dirty="0" smtClean="0"/>
              <a:t>Comparison in release 15 down to 5% agreement between different groups</a:t>
            </a:r>
          </a:p>
          <a:p>
            <a:pPr lvl="1"/>
            <a:r>
              <a:rPr lang="en-US" dirty="0" smtClean="0"/>
              <a:t>Served to get analyses debugged and running</a:t>
            </a:r>
          </a:p>
          <a:p>
            <a:pPr lvl="1"/>
            <a:r>
              <a:rPr lang="en-US" dirty="0" smtClean="0"/>
              <a:t>On-going comparison with release 16 – results expected in next week’s meeting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Following steps:</a:t>
            </a:r>
          </a:p>
          <a:p>
            <a:pPr lvl="1"/>
            <a:r>
              <a:rPr lang="en-US" dirty="0" smtClean="0"/>
              <a:t>Define </a:t>
            </a:r>
            <a:r>
              <a:rPr lang="en-US" dirty="0" smtClean="0"/>
              <a:t>f</a:t>
            </a:r>
            <a:r>
              <a:rPr lang="en-US" dirty="0" smtClean="0"/>
              <a:t>inal event selection - study optimal object selection and cuts</a:t>
            </a:r>
          </a:p>
          <a:p>
            <a:pPr lvl="1"/>
            <a:r>
              <a:rPr lang="en-US" dirty="0" smtClean="0"/>
              <a:t>Identify relevant systematic uncertainties and improve wherever possible</a:t>
            </a:r>
          </a:p>
          <a:p>
            <a:pPr lvl="1"/>
            <a:r>
              <a:rPr lang="en-US" dirty="0" smtClean="0"/>
              <a:t>Take into account </a:t>
            </a:r>
            <a:r>
              <a:rPr lang="en-US" dirty="0" smtClean="0"/>
              <a:t>existing</a:t>
            </a:r>
            <a:r>
              <a:rPr lang="en-US" dirty="0" smtClean="0"/>
              <a:t> knowledge </a:t>
            </a:r>
            <a:r>
              <a:rPr lang="en-US" dirty="0" smtClean="0"/>
              <a:t>from W/</a:t>
            </a:r>
            <a:r>
              <a:rPr lang="en-US" dirty="0" err="1" smtClean="0"/>
              <a:t>Z+jets</a:t>
            </a:r>
            <a:r>
              <a:rPr lang="en-US" dirty="0" smtClean="0"/>
              <a:t> SM </a:t>
            </a:r>
            <a:r>
              <a:rPr lang="en-US" dirty="0" smtClean="0"/>
              <a:t>analyses</a:t>
            </a:r>
          </a:p>
          <a:p>
            <a:pPr lvl="1"/>
            <a:r>
              <a:rPr lang="en-US" dirty="0" smtClean="0"/>
              <a:t>etc…</a:t>
            </a:r>
          </a:p>
          <a:p>
            <a:endParaRPr lang="en-US" dirty="0" smtClean="0"/>
          </a:p>
          <a:p>
            <a:r>
              <a:rPr lang="en-US" dirty="0" smtClean="0"/>
              <a:t>Aim to have good quality results to make public by Summer</a:t>
            </a:r>
          </a:p>
          <a:p>
            <a:endParaRPr lang="en-US" dirty="0" smtClean="0"/>
          </a:p>
          <a:p>
            <a:r>
              <a:rPr lang="en-US" b="1" dirty="0" smtClean="0"/>
              <a:t>Important</a:t>
            </a:r>
            <a:r>
              <a:rPr lang="en-US" dirty="0" smtClean="0"/>
              <a:t>: work towards a boosted VH analysis needs to be integrated with the on-going work at some point – plans in the planning being carefully planned…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Meeting - 16 Feb.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ttH</a:t>
            </a:r>
            <a:r>
              <a:rPr lang="en-US" dirty="0" smtClean="0"/>
              <a:t> - </a:t>
            </a:r>
            <a:r>
              <a:rPr lang="en-US" dirty="0" err="1" smtClean="0"/>
              <a:t>semileptonic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Multivariate analysis under development in Glasgow </a:t>
            </a:r>
          </a:p>
          <a:p>
            <a:pPr lvl="2"/>
            <a:r>
              <a:rPr lang="en-US" dirty="0" smtClean="0"/>
              <a:t>Expect results from release 15 next week</a:t>
            </a:r>
          </a:p>
          <a:p>
            <a:pPr lvl="2"/>
            <a:r>
              <a:rPr lang="en-US" dirty="0" smtClean="0"/>
              <a:t>Analysis moving </a:t>
            </a:r>
            <a:r>
              <a:rPr lang="en-US" dirty="0" smtClean="0"/>
              <a:t>to release 16</a:t>
            </a:r>
            <a:endParaRPr lang="en-US" dirty="0" smtClean="0"/>
          </a:p>
          <a:p>
            <a:pPr lvl="1"/>
            <a:r>
              <a:rPr lang="en-US" dirty="0" smtClean="0"/>
              <a:t>Edinburgh joined and ramping up</a:t>
            </a:r>
          </a:p>
          <a:p>
            <a:endParaRPr lang="en-US" dirty="0" smtClean="0"/>
          </a:p>
          <a:p>
            <a:r>
              <a:rPr lang="en-US" dirty="0" err="1" smtClean="0"/>
              <a:t>ttH</a:t>
            </a:r>
            <a:r>
              <a:rPr lang="en-US" dirty="0" smtClean="0"/>
              <a:t> </a:t>
            </a:r>
            <a:r>
              <a:rPr lang="en-US" dirty="0" err="1" smtClean="0"/>
              <a:t>hadronic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Ramping up: </a:t>
            </a:r>
          </a:p>
          <a:p>
            <a:pPr lvl="2"/>
            <a:r>
              <a:rPr lang="en-US" dirty="0" smtClean="0"/>
              <a:t>N</a:t>
            </a:r>
            <a:r>
              <a:rPr lang="en-US" dirty="0" smtClean="0"/>
              <a:t>eed up-to-date MC sample at 7TeV</a:t>
            </a:r>
          </a:p>
          <a:p>
            <a:pPr lvl="2"/>
            <a:r>
              <a:rPr lang="en-US" dirty="0" smtClean="0"/>
              <a:t>Studying triggering options</a:t>
            </a:r>
          </a:p>
          <a:p>
            <a:endParaRPr lang="en-US" dirty="0" smtClean="0"/>
          </a:p>
          <a:p>
            <a:r>
              <a:rPr lang="en-US" dirty="0" smtClean="0"/>
              <a:t>VBF H-&gt;bb</a:t>
            </a:r>
          </a:p>
          <a:p>
            <a:pPr lvl="1"/>
            <a:r>
              <a:rPr lang="en-US" dirty="0" smtClean="0"/>
              <a:t>Currently studying trigger options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Meeting - 16 Feb.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ongoing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6"/>
          </a:xfrm>
        </p:spPr>
        <p:txBody>
          <a:bodyPr>
            <a:normAutofit/>
          </a:bodyPr>
          <a:lstStyle/>
          <a:p>
            <a:r>
              <a:rPr lang="en-US" dirty="0" smtClean="0"/>
              <a:t>Good Run List – definition and maintenance</a:t>
            </a:r>
          </a:p>
          <a:p>
            <a:endParaRPr lang="en-US" dirty="0" smtClean="0"/>
          </a:p>
          <a:p>
            <a:r>
              <a:rPr lang="en-US" dirty="0" smtClean="0"/>
              <a:t>Common monitoring code – prompt analysis after event reconstruction</a:t>
            </a:r>
          </a:p>
          <a:p>
            <a:pPr lvl="1"/>
            <a:r>
              <a:rPr lang="en-US" dirty="0" smtClean="0"/>
              <a:t>Being investigated… plans in the </a:t>
            </a:r>
            <a:r>
              <a:rPr lang="en-US" dirty="0" err="1" smtClean="0"/>
              <a:t>plannning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Meeting - 16 Feb. 2011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24681</TotalTime>
  <Words>771</Words>
  <Application>Microsoft Macintosh PowerPoint</Application>
  <PresentationFormat>On-screen Show (4:3)</PresentationFormat>
  <Paragraphs>82</Paragraphs>
  <Slides>6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H-&gt;bb Status</vt:lpstr>
      <vt:lpstr>H-&gt;bb at a glance</vt:lpstr>
      <vt:lpstr>LHC Higgs Cross Section Working Group</vt:lpstr>
      <vt:lpstr>WH/ZH Status &amp; Plans</vt:lpstr>
      <vt:lpstr>Other channels</vt:lpstr>
      <vt:lpstr>Other ongoing issues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21</cp:revision>
  <dcterms:created xsi:type="dcterms:W3CDTF">2011-02-03T08:55:09Z</dcterms:created>
  <dcterms:modified xsi:type="dcterms:W3CDTF">2011-02-16T15:05:27Z</dcterms:modified>
</cp:coreProperties>
</file>