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6" r:id="rId3"/>
    <p:sldId id="270" r:id="rId4"/>
    <p:sldId id="271" r:id="rId5"/>
    <p:sldId id="267" r:id="rId6"/>
    <p:sldId id="268" r:id="rId7"/>
    <p:sldId id="290" r:id="rId8"/>
    <p:sldId id="269" r:id="rId9"/>
    <p:sldId id="274" r:id="rId10"/>
    <p:sldId id="307" r:id="rId11"/>
    <p:sldId id="276" r:id="rId12"/>
    <p:sldId id="295" r:id="rId13"/>
    <p:sldId id="296" r:id="rId14"/>
    <p:sldId id="301" r:id="rId15"/>
    <p:sldId id="292" r:id="rId16"/>
    <p:sldId id="275" r:id="rId17"/>
    <p:sldId id="277" r:id="rId18"/>
    <p:sldId id="305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40C89-0EE2-5B4B-8921-25CB4936E34A}" type="datetimeFigureOut">
              <a:rPr lang="en-US" smtClean="0"/>
              <a:t>09/02/15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098B3-3BDD-8343-9A8A-2B3B16F0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FF27-7378-994A-BCBD-40C368FB8230}" type="datetimeFigureOut">
              <a:rPr lang="en-US" smtClean="0"/>
              <a:t>09/02/15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2828-DD9E-504F-9C24-5C147526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5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C595-4024-E840-BC3E-512CA5C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429641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.cern.ch/record/1437018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the Jet Trigger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Heavy Ion Trigger Menu Forum </a:t>
            </a:r>
          </a:p>
          <a:p>
            <a:r>
              <a:rPr lang="en-US" dirty="0" smtClean="0"/>
              <a:t>10 February 2015</a:t>
            </a:r>
            <a:endParaRPr lang="en-US" dirty="0" smtClean="0"/>
          </a:p>
          <a:p>
            <a:r>
              <a:rPr lang="en-US" sz="2600" dirty="0" smtClean="0"/>
              <a:t>Ricardo Goncalo, David </a:t>
            </a:r>
            <a:r>
              <a:rPr lang="en-US" sz="2600" dirty="0" smtClean="0"/>
              <a:t>Miller</a:t>
            </a:r>
          </a:p>
          <a:p>
            <a:r>
              <a:rPr lang="en-US" sz="2600" dirty="0" smtClean="0"/>
              <a:t>On behalf of Jet Trigger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5914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5" y="362494"/>
            <a:ext cx="8432800" cy="63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8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3374893"/>
            <a:ext cx="3511177" cy="316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341"/>
            <a:ext cx="4906682" cy="935597"/>
          </a:xfrm>
        </p:spPr>
        <p:txBody>
          <a:bodyPr/>
          <a:lstStyle/>
          <a:p>
            <a:r>
              <a:rPr lang="en-US" dirty="0" smtClean="0"/>
              <a:t>L1.5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71" y="1150137"/>
            <a:ext cx="5348970" cy="22247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TriggerTower</a:t>
            </a:r>
            <a:r>
              <a:rPr lang="en-US" dirty="0" smtClean="0"/>
              <a:t> full scan recovers L1 inefficiency for close-by jets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smtClean="0">
                <a:hlinkClick r:id="rId3"/>
              </a:rPr>
              <a:t>ATL</a:t>
            </a:r>
            <a:r>
              <a:rPr lang="en-US" dirty="0">
                <a:hlinkClick r:id="rId3"/>
              </a:rPr>
              <a:t>-COM-DAQ-2012-</a:t>
            </a:r>
            <a:r>
              <a:rPr lang="en-US" dirty="0" smtClean="0">
                <a:hlinkClick r:id="rId3"/>
              </a:rPr>
              <a:t>009</a:t>
            </a:r>
            <a:endParaRPr lang="en-US" dirty="0" smtClean="0"/>
          </a:p>
          <a:p>
            <a:r>
              <a:rPr lang="en-US" dirty="0" smtClean="0"/>
              <a:t>Reasonable </a:t>
            </a:r>
            <a:r>
              <a:rPr lang="en-US" dirty="0" err="1" smtClean="0"/>
              <a:t>spacial</a:t>
            </a:r>
            <a:r>
              <a:rPr lang="en-US" dirty="0" smtClean="0"/>
              <a:t> resolution</a:t>
            </a:r>
            <a:endParaRPr lang="en-US" baseline="-25000" dirty="0" smtClean="0"/>
          </a:p>
          <a:p>
            <a:r>
              <a:rPr lang="en-US" dirty="0" smtClean="0"/>
              <a:t>Energy resolution same as L1 </a:t>
            </a:r>
          </a:p>
          <a:p>
            <a:pPr lvl="1"/>
            <a:r>
              <a:rPr lang="en-US" dirty="0" smtClean="0"/>
              <a:t>See </a:t>
            </a:r>
            <a:r>
              <a:rPr lang="en-US" dirty="0">
                <a:hlinkClick r:id="rId3"/>
              </a:rPr>
              <a:t>ATL-COM-DAQ-2012-</a:t>
            </a:r>
            <a:r>
              <a:rPr lang="en-US" dirty="0" smtClean="0">
                <a:hlinkClick r:id="rId3"/>
              </a:rPr>
              <a:t>009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82" y="274638"/>
            <a:ext cx="3547035" cy="3179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477" y="3454071"/>
            <a:ext cx="3451440" cy="3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1989138"/>
            <a:ext cx="5435599" cy="3412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072"/>
            <a:ext cx="8229600" cy="1143000"/>
          </a:xfrm>
          <a:solidFill>
            <a:srgbClr val="FFFFFF">
              <a:alpha val="34000"/>
            </a:srgbClr>
          </a:solidFill>
        </p:spPr>
        <p:txBody>
          <a:bodyPr/>
          <a:lstStyle/>
          <a:p>
            <a:r>
              <a:rPr lang="en-US" dirty="0" smtClean="0"/>
              <a:t>Jet </a:t>
            </a:r>
            <a:r>
              <a:rPr lang="en-US" dirty="0" smtClean="0"/>
              <a:t>Menu for p-p Data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9472" y="105308"/>
            <a:ext cx="2164889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3" y="152400"/>
            <a:ext cx="8984676" cy="645060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Jet Algorithm:</a:t>
            </a:r>
          </a:p>
          <a:p>
            <a:pPr lvl="1"/>
            <a:r>
              <a:rPr lang="en-US" b="1" dirty="0" smtClean="0"/>
              <a:t>a4</a:t>
            </a:r>
            <a:r>
              <a:rPr lang="en-US" dirty="0" smtClean="0"/>
              <a:t> = anti-</a:t>
            </a:r>
            <a:r>
              <a:rPr lang="en-US" dirty="0" err="1" smtClean="0"/>
              <a:t>kt</a:t>
            </a:r>
            <a:r>
              <a:rPr lang="en-US" dirty="0" smtClean="0"/>
              <a:t> jet finding algorithm with R parameter of 0.4</a:t>
            </a:r>
          </a:p>
          <a:p>
            <a:pPr lvl="1"/>
            <a:r>
              <a:rPr lang="en-US" b="1" dirty="0" smtClean="0"/>
              <a:t>a10</a:t>
            </a:r>
            <a:r>
              <a:rPr lang="en-US" dirty="0" smtClean="0"/>
              <a:t> = anti-</a:t>
            </a:r>
            <a:r>
              <a:rPr lang="en-US" dirty="0" err="1" smtClean="0"/>
              <a:t>kt</a:t>
            </a:r>
            <a:r>
              <a:rPr lang="en-US" dirty="0" smtClean="0"/>
              <a:t> jet finding algorithm with R parameter of 1.0</a:t>
            </a:r>
          </a:p>
          <a:p>
            <a:r>
              <a:rPr lang="en-US" dirty="0" smtClean="0"/>
              <a:t>Input objects used for jet finding:</a:t>
            </a:r>
          </a:p>
          <a:p>
            <a:pPr lvl="1"/>
            <a:r>
              <a:rPr lang="en-US" b="1" dirty="0" err="1" smtClean="0"/>
              <a:t>tc</a:t>
            </a:r>
            <a:r>
              <a:rPr lang="en-US" dirty="0" smtClean="0"/>
              <a:t> = </a:t>
            </a:r>
            <a:r>
              <a:rPr lang="en-US" dirty="0" err="1" smtClean="0"/>
              <a:t>TopoClusters</a:t>
            </a:r>
            <a:r>
              <a:rPr lang="en-US" dirty="0" smtClean="0"/>
              <a:t> reconstructed from calorimeter cells</a:t>
            </a:r>
          </a:p>
          <a:p>
            <a:pPr lvl="1"/>
            <a:r>
              <a:rPr lang="en-US" b="1" dirty="0" smtClean="0"/>
              <a:t>TT</a:t>
            </a:r>
            <a:r>
              <a:rPr lang="en-US" dirty="0" smtClean="0"/>
              <a:t> = Level 1 </a:t>
            </a:r>
            <a:r>
              <a:rPr lang="en-US" dirty="0" err="1" smtClean="0"/>
              <a:t>TriggerTowers</a:t>
            </a:r>
            <a:r>
              <a:rPr lang="en-US" dirty="0" smtClean="0"/>
              <a:t> read out in HLT to allow fast but coarse full</a:t>
            </a:r>
            <a:r>
              <a:rPr lang="en-US" dirty="0"/>
              <a:t> </a:t>
            </a:r>
            <a:r>
              <a:rPr lang="en-US" dirty="0" err="1" smtClean="0"/>
              <a:t>calo</a:t>
            </a:r>
            <a:r>
              <a:rPr lang="en-US" dirty="0" smtClean="0"/>
              <a:t> scan (a.k.a. Level 1.5) </a:t>
            </a:r>
          </a:p>
          <a:p>
            <a:r>
              <a:rPr lang="en-US" dirty="0" smtClean="0"/>
              <a:t>Calorimeter scan:</a:t>
            </a:r>
          </a:p>
          <a:p>
            <a:pPr lvl="1"/>
            <a:r>
              <a:rPr lang="en-US" b="1" dirty="0" smtClean="0"/>
              <a:t>PS</a:t>
            </a:r>
            <a:r>
              <a:rPr lang="en-US" dirty="0" smtClean="0"/>
              <a:t> = partial calorimeter scan seeded by L1 </a:t>
            </a:r>
            <a:r>
              <a:rPr lang="en-US" dirty="0" err="1" smtClean="0"/>
              <a:t>RoI</a:t>
            </a:r>
            <a:r>
              <a:rPr lang="en-US" dirty="0" smtClean="0"/>
              <a:t> or L1.5 </a:t>
            </a:r>
          </a:p>
          <a:p>
            <a:pPr lvl="1"/>
            <a:r>
              <a:rPr lang="en-US" b="1" dirty="0" smtClean="0"/>
              <a:t>FS</a:t>
            </a:r>
            <a:r>
              <a:rPr lang="en-US" dirty="0" smtClean="0"/>
              <a:t> = full calorimeter scan (default)</a:t>
            </a:r>
          </a:p>
          <a:p>
            <a:r>
              <a:rPr lang="en-US" dirty="0" err="1" smtClean="0"/>
              <a:t>Pseudorapidity</a:t>
            </a:r>
            <a:r>
              <a:rPr lang="en-US" dirty="0" smtClean="0"/>
              <a:t> range:</a:t>
            </a:r>
          </a:p>
          <a:p>
            <a:pPr lvl="1"/>
            <a:r>
              <a:rPr lang="en-US" b="1" dirty="0" err="1" smtClean="0"/>
              <a:t>xxetayy</a:t>
            </a:r>
            <a:r>
              <a:rPr lang="en-US" b="1" dirty="0" smtClean="0"/>
              <a:t> </a:t>
            </a:r>
            <a:r>
              <a:rPr lang="en-US" b="1" dirty="0" smtClean="0"/>
              <a:t>= </a:t>
            </a:r>
            <a:r>
              <a:rPr lang="en-US" dirty="0" smtClean="0"/>
              <a:t>jets in interval xx &lt; |</a:t>
            </a:r>
            <a:r>
              <a:rPr lang="en-US" dirty="0" err="1" smtClean="0"/>
              <a:t>η</a:t>
            </a:r>
            <a:r>
              <a:rPr lang="en-US" dirty="0" smtClean="0"/>
              <a:t>| &lt; </a:t>
            </a:r>
            <a:r>
              <a:rPr lang="en-US" dirty="0" err="1" smtClean="0"/>
              <a:t>yy</a:t>
            </a:r>
            <a:r>
              <a:rPr lang="en-US" dirty="0" smtClean="0"/>
              <a:t> – default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0eta32</a:t>
            </a:r>
            <a:r>
              <a:rPr lang="en-US" dirty="0" smtClean="0"/>
              <a:t> (old central jets)</a:t>
            </a:r>
          </a:p>
          <a:p>
            <a:r>
              <a:rPr lang="en-US" dirty="0" smtClean="0"/>
              <a:t>Cluster Energy Scale correction:</a:t>
            </a:r>
            <a:endParaRPr lang="en-US" dirty="0"/>
          </a:p>
          <a:p>
            <a:pPr lvl="1"/>
            <a:r>
              <a:rPr lang="en-US" b="1" dirty="0" err="1"/>
              <a:t>em</a:t>
            </a:r>
            <a:r>
              <a:rPr lang="en-US" dirty="0"/>
              <a:t> = no weights </a:t>
            </a:r>
            <a:r>
              <a:rPr lang="en-US" dirty="0" smtClean="0"/>
              <a:t>applied</a:t>
            </a:r>
            <a:endParaRPr lang="en-US" dirty="0"/>
          </a:p>
          <a:p>
            <a:pPr lvl="1"/>
            <a:r>
              <a:rPr lang="en-US" b="1" dirty="0" err="1"/>
              <a:t>lcw</a:t>
            </a:r>
            <a:r>
              <a:rPr lang="en-US" dirty="0"/>
              <a:t> = local cluster </a:t>
            </a:r>
            <a:r>
              <a:rPr lang="en-US" dirty="0" smtClean="0"/>
              <a:t>weighting</a:t>
            </a:r>
            <a:endParaRPr lang="en-US" dirty="0"/>
          </a:p>
          <a:p>
            <a:r>
              <a:rPr lang="en-US" dirty="0" smtClean="0"/>
              <a:t>Jet Energy Scale correction:</a:t>
            </a:r>
            <a:endParaRPr lang="en-US" dirty="0"/>
          </a:p>
          <a:p>
            <a:pPr lvl="1"/>
            <a:r>
              <a:rPr lang="en-US" b="1" dirty="0" err="1"/>
              <a:t>jes</a:t>
            </a:r>
            <a:r>
              <a:rPr lang="en-US" dirty="0"/>
              <a:t> = JES calibration factors without pileup subtraction</a:t>
            </a:r>
          </a:p>
          <a:p>
            <a:pPr lvl="1"/>
            <a:r>
              <a:rPr lang="en-US" b="1" dirty="0"/>
              <a:t>sub</a:t>
            </a:r>
            <a:r>
              <a:rPr lang="en-US" dirty="0"/>
              <a:t> = pileup subtraction applied but no JES factors</a:t>
            </a:r>
          </a:p>
          <a:p>
            <a:pPr lvl="1"/>
            <a:r>
              <a:rPr lang="en-US" b="1" dirty="0" err="1"/>
              <a:t>subjes</a:t>
            </a:r>
            <a:r>
              <a:rPr lang="en-US" dirty="0"/>
              <a:t> = both pileup subtraction and JES </a:t>
            </a:r>
            <a:r>
              <a:rPr lang="en-US" dirty="0" smtClean="0"/>
              <a:t>factors</a:t>
            </a:r>
          </a:p>
          <a:p>
            <a:pPr lvl="1"/>
            <a:r>
              <a:rPr lang="en-US" b="1" dirty="0" err="1"/>
              <a:t>n</a:t>
            </a:r>
            <a:r>
              <a:rPr lang="en-US" b="1" dirty="0" err="1" smtClean="0"/>
              <a:t>ojcalib</a:t>
            </a:r>
            <a:r>
              <a:rPr lang="en-US" dirty="0" smtClean="0"/>
              <a:t> = no jet calibration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Defaults: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Default options don’t appear in chain names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0eta320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10_tc_em_subjes_FS</a:t>
            </a:r>
            <a:r>
              <a:rPr lang="en-US" dirty="0"/>
              <a:t> = jets </a:t>
            </a:r>
            <a:r>
              <a:rPr lang="en-US" dirty="0" smtClean="0"/>
              <a:t>built from </a:t>
            </a:r>
            <a:r>
              <a:rPr lang="en-US" dirty="0"/>
              <a:t>EM-scale clusters </a:t>
            </a:r>
            <a:r>
              <a:rPr lang="en-US" dirty="0" smtClean="0"/>
              <a:t>from calorimeter </a:t>
            </a:r>
            <a:r>
              <a:rPr lang="en-US" dirty="0" smtClean="0"/>
              <a:t>full scan, with </a:t>
            </a:r>
            <a:r>
              <a:rPr lang="en-US" dirty="0" smtClean="0"/>
              <a:t>pile</a:t>
            </a:r>
            <a:r>
              <a:rPr lang="en-US" dirty="0"/>
              <a:t>-up subtraction </a:t>
            </a:r>
            <a:r>
              <a:rPr lang="en-US" dirty="0" smtClean="0"/>
              <a:t>and </a:t>
            </a:r>
            <a:r>
              <a:rPr lang="en-US" dirty="0"/>
              <a:t>jet-level calibration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10_tc_em_nojcalib_FS</a:t>
            </a:r>
            <a:r>
              <a:rPr lang="en-US" dirty="0" smtClean="0"/>
              <a:t> </a:t>
            </a:r>
            <a:r>
              <a:rPr lang="en-US" dirty="0" smtClean="0"/>
              <a:t>= jets built from </a:t>
            </a:r>
            <a:r>
              <a:rPr lang="en-US" dirty="0" smtClean="0"/>
              <a:t>EM</a:t>
            </a:r>
            <a:r>
              <a:rPr lang="en-US" dirty="0" smtClean="0"/>
              <a:t>-</a:t>
            </a:r>
            <a:r>
              <a:rPr lang="en-US" dirty="0" smtClean="0"/>
              <a:t>scale clusters </a:t>
            </a:r>
            <a:r>
              <a:rPr lang="en-US" dirty="0" smtClean="0"/>
              <a:t>from calorimeter Full Scan and no jet-level calibration or area subtraction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27" y="2404526"/>
            <a:ext cx="2472267" cy="3252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44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7638"/>
            <a:ext cx="9144000" cy="757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</a:t>
            </a:r>
            <a:r>
              <a:rPr lang="en-US" dirty="0" smtClean="0"/>
              <a:t>p-p jet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904875"/>
            <a:ext cx="8551333" cy="28733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unprescaled</a:t>
            </a:r>
            <a:r>
              <a:rPr lang="en-US" dirty="0" smtClean="0"/>
              <a:t> triggers:</a:t>
            </a:r>
            <a:endParaRPr lang="en-US" dirty="0" smtClean="0"/>
          </a:p>
          <a:p>
            <a:pPr lvl="1"/>
            <a:r>
              <a:rPr lang="en-US" dirty="0" smtClean="0"/>
              <a:t>5x10</a:t>
            </a: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 smtClean="0"/>
              <a:t>menu: j360, fatjet360, 4j85, 5j60, 6j50.0ETA24, ht800</a:t>
            </a:r>
          </a:p>
          <a:p>
            <a:pPr lvl="1"/>
            <a:r>
              <a:rPr lang="en-US" dirty="0" smtClean="0"/>
              <a:t>2x10</a:t>
            </a:r>
            <a:r>
              <a:rPr lang="en-US" baseline="30000" dirty="0" smtClean="0"/>
              <a:t>34</a:t>
            </a:r>
            <a:r>
              <a:rPr lang="en-US" dirty="0" smtClean="0"/>
              <a:t> menu: j400, fatjet450, 4j100, 5j85, 6j50.0ETA24, </a:t>
            </a:r>
            <a:r>
              <a:rPr lang="en-US" dirty="0" smtClean="0"/>
              <a:t>ht1000</a:t>
            </a:r>
            <a:endParaRPr lang="en-US" dirty="0" smtClean="0"/>
          </a:p>
          <a:p>
            <a:r>
              <a:rPr lang="en-US" dirty="0" smtClean="0"/>
              <a:t>Default calibration: </a:t>
            </a:r>
            <a:r>
              <a:rPr lang="en-US" dirty="0" err="1" smtClean="0"/>
              <a:t>em_subjes</a:t>
            </a:r>
            <a:endParaRPr lang="en-US" dirty="0"/>
          </a:p>
          <a:p>
            <a:pPr lvl="1"/>
            <a:r>
              <a:rPr lang="en-US" dirty="0" smtClean="0"/>
              <a:t>Plus cross check </a:t>
            </a:r>
            <a:r>
              <a:rPr lang="en-US" dirty="0" smtClean="0"/>
              <a:t>chains with different calibration </a:t>
            </a:r>
            <a:r>
              <a:rPr lang="en-US" dirty="0" smtClean="0"/>
              <a:t>for </a:t>
            </a:r>
            <a:r>
              <a:rPr lang="en-US" dirty="0" smtClean="0"/>
              <a:t>a few specific thresholds </a:t>
            </a:r>
            <a:endParaRPr lang="en-US" dirty="0" smtClean="0"/>
          </a:p>
          <a:p>
            <a:r>
              <a:rPr lang="en-US" dirty="0" smtClean="0"/>
              <a:t>Additional chains to add segmented eta ranges</a:t>
            </a:r>
          </a:p>
          <a:p>
            <a:pPr lvl="1"/>
            <a:r>
              <a:rPr lang="en-US" dirty="0" smtClean="0"/>
              <a:t>[0, 2.5] for e.g. b-tag (ID coverage) </a:t>
            </a:r>
          </a:p>
          <a:p>
            <a:pPr lvl="1"/>
            <a:r>
              <a:rPr lang="en-US" dirty="0" smtClean="0"/>
              <a:t>[2.8, 3.2] + [3.2, 4.9] for granularity in forward region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each scenario, total jet menu rate adds up to around 100Hz 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243779"/>
              </p:ext>
            </p:extLst>
          </p:nvPr>
        </p:nvGraphicFramePr>
        <p:xfrm>
          <a:off x="258695" y="3840519"/>
          <a:ext cx="8686800" cy="239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490"/>
                <a:gridCol w="2039979"/>
                <a:gridCol w="1722403"/>
                <a:gridCol w="1876832"/>
                <a:gridCol w="1683096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Chain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Seed at 0.5x10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Item at 0.5x10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Seed at </a:t>
                      </a:r>
                      <a:r>
                        <a:rPr lang="en-US" sz="1400" b="1" dirty="0" smtClean="0"/>
                        <a:t>2x10</a:t>
                      </a:r>
                      <a:r>
                        <a:rPr lang="en-US" sz="1400" b="1" baseline="30000" dirty="0" smtClean="0"/>
                        <a:t>34</a:t>
                      </a:r>
                      <a:endParaRPr lang="en-US" sz="1400" b="1" baseline="30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Item at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jet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j360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j100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j400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fat jet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j360_a10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HT190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j450_a10</a:t>
                      </a:r>
                      <a:endParaRPr lang="en-US" sz="1400" dirty="0"/>
                    </a:p>
                  </a:txBody>
                  <a:tcPr/>
                </a:tc>
              </a:tr>
              <a:tr h="3757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jets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3J40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4j85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3J50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4j100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jets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5j60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4J20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5j85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jets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5J15.0ETA24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6j50.0ETA24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5J15.0ETA24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6j50.0ETA24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 trigger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ht800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HT190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ht1000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594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Lots going on in preparation for the p-p run (much more than I could put here)</a:t>
            </a:r>
          </a:p>
          <a:p>
            <a:pPr lvl="1"/>
            <a:r>
              <a:rPr lang="en-US" dirty="0" smtClean="0"/>
              <a:t>Huge migration from run-1 code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Several unknowns still exist/things which are ongoing or haven’t yet converged/been tested</a:t>
            </a:r>
          </a:p>
          <a:p>
            <a:pPr lvl="1"/>
            <a:r>
              <a:rPr lang="en-US" dirty="0" smtClean="0"/>
              <a:t>L1.5 Trigger Tower full scan?</a:t>
            </a:r>
          </a:p>
          <a:p>
            <a:pPr lvl="1"/>
            <a:r>
              <a:rPr lang="en-US" dirty="0" smtClean="0"/>
              <a:t>Calorimeter-only GSC?</a:t>
            </a:r>
          </a:p>
          <a:p>
            <a:pPr lvl="1"/>
            <a:r>
              <a:rPr lang="en-US" dirty="0" smtClean="0"/>
              <a:t>Effect of </a:t>
            </a:r>
            <a:r>
              <a:rPr lang="en-US" dirty="0" err="1" smtClean="0"/>
              <a:t>nMCM</a:t>
            </a:r>
            <a:r>
              <a:rPr lang="en-US" dirty="0" smtClean="0"/>
              <a:t> L1Calo calibration on input rate</a:t>
            </a:r>
          </a:p>
          <a:p>
            <a:pPr lvl="1"/>
            <a:r>
              <a:rPr lang="en-US" dirty="0" smtClean="0"/>
              <a:t>Data scouting</a:t>
            </a:r>
          </a:p>
          <a:p>
            <a:pPr lvl="1"/>
            <a:r>
              <a:rPr lang="en-US" dirty="0" smtClean="0"/>
              <a:t>Jet </a:t>
            </a:r>
            <a:r>
              <a:rPr lang="en-US" dirty="0" err="1" smtClean="0"/>
              <a:t>reclustering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Close </a:t>
            </a:r>
            <a:r>
              <a:rPr lang="en-US" dirty="0" smtClean="0"/>
              <a:t>interaction with offline jet/MET group</a:t>
            </a:r>
          </a:p>
          <a:p>
            <a:pPr lvl="1"/>
            <a:r>
              <a:rPr lang="en-US" dirty="0" smtClean="0"/>
              <a:t>Extremely useful </a:t>
            </a:r>
            <a:r>
              <a:rPr lang="en-US" dirty="0" smtClean="0"/>
              <a:t>for </a:t>
            </a:r>
            <a:r>
              <a:rPr lang="en-US" dirty="0" smtClean="0"/>
              <a:t>software development and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Implies tight link with offline software – 2-edged sword</a:t>
            </a:r>
          </a:p>
          <a:p>
            <a:pPr lvl="1"/>
            <a:r>
              <a:rPr lang="en-US" dirty="0" smtClean="0"/>
              <a:t>But expect great benefits from improved performance and sharing maintenance load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Clear need </a:t>
            </a:r>
            <a:r>
              <a:rPr lang="en-US" dirty="0" smtClean="0"/>
              <a:t>for full-scan as default solution </a:t>
            </a:r>
          </a:p>
          <a:p>
            <a:pPr lvl="1"/>
            <a:r>
              <a:rPr lang="en-US" dirty="0" smtClean="0"/>
              <a:t>Pileup subtraction essential to good performance in coming LHC runs</a:t>
            </a:r>
          </a:p>
          <a:p>
            <a:pPr lvl="1"/>
            <a:r>
              <a:rPr lang="en-US" dirty="0" smtClean="0"/>
              <a:t>Keep in sync with offline developments to help maintainability and make use of offline effort</a:t>
            </a:r>
          </a:p>
          <a:p>
            <a:pPr lvl="1"/>
            <a:r>
              <a:rPr lang="en-US" dirty="0" smtClean="0"/>
              <a:t>But keep partial scan as a crucial plan 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NOW is time to include developments needed for HI run!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64119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52682" cy="875833"/>
          </a:xfrm>
        </p:spPr>
        <p:txBody>
          <a:bodyPr/>
          <a:lstStyle/>
          <a:p>
            <a:r>
              <a:rPr lang="en-US" dirty="0" smtClean="0"/>
              <a:t>L1.5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6" y="1153459"/>
            <a:ext cx="5166091" cy="2508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</a:t>
            </a:r>
            <a:r>
              <a:rPr lang="en-US" b="1" dirty="0" smtClean="0"/>
              <a:t>Run </a:t>
            </a:r>
            <a:r>
              <a:rPr lang="en-US" b="1" dirty="0"/>
              <a:t>I tests </a:t>
            </a:r>
            <a:r>
              <a:rPr lang="en-US" dirty="0"/>
              <a:t>(</a:t>
            </a:r>
            <a:r>
              <a:rPr lang="en-US" sz="2300" dirty="0"/>
              <a:t>see </a:t>
            </a:r>
            <a:r>
              <a:rPr lang="en-US" sz="2300" dirty="0">
                <a:hlinkClick r:id="rId2"/>
              </a:rPr>
              <a:t>ATL-COM-DAQ-2012-</a:t>
            </a:r>
            <a:r>
              <a:rPr lang="en-US" sz="2300" dirty="0" smtClean="0">
                <a:hlinkClick r:id="rId2"/>
              </a:rPr>
              <a:t>015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L1Calo </a:t>
            </a:r>
            <a:r>
              <a:rPr lang="en-US" dirty="0" err="1" smtClean="0"/>
              <a:t>ROSes</a:t>
            </a:r>
            <a:r>
              <a:rPr lang="en-US" dirty="0" smtClean="0"/>
              <a:t> (3 for TT, 1 for JE) read out at up to 7kHz</a:t>
            </a:r>
          </a:p>
          <a:p>
            <a:pPr lvl="1"/>
            <a:r>
              <a:rPr lang="en-US" dirty="0" smtClean="0"/>
              <a:t>Expect up to 15kHz with upgraded </a:t>
            </a:r>
            <a:r>
              <a:rPr lang="en-US" dirty="0" err="1" smtClean="0"/>
              <a:t>ROSes</a:t>
            </a:r>
            <a:endParaRPr lang="en-US" dirty="0" smtClean="0"/>
          </a:p>
          <a:p>
            <a:r>
              <a:rPr lang="en-US" dirty="0"/>
              <a:t>Total time around 12ms</a:t>
            </a:r>
          </a:p>
          <a:p>
            <a:pPr lvl="1"/>
            <a:r>
              <a:rPr lang="en-US" dirty="0" smtClean="0"/>
              <a:t>Readout time around 9ms</a:t>
            </a:r>
          </a:p>
          <a:p>
            <a:pPr lvl="1"/>
            <a:r>
              <a:rPr lang="en-US" dirty="0" smtClean="0"/>
              <a:t>Jet finding (anti-</a:t>
            </a:r>
            <a:r>
              <a:rPr lang="en-US" dirty="0" err="1" smtClean="0"/>
              <a:t>kT</a:t>
            </a:r>
            <a:r>
              <a:rPr lang="en-US" dirty="0" smtClean="0"/>
              <a:t> 0.4) around 1-2ms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9CF2-EFEC-C844-A50D-476364616AB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27" y="414618"/>
            <a:ext cx="3470931" cy="318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327" y="3630706"/>
            <a:ext cx="3559931" cy="3227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48" y="3615765"/>
            <a:ext cx="3425543" cy="30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487"/>
          </a:xfrm>
        </p:spPr>
        <p:txBody>
          <a:bodyPr/>
          <a:lstStyle/>
          <a:p>
            <a:r>
              <a:rPr lang="en-US" dirty="0" smtClean="0"/>
              <a:t>Bonus: rates with pileup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854"/>
            <a:ext cx="2447925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Conditions:</a:t>
            </a:r>
          </a:p>
          <a:p>
            <a:pPr lvl="1"/>
            <a:r>
              <a:rPr lang="en-US" dirty="0" smtClean="0"/>
              <a:t>L</a:t>
            </a:r>
            <a:r>
              <a:rPr lang="en-US" dirty="0"/>
              <a:t>=2x10</a:t>
            </a:r>
            <a:r>
              <a:rPr lang="en-US" baseline="30000" dirty="0"/>
              <a:t>34</a:t>
            </a:r>
          </a:p>
          <a:p>
            <a:pPr lvl="1"/>
            <a:r>
              <a:rPr lang="en-US" dirty="0" smtClean="0"/>
              <a:t>4j45 rate</a:t>
            </a:r>
          </a:p>
          <a:p>
            <a:pPr lvl="1"/>
            <a:r>
              <a:rPr lang="en-US" dirty="0" smtClean="0"/>
              <a:t>No event weighting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fixed </a:t>
            </a:r>
            <a:r>
              <a:rPr lang="en-US" b="1" dirty="0" err="1" smtClean="0"/>
              <a:t>ρ</a:t>
            </a:r>
            <a:r>
              <a:rPr lang="en-US" b="1" dirty="0" smtClean="0"/>
              <a:t>=6</a:t>
            </a:r>
            <a:r>
              <a:rPr lang="en-US" dirty="0" smtClean="0"/>
              <a:t> here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dirty="0" smtClean="0"/>
              <a:t> calculation works in private code so far</a:t>
            </a:r>
          </a:p>
          <a:p>
            <a:endParaRPr lang="en-US" dirty="0" smtClean="0"/>
          </a:p>
          <a:p>
            <a:r>
              <a:rPr lang="en-US" b="1" dirty="0" smtClean="0"/>
              <a:t>Top</a:t>
            </a:r>
            <a:r>
              <a:rPr lang="en-US" dirty="0" smtClean="0"/>
              <a:t>: no areas subtraction</a:t>
            </a:r>
          </a:p>
          <a:p>
            <a:endParaRPr lang="en-US" dirty="0" smtClean="0"/>
          </a:p>
          <a:p>
            <a:r>
              <a:rPr lang="en-US" b="1" dirty="0" smtClean="0"/>
              <a:t>Bottom</a:t>
            </a:r>
            <a:r>
              <a:rPr lang="en-US" dirty="0" smtClean="0"/>
              <a:t>: with </a:t>
            </a:r>
            <a:r>
              <a:rPr lang="en-US" dirty="0" err="1"/>
              <a:t>ρ</a:t>
            </a:r>
            <a:r>
              <a:rPr lang="en-US" dirty="0"/>
              <a:t>=</a:t>
            </a:r>
            <a:r>
              <a:rPr lang="en-US" dirty="0" smtClean="0"/>
              <a:t>6 area subtraction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5" y="1331854"/>
            <a:ext cx="5781675" cy="2034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5" y="4186817"/>
            <a:ext cx="5781675" cy="204824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Inclusive single jet chains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62560"/>
              </p:ext>
            </p:extLst>
          </p:nvPr>
        </p:nvGraphicFramePr>
        <p:xfrm>
          <a:off x="0" y="1088230"/>
          <a:ext cx="9144000" cy="539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/>
                <a:gridCol w="1746250"/>
                <a:gridCol w="1619250"/>
                <a:gridCol w="1698625"/>
                <a:gridCol w="1460500"/>
                <a:gridCol w="1524000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1 seed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chain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Prescale@2x10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L1_RD0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j55_a4tcemsubjes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bootstrap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j60_a4tcemsubjes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bootstrap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0.95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3.8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j55_a4tcemsubjes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 / 600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600,000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taus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0.53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2.1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j60_a4tcemsubjes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/ 400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400,000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taus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btag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J20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240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970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j85_a4tcemsubjes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21 / 85 kHz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85,000 – 1 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err="1" smtClean="0"/>
                        <a:t>taus</a:t>
                      </a:r>
                      <a:r>
                        <a:rPr lang="en-US" sz="1400" dirty="0" smtClean="0"/>
                        <a:t>, multi-j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j85_a4tcemjes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j85_a4tclcwsubjes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j85_a4tclcwjes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510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j100_a4tcemsubjes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/ 41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41,000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taus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300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j110_a4tcemsubjes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 / 26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26,000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calib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130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j150_a4tcemsubjes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 / 6.5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J+MET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J50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15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60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j175_a4tcemsubjes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0.75 / 3 kHz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3000 – 1 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err="1" smtClean="0"/>
                        <a:t>multijet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j175_a4tcemjes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j175_a4tclcwsubjes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j175_a4tclcwjes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500" y="173040"/>
            <a:ext cx="4940300" cy="809095"/>
          </a:xfrm>
        </p:spPr>
        <p:txBody>
          <a:bodyPr/>
          <a:lstStyle/>
          <a:p>
            <a:r>
              <a:rPr lang="en-US" dirty="0" smtClean="0"/>
              <a:t>Changes Since Run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6500" y="1134533"/>
            <a:ext cx="5245100" cy="54684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 L2 anymore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no EF, just High Level Trigger</a:t>
            </a:r>
          </a:p>
          <a:p>
            <a:endParaRPr lang="en-US" dirty="0" smtClean="0"/>
          </a:p>
          <a:p>
            <a:r>
              <a:rPr lang="en-US" dirty="0" smtClean="0"/>
              <a:t>Move as close as possible to offline jet reconstruction</a:t>
            </a:r>
          </a:p>
          <a:p>
            <a:pPr lvl="1"/>
            <a:r>
              <a:rPr lang="en-US" dirty="0" smtClean="0"/>
              <a:t>Add pileup subtraction (jet area)</a:t>
            </a:r>
          </a:p>
          <a:p>
            <a:pPr lvl="1"/>
            <a:r>
              <a:rPr lang="en-US" dirty="0" smtClean="0"/>
              <a:t>Recover from L1 bias in close-by jets</a:t>
            </a:r>
          </a:p>
          <a:p>
            <a:pPr lvl="1"/>
            <a:r>
              <a:rPr lang="en-US" dirty="0" smtClean="0"/>
              <a:t>Get best possible ET resolution to optimize use of bandwidth</a:t>
            </a:r>
          </a:p>
          <a:p>
            <a:pPr lvl="2"/>
            <a:r>
              <a:rPr lang="en-US" dirty="0" smtClean="0"/>
              <a:t>Use offline calibration schemes</a:t>
            </a:r>
          </a:p>
          <a:p>
            <a:endParaRPr lang="en-US" dirty="0" smtClean="0"/>
          </a:p>
          <a:p>
            <a:r>
              <a:rPr lang="en-US" dirty="0" smtClean="0"/>
              <a:t>Two possible readout schemes:</a:t>
            </a:r>
          </a:p>
          <a:p>
            <a:pPr lvl="1"/>
            <a:r>
              <a:rPr lang="en-US" dirty="0" smtClean="0"/>
              <a:t>Full-scan of calorimeter: more accurate but takes time/CPU</a:t>
            </a:r>
          </a:p>
          <a:p>
            <a:pPr lvl="1"/>
            <a:r>
              <a:rPr lang="en-US" dirty="0" smtClean="0"/>
              <a:t>Partial-scan as plan B if needed: no pileup subtraction</a:t>
            </a:r>
          </a:p>
          <a:p>
            <a:endParaRPr lang="en-US" dirty="0" smtClean="0"/>
          </a:p>
          <a:p>
            <a:r>
              <a:rPr lang="en-US" dirty="0" smtClean="0"/>
              <a:t>Ongoing: Use L1.5 Trigger Tower full scan to reduce input HLT rate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921565" cy="685800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-440635" y="3606800"/>
            <a:ext cx="3589867" cy="1151467"/>
          </a:xfrm>
          <a:prstGeom prst="mathMultiply">
            <a:avLst>
              <a:gd name="adj1" fmla="val 13226"/>
            </a:avLst>
          </a:prstGeom>
          <a:solidFill>
            <a:srgbClr val="FF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65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Inclusive single jet chains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46279"/>
              </p:ext>
            </p:extLst>
          </p:nvPr>
        </p:nvGraphicFramePr>
        <p:xfrm>
          <a:off x="0" y="863944"/>
          <a:ext cx="9144000" cy="59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/>
                <a:gridCol w="1746250"/>
                <a:gridCol w="1619250"/>
                <a:gridCol w="1698625"/>
                <a:gridCol w="1460500"/>
                <a:gridCol w="1524000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1 seed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chain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Prescale@2x10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7.5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j200_a4tcemsubjes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 / 1.6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btag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17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j260_a4tcemsubjes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140 / 400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btag</a:t>
                      </a:r>
                      <a:r>
                        <a:rPr lang="en-US" sz="1400" dirty="0" smtClean="0"/>
                        <a:t>, low </a:t>
                      </a:r>
                      <a:r>
                        <a:rPr lang="en-US" sz="1400" dirty="0" err="1" smtClean="0"/>
                        <a:t>Lumi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J85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2.5 /</a:t>
                      </a:r>
                      <a:r>
                        <a:rPr lang="en-US" sz="1400" baseline="0" dirty="0" smtClean="0"/>
                        <a:t> 10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j300_a4tcemsubjes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 / 270Hz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– ≈1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multijet</a:t>
                      </a:r>
                      <a:r>
                        <a:rPr lang="en-US" sz="1400" dirty="0" smtClean="0"/>
                        <a:t>,</a:t>
                      </a:r>
                      <a:endParaRPr lang="en-US" sz="1400" dirty="0"/>
                    </a:p>
                    <a:p>
                      <a:r>
                        <a:rPr lang="en-US" sz="1400" baseline="0" dirty="0" smtClean="0"/>
                        <a:t>medium </a:t>
                      </a:r>
                      <a:r>
                        <a:rPr lang="en-US" sz="1400" baseline="0" dirty="0" err="1" smtClean="0"/>
                        <a:t>Lumi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j320_a4tcemsubjes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 / 170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 – ≈1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multijet</a:t>
                      </a:r>
                      <a:r>
                        <a:rPr lang="en-US" sz="1400" dirty="0" smtClean="0"/>
                        <a:t>,</a:t>
                      </a:r>
                      <a:endParaRPr lang="en-US" sz="1400" dirty="0"/>
                    </a:p>
                    <a:p>
                      <a:r>
                        <a:rPr lang="en-US" sz="1400" baseline="0" dirty="0" smtClean="0"/>
                        <a:t>medium </a:t>
                      </a:r>
                      <a:r>
                        <a:rPr lang="en-US" sz="1400" baseline="0" dirty="0" err="1" smtClean="0"/>
                        <a:t>Lumi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 rowSpan="9">
                  <a:txBody>
                    <a:bodyPr/>
                    <a:lstStyle/>
                    <a:p>
                      <a:r>
                        <a:rPr lang="en-US" sz="1400" dirty="0" smtClean="0"/>
                        <a:t>J100</a:t>
                      </a:r>
                      <a:endParaRPr lang="en-US" sz="14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j360_a4tcemjes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r>
                        <a:rPr lang="en-US" sz="1400" baseline="0" dirty="0" smtClean="0"/>
                        <a:t> / </a:t>
                      </a:r>
                      <a:r>
                        <a:rPr lang="en-US" sz="1400" dirty="0" smtClean="0"/>
                        <a:t>90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 – ≈1 Hz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r>
                        <a:rPr lang="en-US" sz="1400" dirty="0" smtClean="0"/>
                        <a:t> at 1x10</a:t>
                      </a:r>
                      <a:r>
                        <a:rPr lang="en-US" sz="1400" baseline="30000" dirty="0" smtClean="0"/>
                        <a:t>32</a:t>
                      </a:r>
                    </a:p>
                    <a:p>
                      <a:r>
                        <a:rPr lang="en-US" sz="1400" baseline="0" dirty="0" smtClean="0"/>
                        <a:t>or lower: aim for 1-2 points during year to change lowest </a:t>
                      </a:r>
                      <a:r>
                        <a:rPr lang="en-US" sz="1400" baseline="0" dirty="0" err="1" smtClean="0"/>
                        <a:t>unprescaled</a:t>
                      </a:r>
                      <a:r>
                        <a:rPr lang="en-US" sz="1400" baseline="0" dirty="0" smtClean="0"/>
                        <a:t> chain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Also re-think set of cross-check chains with different calibrations if needed</a:t>
                      </a:r>
                      <a:endParaRPr lang="en-US" sz="1400" baseline="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j380_a4tcemsubjes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16 / 65 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50 – ≈1 Hz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j380_a4tcemjes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j380_a4tclcwsubjes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j380_a4tclcwjes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j400_a4tcemsubjes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9 / 35 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j400_a4tcemjes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aseline="300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j400_a4tclcwsubjes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aseline="30000" dirty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j400_a4tclcwjes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aseline="300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2.7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j460_a4tcemjes + cross-check chains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 / 2.8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</a:t>
                      </a:r>
                      <a:r>
                        <a:rPr lang="en-US" sz="1400" dirty="0" err="1" smtClean="0"/>
                        <a:t>Lumi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noAlg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Passthrough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Multi-jet and fat jet chains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013027"/>
              </p:ext>
            </p:extLst>
          </p:nvPr>
        </p:nvGraphicFramePr>
        <p:xfrm>
          <a:off x="0" y="1023273"/>
          <a:ext cx="9144000" cy="471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5"/>
                <a:gridCol w="1301750"/>
                <a:gridCol w="2413000"/>
                <a:gridCol w="1317625"/>
                <a:gridCol w="1444625"/>
                <a:gridCol w="1539875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1 seed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@ 0.5 &amp;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chain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@ 0.5 &amp; 2x10</a:t>
                      </a:r>
                      <a:r>
                        <a:rPr lang="en-US" sz="1400" baseline="30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Prescale@2x10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3J40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 / 1.6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4j85_a4tcemsubjes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45 / 180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3J50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 /</a:t>
                      </a:r>
                      <a:r>
                        <a:rPr lang="en-US" sz="1400" baseline="0" dirty="0" smtClean="0"/>
                        <a:t> 1</a:t>
                      </a:r>
                      <a:r>
                        <a:rPr lang="en-US" sz="1400" dirty="0" smtClean="0"/>
                        <a:t>.0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4j100_a4tcemsubjes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/ 50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SUSY, SM,</a:t>
                      </a:r>
                      <a:r>
                        <a:rPr lang="en-US" sz="1400" baseline="0" dirty="0" smtClean="0"/>
                        <a:t> top, 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 / 9.5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5j55_a4tcemsubjes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 / 260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4J20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 /</a:t>
                      </a:r>
                      <a:r>
                        <a:rPr lang="en-US" sz="1400" baseline="0" dirty="0" smtClean="0"/>
                        <a:t> 1.9 </a:t>
                      </a:r>
                      <a:r>
                        <a:rPr lang="en-US" sz="1400" dirty="0" smtClean="0"/>
                        <a:t>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5j60_a4tcemsubjes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/ 170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170 – 1</a:t>
                      </a:r>
                      <a:r>
                        <a:rPr lang="en-US" sz="1400" baseline="0" dirty="0" smtClean="0"/>
                        <a:t>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4J20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 /</a:t>
                      </a:r>
                      <a:r>
                        <a:rPr lang="en-US" sz="1400" baseline="0" dirty="0" smtClean="0"/>
                        <a:t> 1.9 </a:t>
                      </a:r>
                      <a:r>
                        <a:rPr lang="en-US" sz="1400" dirty="0" smtClean="0"/>
                        <a:t>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5j85_a4tcemsubjes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4 / 15 Hz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unprescaled</a:t>
                      </a:r>
                      <a:endParaRPr lang="en-US" sz="1400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SUSY, SM,</a:t>
                      </a:r>
                      <a:r>
                        <a:rPr lang="en-US" sz="1400" baseline="0" dirty="0" smtClean="0"/>
                        <a:t> top, jets</a:t>
                      </a:r>
                      <a:endParaRPr lang="en-US" sz="1400" dirty="0" smtClean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5j85_a4tcemjes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5j85_a4tclcwsubjes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3714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5j85_a4tclcwjes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5J15.0ETA24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 /</a:t>
                      </a:r>
                      <a:r>
                        <a:rPr lang="en-US" sz="1400" baseline="0" dirty="0" smtClean="0"/>
                        <a:t> 0.3</a:t>
                      </a:r>
                      <a:r>
                        <a:rPr lang="en-US" sz="1400" dirty="0" smtClean="0"/>
                        <a:t>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6j45.0eta24_a4tcemsubjes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 / 100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SUSY, SM (*)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5J15.0ETA24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 /</a:t>
                      </a:r>
                      <a:r>
                        <a:rPr lang="en-US" sz="1400" baseline="0" dirty="0" smtClean="0"/>
                        <a:t> 0.3</a:t>
                      </a:r>
                      <a:r>
                        <a:rPr lang="en-US" sz="1400" dirty="0" smtClean="0"/>
                        <a:t>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6j50.0eta24_a4tcemsubjes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/ 40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SUSY, SM (*)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5J15.0ETA24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 /</a:t>
                      </a:r>
                      <a:r>
                        <a:rPr lang="en-US" sz="1400" baseline="0" dirty="0" smtClean="0"/>
                        <a:t> 0.3</a:t>
                      </a:r>
                      <a:r>
                        <a:rPr lang="en-US" sz="1400" dirty="0" smtClean="0"/>
                        <a:t>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6j55.0eta24_a4tcemsubjes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/ 30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SUSY, SM (*)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/ 12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j360_a10tcemsubjes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/ 60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exotics, 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/ 5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j450_a10tcemsubjes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/ 8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exotics, jets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625" y="5873750"/>
            <a:ext cx="785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A new study from SUSY indicates that 6j chains can/should start from 4J20 to save bandwidth – need to understand if this is also ok for 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jet and HT chains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25758"/>
              </p:ext>
            </p:extLst>
          </p:nvPr>
        </p:nvGraphicFramePr>
        <p:xfrm>
          <a:off x="0" y="1023273"/>
          <a:ext cx="9144000" cy="33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47"/>
                <a:gridCol w="1775591"/>
                <a:gridCol w="1246441"/>
                <a:gridCol w="1886321"/>
                <a:gridCol w="1464961"/>
                <a:gridCol w="1583039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1 seed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chain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Prescale@2x10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J15.24ETA49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j60.24eta49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egamma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J15.28ETA32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j60.28eta32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SUSY, SM,</a:t>
                      </a:r>
                      <a:r>
                        <a:rPr lang="en-US" sz="1400" baseline="0" dirty="0" smtClean="0"/>
                        <a:t> top, 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J20.28ETA32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j85.28eta32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J15.32ETA49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j60.32eta49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J20.32ETA49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j85.32eta49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jets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J30.32ETA49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j110.32eta49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 – 1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J50.32ETA49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j175.32eta49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Jets, SM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J75.32ETA49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j260.32eta49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SM</a:t>
                      </a:r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J100.32ETA49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j360.32eta49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5000" y="4410568"/>
            <a:ext cx="774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Default R parameter and calibration is a4tcemsubjes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 cross-check chains (a4tcemjes, a4tclcwsubjes, a4tclcwjes) for: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j85.28eta32, j85.32eta49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dk1"/>
                </a:solidFill>
              </a:rPr>
              <a:t>j175.32eta49, j260.32eta49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dk1"/>
                </a:solidFill>
              </a:rPr>
              <a:t>j360.32eta49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859820"/>
              </p:ext>
            </p:extLst>
          </p:nvPr>
        </p:nvGraphicFramePr>
        <p:xfrm>
          <a:off x="0" y="5461719"/>
          <a:ext cx="9144000" cy="101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47"/>
                <a:gridCol w="1701603"/>
                <a:gridCol w="1381125"/>
                <a:gridCol w="1825625"/>
                <a:gridCol w="1464961"/>
                <a:gridCol w="1583039"/>
              </a:tblGrid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1 seed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HLT chain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Rate @ 0.5 &amp; 2x10</a:t>
                      </a:r>
                      <a:r>
                        <a:rPr lang="en-US" sz="1400" baseline="30000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Prescale@2x10</a:t>
                      </a:r>
                      <a:r>
                        <a:rPr lang="en-US" sz="1400" baseline="300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Clients</a:t>
                      </a:r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HT190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1.2 / 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ht1000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3.5/14 Hz (0</a:t>
                      </a:r>
                      <a:r>
                        <a:rPr lang="en-US" sz="1400" baseline="0" dirty="0" smtClean="0"/>
                        <a:t> unique)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7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Ht500(?)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prescaled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53-36B1-904A-972D-C07CE42D9F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11"/>
            <a:ext cx="9144000" cy="79490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TopoClustering</a:t>
            </a:r>
            <a:r>
              <a:rPr lang="en-US" sz="3200" dirty="0" smtClean="0"/>
              <a:t>, Full and Partial Scan, and all that…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768731"/>
            <a:ext cx="9144000" cy="246655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Several techniques developed and maintained in the offline world that are needed in trigger</a:t>
            </a:r>
          </a:p>
          <a:p>
            <a:pPr lvl="1"/>
            <a:r>
              <a:rPr lang="en-US" dirty="0"/>
              <a:t>Pileup suppression </a:t>
            </a:r>
            <a:r>
              <a:rPr lang="en-US" dirty="0" smtClean="0"/>
              <a:t>will become more important</a:t>
            </a:r>
          </a:p>
          <a:p>
            <a:pPr lvl="1"/>
            <a:r>
              <a:rPr lang="en-US" dirty="0" smtClean="0"/>
              <a:t>Calibration should be taken from offline</a:t>
            </a:r>
          </a:p>
          <a:p>
            <a:pPr lvl="1"/>
            <a:r>
              <a:rPr lang="en-US" dirty="0" smtClean="0"/>
              <a:t>We don’t have the capability to keep maintain our own versions (and would complicate things)</a:t>
            </a:r>
          </a:p>
          <a:p>
            <a:endParaRPr lang="en-US" dirty="0" smtClean="0"/>
          </a:p>
          <a:p>
            <a:r>
              <a:rPr lang="en-US" dirty="0" err="1" smtClean="0"/>
              <a:t>TopoCluster</a:t>
            </a:r>
            <a:r>
              <a:rPr lang="en-US" dirty="0" smtClean="0"/>
              <a:t> making: </a:t>
            </a:r>
          </a:p>
          <a:p>
            <a:pPr lvl="1"/>
            <a:r>
              <a:rPr lang="en-US" dirty="0" smtClean="0"/>
              <a:t>3D groups of adjoining cells started from seed cells (4σ above noise)</a:t>
            </a:r>
          </a:p>
          <a:p>
            <a:pPr lvl="1"/>
            <a:r>
              <a:rPr lang="en-US" dirty="0" smtClean="0"/>
              <a:t>Add adjoining cells if above 2σ </a:t>
            </a:r>
            <a:r>
              <a:rPr lang="en-US" dirty="0"/>
              <a:t>above </a:t>
            </a:r>
            <a:r>
              <a:rPr lang="en-US" dirty="0" smtClean="0"/>
              <a:t>noise, plus an extra layer 0σ </a:t>
            </a:r>
            <a:r>
              <a:rPr lang="en-US" dirty="0"/>
              <a:t>above </a:t>
            </a:r>
            <a:r>
              <a:rPr lang="en-US" dirty="0" smtClean="0"/>
              <a:t>noise (4/2/0 scheme)</a:t>
            </a:r>
          </a:p>
          <a:p>
            <a:pPr lvl="1"/>
            <a:r>
              <a:rPr lang="en-US" dirty="0" smtClean="0"/>
              <a:t>Split initial clusters into smaller ones surrounding hot spots – splitting</a:t>
            </a:r>
          </a:p>
          <a:p>
            <a:pPr lvl="1"/>
            <a:r>
              <a:rPr lang="en-US" dirty="0" smtClean="0"/>
              <a:t>Following that: calculate cluster moments, classify clusters (EM/HAD), apply calibration, find jets, calibrate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5418"/>
            <a:ext cx="9144000" cy="31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05" y="3428731"/>
            <a:ext cx="4957520" cy="316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1436" cy="652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43"/>
            <a:ext cx="3135235" cy="50729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Resolution and linearity improvement  for charged </a:t>
            </a:r>
            <a:r>
              <a:rPr lang="en-US" dirty="0" err="1" smtClean="0"/>
              <a:t>pions</a:t>
            </a:r>
            <a:r>
              <a:rPr lang="en-US" dirty="0" smtClean="0"/>
              <a:t> after each correction: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LCW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Out of cluster</a:t>
            </a:r>
          </a:p>
          <a:p>
            <a:pPr lvl="1"/>
            <a:r>
              <a:rPr lang="en-US" dirty="0" smtClean="0"/>
              <a:t>Dead material</a:t>
            </a:r>
          </a:p>
          <a:p>
            <a:endParaRPr lang="en-US" dirty="0" smtClean="0"/>
          </a:p>
          <a:p>
            <a:r>
              <a:rPr lang="en-US" dirty="0" smtClean="0"/>
              <a:t>Conditions: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μ</a:t>
            </a:r>
            <a:r>
              <a:rPr lang="en-US" dirty="0" smtClean="0"/>
              <a:t>&gt;=0</a:t>
            </a:r>
          </a:p>
          <a:p>
            <a:pPr lvl="1"/>
            <a:r>
              <a:rPr lang="en-US" dirty="0" smtClean="0"/>
              <a:t>IBL geometry</a:t>
            </a:r>
          </a:p>
          <a:p>
            <a:pPr lvl="1"/>
            <a:r>
              <a:rPr lang="en-US" dirty="0" smtClean="0"/>
              <a:t>2&lt;|</a:t>
            </a:r>
            <a:r>
              <a:rPr lang="en-US" dirty="0" err="1" smtClean="0"/>
              <a:t>η</a:t>
            </a:r>
            <a:r>
              <a:rPr lang="en-US" dirty="0" smtClean="0"/>
              <a:t>|&lt;2.2</a:t>
            </a:r>
          </a:p>
          <a:p>
            <a:pPr lvl="1"/>
            <a:r>
              <a:rPr lang="en-US" dirty="0" smtClean="0"/>
              <a:t>4 samplings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61" y="301187"/>
            <a:ext cx="5011464" cy="3252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226" y="64971"/>
            <a:ext cx="1336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Sven </a:t>
            </a:r>
            <a:r>
              <a:rPr lang="en-US" dirty="0" err="1" smtClean="0"/>
              <a:t>Menke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6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offline jet calibration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590"/>
          <a:stretch/>
        </p:blipFill>
        <p:spPr>
          <a:xfrm>
            <a:off x="457200" y="1032497"/>
            <a:ext cx="8362950" cy="53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offline jet calibration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590"/>
          <a:stretch/>
        </p:blipFill>
        <p:spPr>
          <a:xfrm>
            <a:off x="457200" y="1032497"/>
            <a:ext cx="8362950" cy="532385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857662" y="1186720"/>
            <a:ext cx="1102003" cy="1048985"/>
          </a:xfrm>
          <a:prstGeom prst="frame">
            <a:avLst>
              <a:gd name="adj1" fmla="val 34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980655" y="1186720"/>
            <a:ext cx="1102003" cy="1048985"/>
          </a:xfrm>
          <a:prstGeom prst="frame">
            <a:avLst>
              <a:gd name="adj1" fmla="val 34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190127" y="1186720"/>
            <a:ext cx="1102003" cy="1048985"/>
          </a:xfrm>
          <a:prstGeom prst="frame">
            <a:avLst>
              <a:gd name="adj1" fmla="val 34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082658" y="1186720"/>
            <a:ext cx="1102003" cy="1048985"/>
          </a:xfrm>
          <a:prstGeom prst="frame">
            <a:avLst>
              <a:gd name="adj1" fmla="val 3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70444"/>
            <a:ext cx="17573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Requires full event </a:t>
            </a:r>
            <a:r>
              <a:rPr lang="en-US" dirty="0" err="1" smtClean="0"/>
              <a:t>topoclusters</a:t>
            </a:r>
            <a:r>
              <a:rPr lang="en-US" dirty="0" smtClean="0"/>
              <a:t> for rho calculation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6044" y="3530672"/>
            <a:ext cx="175730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Requires full event tracks and PV identification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2658" y="2970444"/>
            <a:ext cx="17573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requires derived constants: </a:t>
            </a:r>
          </a:p>
          <a:p>
            <a:pPr algn="ctr"/>
            <a:r>
              <a:rPr lang="en-US" dirty="0" smtClean="0"/>
              <a:t>f(</a:t>
            </a:r>
            <a:r>
              <a:rPr lang="en-US" dirty="0" err="1" smtClean="0"/>
              <a:t>pT</a:t>
            </a:r>
            <a:r>
              <a:rPr lang="en-US" dirty="0" smtClean="0"/>
              <a:t>, eta)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3432109"/>
            <a:ext cx="17573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Requires extra jet info like layer energies and full tracking info</a:t>
            </a:r>
            <a:endParaRPr lang="en-US" dirty="0"/>
          </a:p>
        </p:txBody>
      </p:sp>
      <p:sp>
        <p:nvSpPr>
          <p:cNvPr id="16" name="Frame 15"/>
          <p:cNvSpPr/>
          <p:nvPr/>
        </p:nvSpPr>
        <p:spPr>
          <a:xfrm>
            <a:off x="6292130" y="1186720"/>
            <a:ext cx="1102003" cy="1048985"/>
          </a:xfrm>
          <a:prstGeom prst="frame">
            <a:avLst>
              <a:gd name="adj1" fmla="val 3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1" idx="0"/>
            <a:endCxn id="7" idx="2"/>
          </p:cNvCxnSpPr>
          <p:nvPr/>
        </p:nvCxnSpPr>
        <p:spPr>
          <a:xfrm flipV="1">
            <a:off x="1335851" y="2235705"/>
            <a:ext cx="1072813" cy="734739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0"/>
            <a:endCxn id="8" idx="2"/>
          </p:cNvCxnSpPr>
          <p:nvPr/>
        </p:nvCxnSpPr>
        <p:spPr>
          <a:xfrm flipV="1">
            <a:off x="3134695" y="2235705"/>
            <a:ext cx="396962" cy="129496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9" idx="2"/>
          </p:cNvCxnSpPr>
          <p:nvPr/>
        </p:nvCxnSpPr>
        <p:spPr>
          <a:xfrm flipH="1" flipV="1">
            <a:off x="5741129" y="2235705"/>
            <a:ext cx="1157322" cy="1196404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  <a:endCxn id="10" idx="2"/>
          </p:cNvCxnSpPr>
          <p:nvPr/>
        </p:nvCxnSpPr>
        <p:spPr>
          <a:xfrm flipH="1" flipV="1">
            <a:off x="4633660" y="2235705"/>
            <a:ext cx="327649" cy="73473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</p:cNvCxnSpPr>
          <p:nvPr/>
        </p:nvCxnSpPr>
        <p:spPr>
          <a:xfrm flipV="1">
            <a:off x="4961309" y="2235706"/>
            <a:ext cx="1937142" cy="73473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1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22" y="33224"/>
            <a:ext cx="8229600" cy="1143000"/>
          </a:xfrm>
        </p:spPr>
        <p:txBody>
          <a:bodyPr/>
          <a:lstStyle/>
          <a:p>
            <a:r>
              <a:rPr lang="en-US" dirty="0" smtClean="0"/>
              <a:t>Pile-up subtraction: rho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2" y="913820"/>
            <a:ext cx="4419600" cy="290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2" y="5311484"/>
            <a:ext cx="8133579" cy="880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215" y="913820"/>
            <a:ext cx="3695417" cy="3629032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5069215" y="5311484"/>
            <a:ext cx="1431510" cy="880967"/>
          </a:xfrm>
          <a:prstGeom prst="donut">
            <a:avLst>
              <a:gd name="adj" fmla="val 95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7307"/>
          <a:stretch/>
        </p:blipFill>
        <p:spPr>
          <a:xfrm>
            <a:off x="646111" y="4027979"/>
            <a:ext cx="2667000" cy="1029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0824" y="3946197"/>
            <a:ext cx="17573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Requires full event </a:t>
            </a:r>
            <a:r>
              <a:rPr lang="en-US" dirty="0" err="1" smtClean="0"/>
              <a:t>topoclusters</a:t>
            </a:r>
            <a:r>
              <a:rPr lang="en-US" dirty="0" smtClean="0"/>
              <a:t> for rho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Partial </a:t>
            </a:r>
            <a:r>
              <a:rPr lang="en-US" dirty="0" err="1" smtClean="0"/>
              <a:t>vs</a:t>
            </a:r>
            <a:r>
              <a:rPr lang="en-US" dirty="0" smtClean="0"/>
              <a:t> Full Scan – </a:t>
            </a:r>
            <a:r>
              <a:rPr lang="en-US" dirty="0"/>
              <a:t>T</a:t>
            </a:r>
            <a:r>
              <a:rPr lang="en-US" dirty="0" smtClean="0"/>
              <a:t>iming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381" y="1086250"/>
            <a:ext cx="2592819" cy="563522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NOTE: indicative numbers only!</a:t>
            </a:r>
          </a:p>
          <a:p>
            <a:endParaRPr lang="en-US" b="1" dirty="0" smtClean="0"/>
          </a:p>
          <a:p>
            <a:r>
              <a:rPr lang="en-US" dirty="0" smtClean="0"/>
              <a:t>Cluster </a:t>
            </a:r>
            <a:r>
              <a:rPr lang="en-US" dirty="0"/>
              <a:t>making </a:t>
            </a:r>
            <a:r>
              <a:rPr lang="en-US" dirty="0" smtClean="0"/>
              <a:t>time roughly same as calibration</a:t>
            </a:r>
          </a:p>
          <a:p>
            <a:endParaRPr lang="en-US" dirty="0" smtClean="0"/>
          </a:p>
          <a:p>
            <a:r>
              <a:rPr lang="en-US" dirty="0" smtClean="0"/>
              <a:t>PS much less than FS but longer tails</a:t>
            </a:r>
          </a:p>
          <a:p>
            <a:endParaRPr lang="en-US" dirty="0"/>
          </a:p>
          <a:p>
            <a:r>
              <a:rPr lang="en-US" dirty="0" smtClean="0"/>
              <a:t>Small effect from pileup</a:t>
            </a:r>
          </a:p>
          <a:p>
            <a:endParaRPr lang="en-US" dirty="0" smtClean="0"/>
          </a:p>
          <a:p>
            <a:r>
              <a:rPr lang="en-US" dirty="0" smtClean="0"/>
              <a:t>Comparing to r.17: </a:t>
            </a:r>
          </a:p>
          <a:p>
            <a:pPr lvl="1"/>
            <a:r>
              <a:rPr lang="en-US" dirty="0" smtClean="0"/>
              <a:t>6% increase in clustering in r.19</a:t>
            </a:r>
          </a:p>
          <a:p>
            <a:pPr lvl="1"/>
            <a:r>
              <a:rPr lang="en-US" dirty="0" smtClean="0"/>
              <a:t>6x reduction in cell container making (60 to 10ms/</a:t>
            </a:r>
            <a:r>
              <a:rPr lang="en-US" dirty="0" err="1" smtClean="0"/>
              <a:t>evt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Heavy Ion Forum - 10/2/2015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C595-4024-E840-BC3E-512CA5C95F8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651"/>
              </p:ext>
            </p:extLst>
          </p:nvPr>
        </p:nvGraphicFramePr>
        <p:xfrm>
          <a:off x="2743200" y="1397001"/>
          <a:ext cx="6096000" cy="226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9"/>
                <a:gridCol w="885577"/>
                <a:gridCol w="829184"/>
                <a:gridCol w="1443240"/>
                <a:gridCol w="802032"/>
                <a:gridCol w="802728"/>
              </a:tblGrid>
              <a:tr h="196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Clustering [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&lt;μ&gt;=40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&lt;μ&gt;=80</a:t>
                      </a:r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Calibration [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&lt;μ&gt;=40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&lt;μ&gt;=80</a:t>
                      </a:r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9.7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Moments 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52.7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</a:t>
                      </a:r>
                      <a:r>
                        <a:rPr lang="en-US" sz="1400" baseline="0" dirty="0" smtClean="0"/>
                        <a:t> Material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17.2</a:t>
                      </a:r>
                      <a:endParaRPr lang="en-US" sz="1400" dirty="0"/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splitting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 of cluster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16.3</a:t>
                      </a:r>
                      <a:endParaRPr lang="en-US" sz="1400" dirty="0"/>
                    </a:p>
                  </a:txBody>
                  <a:tcPr/>
                </a:tc>
              </a:tr>
              <a:tr h="333223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Full</a:t>
                      </a:r>
                      <a:r>
                        <a:rPr lang="en-US" sz="1800" b="1" baseline="0" dirty="0" smtClean="0"/>
                        <a:t> calorimeter </a:t>
                      </a:r>
                      <a:r>
                        <a:rPr lang="en-US" sz="1800" b="1" dirty="0" smtClean="0"/>
                        <a:t>scan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calibration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/>
                </a:tc>
              </a:tr>
              <a:tr h="300807">
                <a:tc gridSpan="3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 of</a:t>
                      </a:r>
                      <a:r>
                        <a:rPr lang="en-US" sz="1400" baseline="0" dirty="0" smtClean="0"/>
                        <a:t> cluster </a:t>
                      </a:r>
                      <a:r>
                        <a:rPr lang="en-US" sz="1400" dirty="0" smtClean="0"/>
                        <a:t>Pi0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196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Totals: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124.3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Totals: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105.6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36582"/>
              </p:ext>
            </p:extLst>
          </p:nvPr>
        </p:nvGraphicFramePr>
        <p:xfrm>
          <a:off x="2743200" y="4089532"/>
          <a:ext cx="6096000" cy="239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9"/>
                <a:gridCol w="885577"/>
                <a:gridCol w="829184"/>
                <a:gridCol w="1443240"/>
                <a:gridCol w="802032"/>
                <a:gridCol w="802728"/>
              </a:tblGrid>
              <a:tr h="196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Clustering [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&lt;μ&gt;=40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&lt;μ&gt;=80</a:t>
                      </a:r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Calibration [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&lt;μ&gt;=40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&lt;μ&gt;=80</a:t>
                      </a:r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Moments 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5.4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</a:t>
                      </a:r>
                      <a:r>
                        <a:rPr lang="en-US" sz="1400" baseline="0" dirty="0" smtClean="0"/>
                        <a:t> Material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/>
                </a:tc>
              </a:tr>
              <a:tr h="3397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Cluster splitting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 of cluster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  <a:tr h="333223"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Partial</a:t>
                      </a:r>
                      <a:r>
                        <a:rPr lang="en-US" sz="2000" b="1" baseline="0" dirty="0" smtClean="0"/>
                        <a:t> calorimeter </a:t>
                      </a:r>
                      <a:r>
                        <a:rPr lang="en-US" sz="2000" b="1" dirty="0" smtClean="0"/>
                        <a:t>scan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 smtClean="0"/>
                    </a:p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calibration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/>
                </a:tc>
              </a:tr>
              <a:tr h="300807">
                <a:tc gridSpan="3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 of</a:t>
                      </a:r>
                      <a:r>
                        <a:rPr lang="en-US" sz="1400" baseline="0" dirty="0" smtClean="0"/>
                        <a:t> cluster </a:t>
                      </a:r>
                      <a:r>
                        <a:rPr lang="en-US" sz="1400" dirty="0" smtClean="0"/>
                        <a:t>Pi0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  <a:tr h="196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Totals: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17.1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Totals: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72368" y="131819"/>
            <a:ext cx="17540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Ademar</a:t>
            </a:r>
            <a:r>
              <a:rPr lang="en-US" dirty="0" smtClean="0"/>
              <a:t> Delgado</a:t>
            </a:r>
          </a:p>
        </p:txBody>
      </p:sp>
    </p:spTree>
    <p:extLst>
      <p:ext uri="{BB962C8B-B14F-4D97-AF65-F5344CB8AC3E}">
        <p14:creationId xmlns:p14="http://schemas.microsoft.com/office/powerpoint/2010/main" val="261477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2178</Words>
  <Application>Microsoft Macintosh PowerPoint</Application>
  <PresentationFormat>On-screen Show (4:3)</PresentationFormat>
  <Paragraphs>598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Overview of the Jet Trigger</vt:lpstr>
      <vt:lpstr>Changes Since Run 1</vt:lpstr>
      <vt:lpstr>TopoClustering, Full and Partial Scan, and all that…</vt:lpstr>
      <vt:lpstr>Calibration</vt:lpstr>
      <vt:lpstr>Overview of the offline jet calibration</vt:lpstr>
      <vt:lpstr>Overview of the offline jet calibration</vt:lpstr>
      <vt:lpstr>PowerPoint Presentation</vt:lpstr>
      <vt:lpstr>Pile-up subtraction: rho</vt:lpstr>
      <vt:lpstr>Partial vs Full Scan – Timing Summary</vt:lpstr>
      <vt:lpstr>PowerPoint Presentation</vt:lpstr>
      <vt:lpstr>L1.5 performance</vt:lpstr>
      <vt:lpstr>Jet Menu for p-p Data</vt:lpstr>
      <vt:lpstr>Key</vt:lpstr>
      <vt:lpstr>Primary p-p jet menu</vt:lpstr>
      <vt:lpstr>Summary</vt:lpstr>
      <vt:lpstr>Backup</vt:lpstr>
      <vt:lpstr>L1.5 cost</vt:lpstr>
      <vt:lpstr>Bonus: rates with pileup correction</vt:lpstr>
      <vt:lpstr>Inclusive single jet chains</vt:lpstr>
      <vt:lpstr>Inclusive single jet chains</vt:lpstr>
      <vt:lpstr>Multi-jet and fat jet chains</vt:lpstr>
      <vt:lpstr>Forward jet and HT chains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Jet Trigger Contribitions to the Jet &amp; MET Trigger Session at HCW 2014 (the first – but not last – dedicated trigger session at HCW!)</dc:title>
  <dc:creator>David W. Miller</dc:creator>
  <cp:lastModifiedBy>Ricardo Goncalo</cp:lastModifiedBy>
  <cp:revision>32</cp:revision>
  <dcterms:created xsi:type="dcterms:W3CDTF">2014-09-23T13:15:54Z</dcterms:created>
  <dcterms:modified xsi:type="dcterms:W3CDTF">2015-02-10T13:26:42Z</dcterms:modified>
</cp:coreProperties>
</file>