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73" r:id="rId2"/>
  </p:sldMasterIdLst>
  <p:notesMasterIdLst>
    <p:notesMasterId r:id="rId21"/>
  </p:notesMasterIdLst>
  <p:handoutMasterIdLst>
    <p:handoutMasterId r:id="rId22"/>
  </p:handoutMasterIdLst>
  <p:sldIdLst>
    <p:sldId id="256" r:id="rId3"/>
    <p:sldId id="293" r:id="rId4"/>
    <p:sldId id="300" r:id="rId5"/>
    <p:sldId id="306" r:id="rId6"/>
    <p:sldId id="307" r:id="rId7"/>
    <p:sldId id="302" r:id="rId8"/>
    <p:sldId id="270" r:id="rId9"/>
    <p:sldId id="291" r:id="rId10"/>
    <p:sldId id="296" r:id="rId11"/>
    <p:sldId id="297" r:id="rId12"/>
    <p:sldId id="305" r:id="rId13"/>
    <p:sldId id="304" r:id="rId14"/>
    <p:sldId id="284" r:id="rId15"/>
    <p:sldId id="285" r:id="rId16"/>
    <p:sldId id="301" r:id="rId17"/>
    <p:sldId id="288" r:id="rId18"/>
    <p:sldId id="276" r:id="rId19"/>
    <p:sldId id="282" r:id="rId20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98" autoAdjust="0"/>
  </p:normalViewPr>
  <p:slideViewPr>
    <p:cSldViewPr snapToGrid="0" snapToObjects="1">
      <p:cViewPr varScale="1">
        <p:scale>
          <a:sx n="115" d="100"/>
          <a:sy n="115" d="100"/>
        </p:scale>
        <p:origin x="-86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icardo:Documents:Admin:LIP:ATLAS_LIP:ATLAS_Upgrade:ATLAS_PhaseII:HGTD:ProjetoPatchPanels:Prototype0:Tests:Tests202110727:Resultado%20Filtro%2033nF-ATLAS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icardo:Documents:Admin:LIP:ATLAS_LIP:ATLAS_Upgrade:ATLAS_PhaseII:HGTD:ProjetoPatchPanels:Prototype0:Tests:Tests202110727:Resultado%20Filtro%2033nF-ATLAS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icardo:Documents:Work:LIP:AtlasUpgrade:HGTD:ProjetoPatchPanels:Prototype0:Tests:Tests20210826:2&#186;-Resultado%20Filtro%2033nF-ATLA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dB </a:t>
            </a:r>
            <a:r>
              <a:rPr lang="en-US" dirty="0" err="1"/>
              <a:t>vs</a:t>
            </a:r>
            <a:r>
              <a:rPr lang="en-US" dirty="0"/>
              <a:t> log</a:t>
            </a:r>
            <a:r>
              <a:rPr lang="en-US" baseline="-25000" dirty="0"/>
              <a:t>10</a:t>
            </a:r>
            <a:r>
              <a:rPr lang="en-US" dirty="0"/>
              <a:t>(f)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904965802298562"/>
          <c:y val="0.237034854094143"/>
          <c:w val="0.829160011930954"/>
          <c:h val="0.69538941995796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'[Resultado Filtro 33nF-ATLAS.xls]Directo'!$C$22</c:f>
              <c:strCache>
                <c:ptCount val="1"/>
                <c:pt idx="0">
                  <c:v>dB</c:v>
                </c:pt>
              </c:strCache>
            </c:strRef>
          </c:tx>
          <c:xVal>
            <c:numRef>
              <c:f>'[Resultado Filtro 33nF-ATLAS.xls]Directo'!$B$23:$B$35</c:f>
              <c:numCache>
                <c:formatCode>General</c:formatCode>
                <c:ptCount val="13"/>
                <c:pt idx="0">
                  <c:v>1.0</c:v>
                </c:pt>
                <c:pt idx="1">
                  <c:v>2.0</c:v>
                </c:pt>
                <c:pt idx="2">
                  <c:v>2.397940008672037</c:v>
                </c:pt>
                <c:pt idx="3">
                  <c:v>2.69897000433602</c:v>
                </c:pt>
                <c:pt idx="4">
                  <c:v>2.8750612633917</c:v>
                </c:pt>
                <c:pt idx="5">
                  <c:v>3.0</c:v>
                </c:pt>
                <c:pt idx="6">
                  <c:v>3.397940008672037</c:v>
                </c:pt>
                <c:pt idx="7">
                  <c:v>3.69897000433602</c:v>
                </c:pt>
                <c:pt idx="8">
                  <c:v>3.8750612633917</c:v>
                </c:pt>
                <c:pt idx="9">
                  <c:v>4.0</c:v>
                </c:pt>
              </c:numCache>
            </c:numRef>
          </c:xVal>
          <c:yVal>
            <c:numRef>
              <c:f>'[Resultado Filtro 33nF-ATLAS.xls]Directo'!$C$23:$C$35</c:f>
              <c:numCache>
                <c:formatCode>General</c:formatCode>
                <c:ptCount val="13"/>
                <c:pt idx="0">
                  <c:v>-2.102606865094949</c:v>
                </c:pt>
                <c:pt idx="1">
                  <c:v>-2.270185496550362</c:v>
                </c:pt>
                <c:pt idx="2">
                  <c:v>-7.43222139899377</c:v>
                </c:pt>
                <c:pt idx="3">
                  <c:v>-13.43240793122525</c:v>
                </c:pt>
                <c:pt idx="4">
                  <c:v>-18.48906077214938</c:v>
                </c:pt>
                <c:pt idx="5">
                  <c:v>-22.4987747321659</c:v>
                </c:pt>
                <c:pt idx="6">
                  <c:v>-32.95634963777275</c:v>
                </c:pt>
                <c:pt idx="7">
                  <c:v>-39.1721462968355</c:v>
                </c:pt>
                <c:pt idx="8">
                  <c:v>-43.7417328671429</c:v>
                </c:pt>
                <c:pt idx="9">
                  <c:v>-46.02059991327962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6131624"/>
        <c:axId val="-2111796984"/>
      </c:scatterChart>
      <c:valAx>
        <c:axId val="-2146131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11796984"/>
        <c:crosses val="autoZero"/>
        <c:crossBetween val="midCat"/>
      </c:valAx>
      <c:valAx>
        <c:axId val="-21117969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4613162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31131461168675"/>
          <c:y val="0.545849372847328"/>
          <c:w val="0.137054729913901"/>
          <c:h val="0.098552913512484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'[Resultado Filtro 33nF-ATLAS.xls]Sheet1'!$C$11</c:f>
              <c:strCache>
                <c:ptCount val="1"/>
                <c:pt idx="0">
                  <c:v>dB (0V)</c:v>
                </c:pt>
              </c:strCache>
            </c:strRef>
          </c:tx>
          <c:xVal>
            <c:numRef>
              <c:f>'[Resultado Filtro 33nF-ATLAS.xls]Sheet1'!$B$12:$B$23</c:f>
              <c:numCache>
                <c:formatCode>General</c:formatCode>
                <c:ptCount val="12"/>
                <c:pt idx="0">
                  <c:v>1.0</c:v>
                </c:pt>
                <c:pt idx="1">
                  <c:v>2.0</c:v>
                </c:pt>
                <c:pt idx="2">
                  <c:v>2.397940008672037</c:v>
                </c:pt>
                <c:pt idx="3">
                  <c:v>2.69897000433602</c:v>
                </c:pt>
                <c:pt idx="4">
                  <c:v>2.8750612633917</c:v>
                </c:pt>
                <c:pt idx="5">
                  <c:v>3.0</c:v>
                </c:pt>
                <c:pt idx="6">
                  <c:v>3.397940008672037</c:v>
                </c:pt>
                <c:pt idx="7">
                  <c:v>3.69897000433602</c:v>
                </c:pt>
                <c:pt idx="8">
                  <c:v>3.8750612633917</c:v>
                </c:pt>
                <c:pt idx="9">
                  <c:v>4.0</c:v>
                </c:pt>
              </c:numCache>
            </c:numRef>
          </c:xVal>
          <c:yVal>
            <c:numRef>
              <c:f>'[Resultado Filtro 33nF-ATLAS.xls]Sheet1'!$C$12:$C$23</c:f>
              <c:numCache>
                <c:formatCode>General</c:formatCode>
                <c:ptCount val="12"/>
                <c:pt idx="0">
                  <c:v>-2.102606865094949</c:v>
                </c:pt>
                <c:pt idx="1">
                  <c:v>-2.270185496550362</c:v>
                </c:pt>
                <c:pt idx="2">
                  <c:v>-7.43222139899377</c:v>
                </c:pt>
                <c:pt idx="3">
                  <c:v>-13.43240793122525</c:v>
                </c:pt>
                <c:pt idx="4">
                  <c:v>-18.48906077214938</c:v>
                </c:pt>
                <c:pt idx="5">
                  <c:v>-22.4987747321659</c:v>
                </c:pt>
                <c:pt idx="6">
                  <c:v>-32.95634963777275</c:v>
                </c:pt>
                <c:pt idx="7">
                  <c:v>-39.1721462968355</c:v>
                </c:pt>
                <c:pt idx="8">
                  <c:v>-43.7417328671429</c:v>
                </c:pt>
                <c:pt idx="9">
                  <c:v>-46.02059991327962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'[Resultado Filtro 33nF-ATLAS.xls]Sheet1'!$D$11</c:f>
              <c:strCache>
                <c:ptCount val="1"/>
                <c:pt idx="0">
                  <c:v>dB (1 kV)</c:v>
                </c:pt>
              </c:strCache>
            </c:strRef>
          </c:tx>
          <c:xVal>
            <c:numRef>
              <c:f>'[Resultado Filtro 33nF-ATLAS.xls]Sheet1'!$B$12:$B$23</c:f>
              <c:numCache>
                <c:formatCode>General</c:formatCode>
                <c:ptCount val="12"/>
                <c:pt idx="0">
                  <c:v>1.0</c:v>
                </c:pt>
                <c:pt idx="1">
                  <c:v>2.0</c:v>
                </c:pt>
                <c:pt idx="2">
                  <c:v>2.397940008672037</c:v>
                </c:pt>
                <c:pt idx="3">
                  <c:v>2.69897000433602</c:v>
                </c:pt>
                <c:pt idx="4">
                  <c:v>2.8750612633917</c:v>
                </c:pt>
                <c:pt idx="5">
                  <c:v>3.0</c:v>
                </c:pt>
                <c:pt idx="6">
                  <c:v>3.397940008672037</c:v>
                </c:pt>
                <c:pt idx="7">
                  <c:v>3.69897000433602</c:v>
                </c:pt>
                <c:pt idx="8">
                  <c:v>3.8750612633917</c:v>
                </c:pt>
                <c:pt idx="9">
                  <c:v>4.0</c:v>
                </c:pt>
              </c:numCache>
            </c:numRef>
          </c:xVal>
          <c:yVal>
            <c:numRef>
              <c:f>'[Resultado Filtro 33nF-ATLAS.xls]Sheet1'!$D$12:$D$23</c:f>
              <c:numCache>
                <c:formatCode>General</c:formatCode>
                <c:ptCount val="12"/>
                <c:pt idx="3">
                  <c:v>-33.43240793122525</c:v>
                </c:pt>
                <c:pt idx="4">
                  <c:v>-33.85007924173574</c:v>
                </c:pt>
                <c:pt idx="5">
                  <c:v>-34.6331217209787</c:v>
                </c:pt>
                <c:pt idx="6">
                  <c:v>-40.9151498112134</c:v>
                </c:pt>
                <c:pt idx="7">
                  <c:v>-49.1186391129945</c:v>
                </c:pt>
                <c:pt idx="8">
                  <c:v>-53.97940008672037</c:v>
                </c:pt>
                <c:pt idx="9">
                  <c:v>-57.72113295386326</c:v>
                </c:pt>
                <c:pt idx="10">
                  <c:v>-73.97940008672035</c:v>
                </c:pt>
                <c:pt idx="11">
                  <c:v>-75.56302500767287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9412424"/>
        <c:axId val="-2110935112"/>
      </c:scatterChart>
      <c:valAx>
        <c:axId val="-2139412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10935112"/>
        <c:crosses val="autoZero"/>
        <c:crossBetween val="midCat"/>
      </c:valAx>
      <c:valAx>
        <c:axId val="-2110935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3941242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31118406223565"/>
          <c:y val="0.0351551329368675"/>
          <c:w val="0.894434691673689"/>
          <c:h val="0.929689734126265"/>
        </c:manualLayout>
      </c:layout>
      <c:scatterChart>
        <c:scatterStyle val="smoothMarker"/>
        <c:varyColors val="0"/>
        <c:ser>
          <c:idx val="0"/>
          <c:order val="0"/>
          <c:tx>
            <c:v>Shielding; direct; 33 nF</c:v>
          </c:tx>
          <c:xVal>
            <c:numRef>
              <c:f>'[2º-Resultado Filtro 33nF-ATLAS.xlsx]ALL'!$B$5:$B$21</c:f>
              <c:numCache>
                <c:formatCode>General</c:formatCode>
                <c:ptCount val="17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2.397940008672037</c:v>
                </c:pt>
                <c:pt idx="4">
                  <c:v>2.69897000433602</c:v>
                </c:pt>
                <c:pt idx="5">
                  <c:v>2.8750612633917</c:v>
                </c:pt>
                <c:pt idx="6">
                  <c:v>3.0</c:v>
                </c:pt>
                <c:pt idx="7">
                  <c:v>3.176091259055681</c:v>
                </c:pt>
                <c:pt idx="8">
                  <c:v>3.301029995663979</c:v>
                </c:pt>
                <c:pt idx="9">
                  <c:v>3.397940008672037</c:v>
                </c:pt>
                <c:pt idx="10">
                  <c:v>3.477121254719662</c:v>
                </c:pt>
                <c:pt idx="11">
                  <c:v>3.69897000433602</c:v>
                </c:pt>
                <c:pt idx="12">
                  <c:v>3.8750612633917</c:v>
                </c:pt>
                <c:pt idx="13">
                  <c:v>4.0</c:v>
                </c:pt>
                <c:pt idx="14">
                  <c:v>5.0</c:v>
                </c:pt>
                <c:pt idx="15">
                  <c:v>5.698970004336013</c:v>
                </c:pt>
                <c:pt idx="16">
                  <c:v>6.0</c:v>
                </c:pt>
              </c:numCache>
            </c:numRef>
          </c:xVal>
          <c:yVal>
            <c:numRef>
              <c:f>'[2º-Resultado Filtro 33nF-ATLAS.xlsx]ALL'!$C$5:$C$21,'[2º-Resultado Filtro 33nF-ATLAS.xlsx]ALL'!$C$27:$C$43</c:f>
              <c:numCache>
                <c:formatCode>General</c:formatCode>
                <c:ptCount val="34"/>
                <c:pt idx="0">
                  <c:v>0.0</c:v>
                </c:pt>
                <c:pt idx="1">
                  <c:v>-0.331985236389234</c:v>
                </c:pt>
                <c:pt idx="2">
                  <c:v>-2.498774732166</c:v>
                </c:pt>
                <c:pt idx="3">
                  <c:v>-7.28027776398334</c:v>
                </c:pt>
                <c:pt idx="4">
                  <c:v>-13.43240793122525</c:v>
                </c:pt>
                <c:pt idx="5">
                  <c:v>-18.04444530921434</c:v>
                </c:pt>
                <c:pt idx="6">
                  <c:v>-21.54030368582232</c:v>
                </c:pt>
                <c:pt idx="7">
                  <c:v>-27.58687040360758</c:v>
                </c:pt>
                <c:pt idx="8">
                  <c:v>-32.04119982655925</c:v>
                </c:pt>
                <c:pt idx="9">
                  <c:v>-36.19336603659417</c:v>
                </c:pt>
                <c:pt idx="10">
                  <c:v>-38.23727822598898</c:v>
                </c:pt>
                <c:pt idx="11">
                  <c:v>-46.46612780750267</c:v>
                </c:pt>
                <c:pt idx="12">
                  <c:v>-56.47817481888637</c:v>
                </c:pt>
                <c:pt idx="13">
                  <c:v>-58.06179973983887</c:v>
                </c:pt>
                <c:pt idx="14">
                  <c:v>-58.06179973983887</c:v>
                </c:pt>
                <c:pt idx="15">
                  <c:v>-58.06179973983887</c:v>
                </c:pt>
                <c:pt idx="16">
                  <c:v>-58.06179973983887</c:v>
                </c:pt>
                <c:pt idx="17">
                  <c:v>0.0</c:v>
                </c:pt>
                <c:pt idx="18">
                  <c:v>-0.677165345</c:v>
                </c:pt>
                <c:pt idx="19">
                  <c:v>-3.0980392</c:v>
                </c:pt>
                <c:pt idx="20">
                  <c:v>-7.958800173</c:v>
                </c:pt>
                <c:pt idx="21">
                  <c:v>-13.7967587</c:v>
                </c:pt>
                <c:pt idx="22">
                  <c:v>-17.8897963</c:v>
                </c:pt>
                <c:pt idx="23">
                  <c:v>-21.67092103</c:v>
                </c:pt>
                <c:pt idx="24">
                  <c:v>-27.4322214</c:v>
                </c:pt>
                <c:pt idx="25">
                  <c:v>-32.95634964</c:v>
                </c:pt>
                <c:pt idx="26">
                  <c:v>-36.47817482</c:v>
                </c:pt>
                <c:pt idx="27">
                  <c:v>-38.97694955</c:v>
                </c:pt>
                <c:pt idx="28">
                  <c:v>-47.4322214</c:v>
                </c:pt>
                <c:pt idx="29">
                  <c:v>-55.13923903</c:v>
                </c:pt>
                <c:pt idx="30">
                  <c:v>-66.02059991</c:v>
                </c:pt>
                <c:pt idx="31">
                  <c:v>-66.02059991</c:v>
                </c:pt>
                <c:pt idx="32">
                  <c:v>-66.02059991</c:v>
                </c:pt>
                <c:pt idx="33">
                  <c:v>-66.02059991</c:v>
                </c:pt>
              </c:numCache>
            </c:numRef>
          </c:yVal>
          <c:smooth val="1"/>
        </c:ser>
        <c:ser>
          <c:idx val="1"/>
          <c:order val="1"/>
          <c:tx>
            <c:v>Shielding; direct; 47 nF</c:v>
          </c:tx>
          <c:xVal>
            <c:numRef>
              <c:f>'[2º-Resultado Filtro 33nF-ATLAS.xlsx]ALL'!$B$27:$B$43</c:f>
              <c:numCache>
                <c:formatCode>General</c:formatCode>
                <c:ptCount val="17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2.397940009</c:v>
                </c:pt>
                <c:pt idx="4">
                  <c:v>2.698970004</c:v>
                </c:pt>
                <c:pt idx="5">
                  <c:v>2.875061263</c:v>
                </c:pt>
                <c:pt idx="6">
                  <c:v>3.0</c:v>
                </c:pt>
                <c:pt idx="7">
                  <c:v>3.176091259</c:v>
                </c:pt>
                <c:pt idx="8">
                  <c:v>3.301029996</c:v>
                </c:pt>
                <c:pt idx="9">
                  <c:v>3.397940009</c:v>
                </c:pt>
                <c:pt idx="10">
                  <c:v>3.477121255</c:v>
                </c:pt>
                <c:pt idx="11">
                  <c:v>3.698970004</c:v>
                </c:pt>
                <c:pt idx="12">
                  <c:v>3.875061263</c:v>
                </c:pt>
                <c:pt idx="13">
                  <c:v>4.0</c:v>
                </c:pt>
                <c:pt idx="14">
                  <c:v>5.0</c:v>
                </c:pt>
                <c:pt idx="15">
                  <c:v>5.698970003999994</c:v>
                </c:pt>
                <c:pt idx="16">
                  <c:v>6.0</c:v>
                </c:pt>
              </c:numCache>
            </c:numRef>
          </c:xVal>
          <c:yVal>
            <c:numRef>
              <c:f>'[2º-Resultado Filtro 33nF-ATLAS.xlsx]ALL'!$C$27:$C$43</c:f>
              <c:numCache>
                <c:formatCode>General</c:formatCode>
                <c:ptCount val="17"/>
                <c:pt idx="0">
                  <c:v>0.0</c:v>
                </c:pt>
                <c:pt idx="1">
                  <c:v>-0.677165345</c:v>
                </c:pt>
                <c:pt idx="2">
                  <c:v>-3.0980392</c:v>
                </c:pt>
                <c:pt idx="3">
                  <c:v>-7.958800173</c:v>
                </c:pt>
                <c:pt idx="4">
                  <c:v>-13.7967587</c:v>
                </c:pt>
                <c:pt idx="5">
                  <c:v>-17.8897963</c:v>
                </c:pt>
                <c:pt idx="6">
                  <c:v>-21.67092103</c:v>
                </c:pt>
                <c:pt idx="7">
                  <c:v>-27.4322214</c:v>
                </c:pt>
                <c:pt idx="8">
                  <c:v>-32.95634964</c:v>
                </c:pt>
                <c:pt idx="9">
                  <c:v>-36.47817482</c:v>
                </c:pt>
                <c:pt idx="10">
                  <c:v>-38.97694955</c:v>
                </c:pt>
                <c:pt idx="11">
                  <c:v>-47.4322214</c:v>
                </c:pt>
                <c:pt idx="12">
                  <c:v>-55.13923903</c:v>
                </c:pt>
                <c:pt idx="13">
                  <c:v>-66.02059991</c:v>
                </c:pt>
                <c:pt idx="14">
                  <c:v>-66.02059991</c:v>
                </c:pt>
                <c:pt idx="15">
                  <c:v>-66.02059991</c:v>
                </c:pt>
                <c:pt idx="16">
                  <c:v>-66.02059991</c:v>
                </c:pt>
              </c:numCache>
            </c:numRef>
          </c:yVal>
          <c:smooth val="1"/>
        </c:ser>
        <c:ser>
          <c:idx val="2"/>
          <c:order val="2"/>
          <c:tx>
            <c:v>No shielding; direct; 33 nF</c:v>
          </c:tx>
          <c:xVal>
            <c:numRef>
              <c:f>'[2º-Resultado Filtro 33nF-ATLAS.xlsx]ALL'!$B$49:$B$61</c:f>
              <c:numCache>
                <c:formatCode>General</c:formatCode>
                <c:ptCount val="13"/>
                <c:pt idx="0">
                  <c:v>1.0</c:v>
                </c:pt>
                <c:pt idx="1">
                  <c:v>2.0</c:v>
                </c:pt>
                <c:pt idx="2">
                  <c:v>2.397940009</c:v>
                </c:pt>
                <c:pt idx="3">
                  <c:v>2.698970004</c:v>
                </c:pt>
                <c:pt idx="4">
                  <c:v>2.875061263</c:v>
                </c:pt>
                <c:pt idx="5">
                  <c:v>3.0</c:v>
                </c:pt>
                <c:pt idx="6">
                  <c:v>3.397940009</c:v>
                </c:pt>
                <c:pt idx="7">
                  <c:v>3.698970004</c:v>
                </c:pt>
                <c:pt idx="8">
                  <c:v>3.875061263</c:v>
                </c:pt>
                <c:pt idx="9">
                  <c:v>4.0</c:v>
                </c:pt>
                <c:pt idx="10">
                  <c:v>5.0</c:v>
                </c:pt>
                <c:pt idx="11">
                  <c:v>5.698970003999994</c:v>
                </c:pt>
                <c:pt idx="12">
                  <c:v>6.0</c:v>
                </c:pt>
              </c:numCache>
            </c:numRef>
          </c:xVal>
          <c:yVal>
            <c:numRef>
              <c:f>'[2º-Resultado Filtro 33nF-ATLAS.xlsx]ALL'!$C$49:$C$61</c:f>
              <c:numCache>
                <c:formatCode>General</c:formatCode>
                <c:ptCount val="13"/>
                <c:pt idx="0">
                  <c:v>-2.102606865</c:v>
                </c:pt>
                <c:pt idx="1">
                  <c:v>-2.270185497</c:v>
                </c:pt>
                <c:pt idx="2">
                  <c:v>-7.432221399</c:v>
                </c:pt>
                <c:pt idx="3">
                  <c:v>-13.43240793</c:v>
                </c:pt>
                <c:pt idx="4">
                  <c:v>-18.48906077</c:v>
                </c:pt>
                <c:pt idx="5">
                  <c:v>-22.49877473</c:v>
                </c:pt>
                <c:pt idx="6">
                  <c:v>-32.95634964</c:v>
                </c:pt>
                <c:pt idx="7">
                  <c:v>-39.1721463</c:v>
                </c:pt>
                <c:pt idx="8">
                  <c:v>-43.74173287</c:v>
                </c:pt>
                <c:pt idx="9">
                  <c:v>-46.02059991</c:v>
                </c:pt>
                <c:pt idx="10">
                  <c:v>-46.02059991</c:v>
                </c:pt>
                <c:pt idx="11">
                  <c:v>-46.02059991</c:v>
                </c:pt>
                <c:pt idx="12">
                  <c:v>-46.02059991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5959304"/>
        <c:axId val="-2145291128"/>
      </c:scatterChart>
      <c:valAx>
        <c:axId val="2125959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45291128"/>
        <c:crosses val="autoZero"/>
        <c:crossBetween val="midCat"/>
      </c:valAx>
      <c:valAx>
        <c:axId val="-21452911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259593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42728216333026"/>
          <c:y val="0.146812817761625"/>
          <c:w val="0.42239220193606"/>
          <c:h val="0.257150058728934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59D90-21B9-D841-8E09-D5034D2B3AA0}" type="datetimeFigureOut">
              <a:rPr lang="en-US" smtClean="0"/>
              <a:t>14.09.22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900E8-D82E-8041-B4F0-958B943B7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953439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5" name="Shape 28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51028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/>
          <p:cNvSpPr/>
          <p:nvPr/>
        </p:nvSpPr>
        <p:spPr>
          <a:xfrm>
            <a:off x="-2" y="0"/>
            <a:ext cx="9144004" cy="335915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685800" y="1597817"/>
            <a:ext cx="7772400" cy="1102521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3200"/>
            </a:lvl1pPr>
            <a:lvl2pPr algn="ctr">
              <a:spcBef>
                <a:spcPts val="0"/>
              </a:spcBef>
              <a:defRPr sz="3200"/>
            </a:lvl2pPr>
            <a:lvl3pPr algn="ctr">
              <a:spcBef>
                <a:spcPts val="0"/>
              </a:spcBef>
              <a:defRPr sz="3200"/>
            </a:lvl3pPr>
            <a:lvl4pPr algn="ctr">
              <a:spcBef>
                <a:spcPts val="0"/>
              </a:spcBef>
              <a:defRPr sz="3200"/>
            </a:lvl4pPr>
            <a:lvl5pPr algn="ctr">
              <a:spcBef>
                <a:spcPts val="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"/>
          <p:cNvSpPr/>
          <p:nvPr/>
        </p:nvSpPr>
        <p:spPr>
          <a:xfrm>
            <a:off x="0" y="-1"/>
            <a:ext cx="2292350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3949" y="4657270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0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defRPr>
                <a:solidFill>
                  <a:srgbClr val="134D9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"/>
          <p:cNvSpPr/>
          <p:nvPr/>
        </p:nvSpPr>
        <p:spPr>
          <a:xfrm>
            <a:off x="-2" y="0"/>
            <a:ext cx="9144004" cy="374491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9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03550" y="4668336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"/>
          <p:cNvSpPr/>
          <p:nvPr/>
        </p:nvSpPr>
        <p:spPr>
          <a:xfrm>
            <a:off x="-39317" y="4858099"/>
            <a:ext cx="9222634" cy="283371"/>
          </a:xfrm>
          <a:prstGeom prst="rect">
            <a:avLst/>
          </a:prstGeom>
          <a:solidFill>
            <a:srgbClr val="EBE1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158" name="Line"/>
          <p:cNvSpPr/>
          <p:nvPr/>
        </p:nvSpPr>
        <p:spPr>
          <a:xfrm>
            <a:off x="119307" y="883444"/>
            <a:ext cx="8905387" cy="2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9" name="P. Conde Muíño"/>
          <p:cNvSpPr txBox="1"/>
          <p:nvPr/>
        </p:nvSpPr>
        <p:spPr>
          <a:xfrm>
            <a:off x="501021" y="4898826"/>
            <a:ext cx="995785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</a:defRPr>
            </a:lvl1pPr>
          </a:lstStyle>
          <a:p>
            <a:r>
              <a:t>P. Conde Muíño      </a:t>
            </a:r>
          </a:p>
        </p:txBody>
      </p:sp>
      <p:sp>
        <p:nvSpPr>
          <p:cNvPr id="160" name="Line"/>
          <p:cNvSpPr/>
          <p:nvPr/>
        </p:nvSpPr>
        <p:spPr>
          <a:xfrm>
            <a:off x="69255" y="4860130"/>
            <a:ext cx="9005489" cy="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1" name="Body Level One…"/>
          <p:cNvSpPr txBox="1">
            <a:spLocks noGrp="1"/>
          </p:cNvSpPr>
          <p:nvPr>
            <p:ph type="body" idx="1"/>
          </p:nvPr>
        </p:nvSpPr>
        <p:spPr>
          <a:xfrm>
            <a:off x="1180077" y="1143829"/>
            <a:ext cx="7596558" cy="3513663"/>
          </a:xfrm>
          <a:prstGeom prst="rect">
            <a:avLst/>
          </a:prstGeom>
        </p:spPr>
        <p:txBody>
          <a:bodyPr/>
          <a:lstStyle>
            <a:lvl1pPr marL="133684" indent="-133684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78000"/>
              <a:buChar char="•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50193" indent="-169193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85000"/>
              <a:buChar char="‣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Rectangle"/>
          <p:cNvSpPr/>
          <p:nvPr/>
        </p:nvSpPr>
        <p:spPr>
          <a:xfrm>
            <a:off x="1168596" y="115731"/>
            <a:ext cx="7811576" cy="672705"/>
          </a:xfrm>
          <a:prstGeom prst="rect">
            <a:avLst/>
          </a:prstGeom>
          <a:solidFill>
            <a:srgbClr val="E8E4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336946">
              <a:lnSpc>
                <a:spcPct val="70000"/>
              </a:lnSpc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</p:txBody>
      </p:sp>
      <p:sp>
        <p:nvSpPr>
          <p:cNvPr id="163" name="Seniors-PT (6-May-2020)"/>
          <p:cNvSpPr txBox="1"/>
          <p:nvPr/>
        </p:nvSpPr>
        <p:spPr>
          <a:xfrm>
            <a:off x="3421955" y="4898826"/>
            <a:ext cx="2300091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</a:defRPr>
            </a:lvl1pPr>
          </a:lstStyle>
          <a:p>
            <a:r>
              <a:t>Seniors-PT (6-May-2020)</a:t>
            </a:r>
          </a:p>
        </p:txBody>
      </p:sp>
      <p:sp>
        <p:nvSpPr>
          <p:cNvPr id="164" name="Title Text"/>
          <p:cNvSpPr txBox="1">
            <a:spLocks noGrp="1"/>
          </p:cNvSpPr>
          <p:nvPr>
            <p:ph type="title"/>
          </p:nvPr>
        </p:nvSpPr>
        <p:spPr>
          <a:xfrm>
            <a:off x="1333012" y="115731"/>
            <a:ext cx="7290687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34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04" y="105861"/>
            <a:ext cx="995785" cy="70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2406" y="4910883"/>
            <a:ext cx="147390" cy="177801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"/>
          <p:cNvSpPr/>
          <p:nvPr/>
        </p:nvSpPr>
        <p:spPr>
          <a:xfrm>
            <a:off x="-39317" y="4858099"/>
            <a:ext cx="9222634" cy="283371"/>
          </a:xfrm>
          <a:prstGeom prst="rect">
            <a:avLst/>
          </a:prstGeom>
          <a:solidFill>
            <a:srgbClr val="3DA1E5">
              <a:alpha val="1484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174" name="Line"/>
          <p:cNvSpPr/>
          <p:nvPr/>
        </p:nvSpPr>
        <p:spPr>
          <a:xfrm>
            <a:off x="992571" y="883444"/>
            <a:ext cx="7710899" cy="2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5" name="P. Conde Muíño"/>
          <p:cNvSpPr txBox="1"/>
          <p:nvPr/>
        </p:nvSpPr>
        <p:spPr>
          <a:xfrm>
            <a:off x="501021" y="4898826"/>
            <a:ext cx="995785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P. Conde Muíño      </a:t>
            </a:r>
          </a:p>
        </p:txBody>
      </p:sp>
      <p:sp>
        <p:nvSpPr>
          <p:cNvPr id="176" name="Line"/>
          <p:cNvSpPr/>
          <p:nvPr/>
        </p:nvSpPr>
        <p:spPr>
          <a:xfrm>
            <a:off x="69255" y="4860130"/>
            <a:ext cx="9005489" cy="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77" name="IST_Logo.png" descr="IST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131" y="134539"/>
            <a:ext cx="557621" cy="67508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Body Level One…"/>
          <p:cNvSpPr txBox="1">
            <a:spLocks noGrp="1"/>
          </p:cNvSpPr>
          <p:nvPr>
            <p:ph type="body" idx="1"/>
          </p:nvPr>
        </p:nvSpPr>
        <p:spPr>
          <a:xfrm>
            <a:off x="1004104" y="1143829"/>
            <a:ext cx="6172202" cy="3513663"/>
          </a:xfrm>
          <a:prstGeom prst="rect">
            <a:avLst/>
          </a:prstGeom>
        </p:spPr>
        <p:txBody>
          <a:bodyPr/>
          <a:lstStyle>
            <a:lvl1pPr marL="133684" indent="-133684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buSzPct val="78000"/>
              <a:buChar char="•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50193" indent="-169193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buSzPct val="85000"/>
              <a:buChar char="➡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Rectangle"/>
          <p:cNvSpPr/>
          <p:nvPr/>
        </p:nvSpPr>
        <p:spPr>
          <a:xfrm>
            <a:off x="973829" y="115731"/>
            <a:ext cx="7710900" cy="672705"/>
          </a:xfrm>
          <a:prstGeom prst="rect">
            <a:avLst/>
          </a:prstGeom>
          <a:solidFill>
            <a:srgbClr val="3DA1E5">
              <a:alpha val="15464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336946">
              <a:lnSpc>
                <a:spcPct val="70000"/>
              </a:lnSpc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</p:txBody>
      </p:sp>
      <p:sp>
        <p:nvSpPr>
          <p:cNvPr id="180" name="Physics at the LHC (8/4/2019)"/>
          <p:cNvSpPr txBox="1"/>
          <p:nvPr/>
        </p:nvSpPr>
        <p:spPr>
          <a:xfrm>
            <a:off x="3421955" y="4898826"/>
            <a:ext cx="2300091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   Physics at the LHC (8/4/2019)</a:t>
            </a:r>
          </a:p>
        </p:txBody>
      </p:sp>
      <p:sp>
        <p:nvSpPr>
          <p:cNvPr id="181" name="Title Text"/>
          <p:cNvSpPr txBox="1">
            <a:spLocks noGrp="1"/>
          </p:cNvSpPr>
          <p:nvPr>
            <p:ph type="title"/>
          </p:nvPr>
        </p:nvSpPr>
        <p:spPr>
          <a:xfrm>
            <a:off x="1034859" y="135730"/>
            <a:ext cx="7588840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30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2406" y="4910883"/>
            <a:ext cx="147390" cy="177801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"/>
          <p:cNvSpPr/>
          <p:nvPr/>
        </p:nvSpPr>
        <p:spPr>
          <a:xfrm>
            <a:off x="579437" y="434974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0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844550" y="314325"/>
            <a:ext cx="6973148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16000"/>
              </a:lnSpc>
              <a:defRPr sz="3000" b="1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idx="1"/>
          </p:nvPr>
        </p:nvSpPr>
        <p:spPr>
          <a:xfrm>
            <a:off x="755668" y="1566160"/>
            <a:ext cx="6973150" cy="3146427"/>
          </a:xfrm>
          <a:prstGeom prst="rect">
            <a:avLst/>
          </a:prstGeom>
        </p:spPr>
        <p:txBody>
          <a:bodyPr lIns="91438" tIns="91438" rIns="91438" bIns="91438"/>
          <a:lstStyle>
            <a:lvl1pPr marL="220578" indent="-220578">
              <a:lnSpc>
                <a:spcPct val="100000"/>
              </a:lnSpc>
              <a:spcBef>
                <a:spcPts val="300"/>
              </a:spcBef>
              <a:buSzPct val="100000"/>
              <a:buChar char="•"/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601578" indent="-220578">
              <a:lnSpc>
                <a:spcPct val="100000"/>
              </a:lnSpc>
              <a:spcBef>
                <a:spcPts val="300"/>
              </a:spcBef>
              <a:buSzPct val="100000"/>
              <a:buChar char="‣"/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982578" indent="-220578">
              <a:lnSpc>
                <a:spcPct val="100000"/>
              </a:lnSpc>
              <a:spcBef>
                <a:spcPts val="300"/>
              </a:spcBef>
              <a:buSzPct val="100000"/>
              <a:buChar char="-"/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342900">
              <a:lnSpc>
                <a:spcPct val="100000"/>
              </a:lnSpc>
              <a:spcBef>
                <a:spcPts val="300"/>
              </a:spcBef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342900">
              <a:lnSpc>
                <a:spcPct val="100000"/>
              </a:lnSpc>
              <a:spcBef>
                <a:spcPts val="300"/>
              </a:spcBef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92883" y="4601936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"/>
          <p:cNvSpPr/>
          <p:nvPr/>
        </p:nvSpPr>
        <p:spPr>
          <a:xfrm>
            <a:off x="579437" y="4467224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1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3412" y="4286250"/>
            <a:ext cx="8051801" cy="517525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ounded Rectangle"/>
          <p:cNvSpPr/>
          <p:nvPr/>
        </p:nvSpPr>
        <p:spPr>
          <a:xfrm>
            <a:off x="2222895" y="134539"/>
            <a:ext cx="5724528" cy="675086"/>
          </a:xfrm>
          <a:prstGeom prst="roundRect">
            <a:avLst>
              <a:gd name="adj" fmla="val 176"/>
            </a:avLst>
          </a:prstGeom>
          <a:solidFill>
            <a:srgbClr val="E6E6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223" name="Rectangle"/>
          <p:cNvSpPr/>
          <p:nvPr/>
        </p:nvSpPr>
        <p:spPr>
          <a:xfrm>
            <a:off x="1170384" y="4860130"/>
            <a:ext cx="6992540" cy="291467"/>
          </a:xfrm>
          <a:prstGeom prst="rect">
            <a:avLst/>
          </a:prstGeom>
          <a:solidFill>
            <a:srgbClr val="E6E6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224" name="Line"/>
          <p:cNvSpPr/>
          <p:nvPr/>
        </p:nvSpPr>
        <p:spPr>
          <a:xfrm>
            <a:off x="1142999" y="882251"/>
            <a:ext cx="7560471" cy="1194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25" name="P. Conde Muíño               Meeting with LIP's Advisory Board, 3 May 2019"/>
          <p:cNvSpPr txBox="1"/>
          <p:nvPr/>
        </p:nvSpPr>
        <p:spPr>
          <a:xfrm>
            <a:off x="1365229" y="4888705"/>
            <a:ext cx="5217388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P. Conde Muíño               Meeting with LIP's Advisory Board, 3 May 2019</a:t>
            </a:r>
          </a:p>
        </p:txBody>
      </p:sp>
      <p:sp>
        <p:nvSpPr>
          <p:cNvPr id="226" name="Line"/>
          <p:cNvSpPr/>
          <p:nvPr/>
        </p:nvSpPr>
        <p:spPr>
          <a:xfrm>
            <a:off x="1170383" y="4860130"/>
            <a:ext cx="6668693" cy="119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2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3962" y="161925"/>
            <a:ext cx="912021" cy="616744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xfrm>
            <a:off x="2222895" y="134539"/>
            <a:ext cx="5668569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24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Body Level One…"/>
          <p:cNvSpPr txBox="1">
            <a:spLocks noGrp="1"/>
          </p:cNvSpPr>
          <p:nvPr>
            <p:ph type="body" idx="1"/>
          </p:nvPr>
        </p:nvSpPr>
        <p:spPr>
          <a:xfrm>
            <a:off x="1737120" y="1079896"/>
            <a:ext cx="6047187" cy="3643315"/>
          </a:xfrm>
          <a:prstGeom prst="rect">
            <a:avLst/>
          </a:prstGeom>
        </p:spPr>
        <p:txBody>
          <a:bodyPr/>
          <a:lstStyle>
            <a:lvl1pPr marL="257175" indent="-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62836" y="4886325"/>
            <a:ext cx="147391" cy="177800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Line"/>
          <p:cNvSpPr/>
          <p:nvPr/>
        </p:nvSpPr>
        <p:spPr>
          <a:xfrm>
            <a:off x="1170383" y="4860130"/>
            <a:ext cx="6668693" cy="1192"/>
          </a:xfrm>
          <a:prstGeom prst="line">
            <a:avLst/>
          </a:prstGeom>
          <a:ln w="3175">
            <a:solidFill>
              <a:srgbClr val="0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8" name="Line"/>
          <p:cNvSpPr/>
          <p:nvPr/>
        </p:nvSpPr>
        <p:spPr>
          <a:xfrm>
            <a:off x="1142998" y="2644377"/>
            <a:ext cx="6858003" cy="1192"/>
          </a:xfrm>
          <a:prstGeom prst="line">
            <a:avLst/>
          </a:prstGeom>
          <a:ln w="38100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9" name="Title Text"/>
          <p:cNvSpPr txBox="1">
            <a:spLocks noGrp="1"/>
          </p:cNvSpPr>
          <p:nvPr>
            <p:ph type="title"/>
          </p:nvPr>
        </p:nvSpPr>
        <p:spPr>
          <a:xfrm>
            <a:off x="1143000" y="3105150"/>
            <a:ext cx="6884194" cy="857250"/>
          </a:xfrm>
          <a:prstGeom prst="rect">
            <a:avLst/>
          </a:prstGeom>
          <a:solidFill>
            <a:srgbClr val="E6E6FF"/>
          </a:solidFill>
        </p:spPr>
        <p:txBody>
          <a:bodyPr/>
          <a:lstStyle>
            <a:lvl1pPr algn="ctr" defTabSz="336946">
              <a:lnSpc>
                <a:spcPct val="111000"/>
              </a:lnSpc>
              <a:defRPr sz="30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99591" y="1080491"/>
            <a:ext cx="6171012" cy="2982518"/>
          </a:xfrm>
          <a:prstGeom prst="rect">
            <a:avLst/>
          </a:prstGeom>
        </p:spPr>
        <p:txBody>
          <a:bodyPr/>
          <a:lstStyle>
            <a:lvl1pPr marL="257175" indent="-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49485" y="4663123"/>
            <a:ext cx="208416" cy="208279"/>
          </a:xfrm>
          <a:prstGeom prst="rect">
            <a:avLst/>
          </a:prstGeom>
        </p:spPr>
        <p:txBody>
          <a:bodyPr lIns="34289" tIns="34289" rIns="34289" bIns="34289"/>
          <a:lstStyle>
            <a:lvl1pPr defTabSz="336946">
              <a:lnSpc>
                <a:spcPct val="7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"/>
          <p:cNvSpPr/>
          <p:nvPr/>
        </p:nvSpPr>
        <p:spPr>
          <a:xfrm>
            <a:off x="-39317" y="4858099"/>
            <a:ext cx="9222634" cy="283371"/>
          </a:xfrm>
          <a:prstGeom prst="rect">
            <a:avLst/>
          </a:prstGeom>
          <a:solidFill>
            <a:srgbClr val="EBE1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249" name="Line"/>
          <p:cNvSpPr/>
          <p:nvPr/>
        </p:nvSpPr>
        <p:spPr>
          <a:xfrm>
            <a:off x="119307" y="883444"/>
            <a:ext cx="8905387" cy="2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0" name="N. Castro, P. Conde Muíño"/>
          <p:cNvSpPr txBox="1"/>
          <p:nvPr/>
        </p:nvSpPr>
        <p:spPr>
          <a:xfrm>
            <a:off x="501021" y="4898826"/>
            <a:ext cx="1780022" cy="188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t>N. Castro, P. Conde Muíño     </a:t>
            </a:r>
          </a:p>
        </p:txBody>
      </p:sp>
      <p:sp>
        <p:nvSpPr>
          <p:cNvPr id="251" name="Line"/>
          <p:cNvSpPr/>
          <p:nvPr/>
        </p:nvSpPr>
        <p:spPr>
          <a:xfrm>
            <a:off x="69255" y="4860130"/>
            <a:ext cx="9005489" cy="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2" name="Body Level One…"/>
          <p:cNvSpPr txBox="1">
            <a:spLocks noGrp="1"/>
          </p:cNvSpPr>
          <p:nvPr>
            <p:ph type="body" idx="1"/>
          </p:nvPr>
        </p:nvSpPr>
        <p:spPr>
          <a:xfrm>
            <a:off x="1180077" y="1143829"/>
            <a:ext cx="7596558" cy="3513663"/>
          </a:xfrm>
          <a:prstGeom prst="rect">
            <a:avLst/>
          </a:prstGeom>
        </p:spPr>
        <p:txBody>
          <a:bodyPr/>
          <a:lstStyle>
            <a:lvl1pPr marL="133684" indent="-133684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78000"/>
              <a:buChar char="•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  <a:lvl2pPr marL="550193" indent="-169193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85000"/>
              <a:buChar char="‣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2pPr>
            <a:lvl3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3pPr>
            <a:lvl4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4pPr>
            <a:lvl5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3" name="Rectangle"/>
          <p:cNvSpPr/>
          <p:nvPr/>
        </p:nvSpPr>
        <p:spPr>
          <a:xfrm>
            <a:off x="1168596" y="115731"/>
            <a:ext cx="7811576" cy="672705"/>
          </a:xfrm>
          <a:prstGeom prst="rect">
            <a:avLst/>
          </a:prstGeom>
          <a:solidFill>
            <a:srgbClr val="E8E4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336946">
              <a:lnSpc>
                <a:spcPct val="70000"/>
              </a:lnSpc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</p:txBody>
      </p:sp>
      <p:sp>
        <p:nvSpPr>
          <p:cNvPr id="254" name="Seniors-PT (15-Feb-2021)"/>
          <p:cNvSpPr txBox="1"/>
          <p:nvPr/>
        </p:nvSpPr>
        <p:spPr>
          <a:xfrm>
            <a:off x="3421955" y="4898826"/>
            <a:ext cx="2300091" cy="188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t>Seniors-PT (15-Feb-2021)</a:t>
            </a:r>
          </a:p>
        </p:txBody>
      </p:sp>
      <p:sp>
        <p:nvSpPr>
          <p:cNvPr id="255" name="Title Text"/>
          <p:cNvSpPr txBox="1">
            <a:spLocks noGrp="1"/>
          </p:cNvSpPr>
          <p:nvPr>
            <p:ph type="title"/>
          </p:nvPr>
        </p:nvSpPr>
        <p:spPr>
          <a:xfrm>
            <a:off x="1333012" y="115731"/>
            <a:ext cx="7290687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3400">
                <a:solidFill>
                  <a:srgbClr val="000080"/>
                </a:solidFill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r>
              <a:t>Title Text</a:t>
            </a:r>
          </a:p>
        </p:txBody>
      </p:sp>
      <p:pic>
        <p:nvPicPr>
          <p:cNvPr id="2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04" y="105861"/>
            <a:ext cx="995785" cy="70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2406" y="4910883"/>
            <a:ext cx="157242" cy="176117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solidFill>
                  <a:srgbClr val="011993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ick to edit the outline text format…"/>
          <p:cNvSpPr txBox="1"/>
          <p:nvPr/>
        </p:nvSpPr>
        <p:spPr>
          <a:xfrm>
            <a:off x="4308475" y="1584325"/>
            <a:ext cx="3267075" cy="632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Click to edit the outline text format</a:t>
            </a:r>
          </a:p>
          <a:p>
            <a:pPr marL="863600" lvl="1" indent="-32385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Second Outline Level</a:t>
            </a:r>
          </a:p>
          <a:p>
            <a:pPr marL="1295400" lvl="2" indent="-287337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Third Outline Level</a:t>
            </a:r>
          </a:p>
          <a:p>
            <a:pPr marL="1727200" lvl="3" indent="-21590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Fourth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Fifth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Sixth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Seventh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Eighth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Ninth Outline Level</a:t>
            </a:r>
          </a:p>
        </p:txBody>
      </p:sp>
      <p:sp>
        <p:nvSpPr>
          <p:cNvPr id="23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84325"/>
            <a:ext cx="3265488" cy="3217864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Style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307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5" name="Shape 308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6" name="Title Text"/>
          <p:cNvSpPr txBox="1">
            <a:spLocks noGrp="1"/>
          </p:cNvSpPr>
          <p:nvPr>
            <p:ph type="title"/>
          </p:nvPr>
        </p:nvSpPr>
        <p:spPr>
          <a:xfrm>
            <a:off x="746639" y="205199"/>
            <a:ext cx="8229242" cy="1262899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2600" b="1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67" name="Body Level One…"/>
          <p:cNvSpPr txBox="1">
            <a:spLocks noGrp="1"/>
          </p:cNvSpPr>
          <p:nvPr>
            <p:ph type="body" idx="1"/>
          </p:nvPr>
        </p:nvSpPr>
        <p:spPr>
          <a:xfrm>
            <a:off x="581366" y="1546421"/>
            <a:ext cx="8229242" cy="3130958"/>
          </a:xfrm>
          <a:prstGeom prst="rect">
            <a:avLst/>
          </a:prstGeom>
        </p:spPr>
        <p:txBody>
          <a:bodyPr lIns="91423" tIns="91423" rIns="91423" bIns="91423"/>
          <a:lstStyle>
            <a:lvl1pPr marL="228600" indent="-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61473" indent="-180473" defTabSz="914400">
              <a:lnSpc>
                <a:spcPct val="100000"/>
              </a:lnSpc>
              <a:spcBef>
                <a:spcPts val="0"/>
              </a:spcBef>
              <a:buSzPct val="100000"/>
              <a:buChar char="•"/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942472" indent="-180472" defTabSz="914400">
              <a:lnSpc>
                <a:spcPct val="100000"/>
              </a:lnSpc>
              <a:spcBef>
                <a:spcPts val="0"/>
              </a:spcBef>
              <a:buSzPct val="100000"/>
              <a:buChar char="-"/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1079" y="4599638"/>
            <a:ext cx="336812" cy="335249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HGTD Week September 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68511" y="4634151"/>
            <a:ext cx="284689" cy="266223"/>
          </a:xfrm>
        </p:spPr>
        <p:txBody>
          <a:bodyPr/>
          <a:lstStyle/>
          <a:p>
            <a:fld id="{DFB41896-22DB-294F-B958-764EE5456B6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79666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4E8DDE-0BAC-934E-8ADF-1B3CD7D98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EC4EA9F-13FC-D74D-8203-78B48EE5E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5C0E86-F076-7041-B80D-037B62E35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R.Gonçalo</a:t>
            </a: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C306FE-B228-8A4B-BFF3-074725DB0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HGTD Week September 2022</a:t>
            </a: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27BC16-455F-F54B-A38D-3251906C5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89D0F-CCA5-8740-84BD-8AB23DB1A301}" type="slidenum"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996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1B9A85-3494-0843-ACC2-286A14A23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C8483C-F28D-0B4E-81B4-64B3BFC54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5CADAC-9E3A-6D46-88FF-67591BB34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R.Gonçalo</a:t>
            </a: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11FA91-F231-7B45-A8B7-2756F5322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HGTD Week September 2022</a:t>
            </a: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91F0F1-9521-3D41-970A-814AE7375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89D0F-CCA5-8740-84BD-8AB23DB1A301}" type="slidenum"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49560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CD682D-5D36-5445-9BDB-D72428EA0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D134C9-B75C-E542-A9C9-8920C1248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AAB193-0656-054D-AF41-56172AAF0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R.Gonçalo</a:t>
            </a: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2A91F8-A0EA-CB46-B68A-1F9F31202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HGTD Week September 2022</a:t>
            </a: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49DCE8-F025-D040-B6B7-6B712729D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89D0F-CCA5-8740-84BD-8AB23DB1A301}" type="slidenum"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5925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E6E38D-1ED3-7C4B-B0A3-012E09AEF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E2050B-1712-8E45-9540-86EC71E2B8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DCADC82-FB18-4347-B520-780939270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1E2377-D37D-024E-A2B7-2F9F61AA5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R.Gonçalo</a:t>
            </a: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6B12B0-3CD4-7542-BD17-6FFBF4219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HGTD Week September 2022</a:t>
            </a: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C893C8-DBC6-AB43-9A67-19D38C2F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89D0F-CCA5-8740-84BD-8AB23DB1A301}" type="slidenum"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5785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EA26AB-4CA1-5946-B2FB-F8C4731F0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FECD9E-46D4-2048-8E62-15B73E645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2EAA10-8F2F-984B-A319-3B26A5175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2077062-7707-134C-A368-807530A70F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311C649-E87C-8F40-9350-44AC068FDD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9818FE-FD2E-B046-A884-F11A5EDBD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R.Gonçalo</a:t>
            </a: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C0B03FB-E7A0-0140-B7AC-E62C70BBB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HGTD Week September 2022</a:t>
            </a: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B819CC9-16F5-A840-BEB7-F5DF375E6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89D0F-CCA5-8740-84BD-8AB23DB1A301}" type="slidenum"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63012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765411-07FF-6243-8C24-F2F8D8010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0D81034-AF24-7B47-BA54-CAFA98816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R.Gonçalo</a:t>
            </a: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5A2D5E3-8BEC-F746-B27C-6D0A67E85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HGTD Week September 2022</a:t>
            </a: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EDEDF6F-238C-B048-8A62-342448783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89D0F-CCA5-8740-84BD-8AB23DB1A301}" type="slidenum"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44639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5A428F-A591-B142-B414-99D37D3E2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R.Gonçalo</a:t>
            </a: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7077CF1-EEFA-214F-9E7F-32BF9076A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HGTD Week September 2022</a:t>
            </a: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F24E53-99FA-4440-992B-47906B218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89D0F-CCA5-8740-84BD-8AB23DB1A301}" type="slidenum"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40544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5227F5-F089-654C-B455-39641E189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391550-8313-334E-B732-5B92BC5A6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46F3ABF-BDE6-7742-A12E-4A1AE7133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C259F5-C884-9B4F-AA4D-0EFDCCCD9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R.Gonçalo</a:t>
            </a: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1F42C1-9F5C-7F4F-B89F-AB9E1889C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HGTD Week September 2022</a:t>
            </a: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4A4692-B76F-6D4A-A7C9-D5CC7B8B4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89D0F-CCA5-8740-84BD-8AB23DB1A301}" type="slidenum"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5971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"/>
          <p:cNvSpPr/>
          <p:nvPr/>
        </p:nvSpPr>
        <p:spPr>
          <a:xfrm>
            <a:off x="-2" y="-1"/>
            <a:ext cx="9144004" cy="25923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58C074-EC37-924A-A53E-894FC45B3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15D06ED-73FB-464C-B42C-481D31D802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1FF25EE-5164-5E40-B7D8-702EABE378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A94566-973A-8B4D-A7F4-B324B73A4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R.Gonçalo</a:t>
            </a: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918BBD-C4E5-0D48-A44C-EFE1B30E5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HGTD Week September 2022</a:t>
            </a: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7FD98E-59E6-094A-908D-61B6F9B38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89D0F-CCA5-8740-84BD-8AB23DB1A301}" type="slidenum"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41598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063A84-7305-5045-9A89-7C894B386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C3A4E24-B4C4-F147-ACA9-41DCF2565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C5B497-367D-0949-AE8D-1F8F998E7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R.Gonçalo</a:t>
            </a: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759DD1-BC7F-3345-864A-273BFE219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HGTD Week September 2022</a:t>
            </a: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6733AE-38F6-6E47-B8AD-431F87852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89D0F-CCA5-8740-84BD-8AB23DB1A301}" type="slidenum"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01644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B144A53-AA42-8549-AD38-3B55BE20F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D0815C1-C8B3-3E4F-AE16-F82928708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C01766-D294-984D-9D4A-FED86C2E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R.Gonçalo</a:t>
            </a: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A97F4A-D9CA-A940-85C7-8507E3E57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HGTD Week September 2022</a:t>
            </a: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1E2F06-892B-5B49-9741-17B4F7992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89D0F-CCA5-8740-84BD-8AB23DB1A301}" type="slidenum"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5084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"/>
          <p:cNvGrpSpPr/>
          <p:nvPr/>
        </p:nvGrpSpPr>
        <p:grpSpPr>
          <a:xfrm>
            <a:off x="-3" y="0"/>
            <a:ext cx="9144005" cy="3744914"/>
            <a:chOff x="-1" y="0"/>
            <a:chExt cx="9144004" cy="3744912"/>
          </a:xfrm>
        </p:grpSpPr>
        <p:sp>
          <p:nvSpPr>
            <p:cNvPr id="42" name="Rectangle"/>
            <p:cNvSpPr/>
            <p:nvPr/>
          </p:nvSpPr>
          <p:spPr>
            <a:xfrm>
              <a:off x="-2" y="0"/>
              <a:ext cx="9144005" cy="3744914"/>
            </a:xfrm>
            <a:prstGeom prst="rect">
              <a:avLst/>
            </a:prstGeom>
            <a:solidFill>
              <a:srgbClr val="134D9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3" name="Text"/>
            <p:cNvSpPr txBox="1"/>
            <p:nvPr/>
          </p:nvSpPr>
          <p:spPr>
            <a:xfrm>
              <a:off x="-2" y="1651405"/>
              <a:ext cx="9144005" cy="442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8" tIns="91438" rIns="91438" bIns="91438" numCol="1" anchor="ctr">
              <a:spAutoFit/>
            </a:bodyPr>
            <a:lstStyle>
              <a:lvl1pPr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               </a:t>
              </a:r>
            </a:p>
          </p:txBody>
        </p:sp>
      </p:grpSp>
      <p:sp>
        <p:nvSpPr>
          <p:cNvPr id="45" name="Rectangle"/>
          <p:cNvSpPr/>
          <p:nvPr/>
        </p:nvSpPr>
        <p:spPr>
          <a:xfrm>
            <a:off x="579437" y="1722436"/>
            <a:ext cx="53977" cy="13636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825500" y="1519237"/>
            <a:ext cx="4635500" cy="1157288"/>
          </a:xfrm>
          <a:prstGeom prst="rect">
            <a:avLst/>
          </a:prstGeom>
        </p:spPr>
        <p:txBody>
          <a:bodyPr lIns="91438" tIns="91438" rIns="91438" bIns="91438" anchor="t"/>
          <a:lstStyle/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9175" y="-792163"/>
            <a:ext cx="8228014" cy="339248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"/>
          <p:cNvSpPr/>
          <p:nvPr/>
        </p:nvSpPr>
        <p:spPr>
          <a:xfrm>
            <a:off x="-1" y="-9525"/>
            <a:ext cx="7726365" cy="516255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6" name="“"/>
          <p:cNvSpPr txBox="1"/>
          <p:nvPr/>
        </p:nvSpPr>
        <p:spPr>
          <a:xfrm>
            <a:off x="439737" y="742949"/>
            <a:ext cx="1957388" cy="1539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</a:tabLst>
              <a:defRPr sz="9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60475" y="1057275"/>
            <a:ext cx="5402263" cy="2741614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"/>
          <p:cNvSpPr/>
          <p:nvPr/>
        </p:nvSpPr>
        <p:spPr>
          <a:xfrm>
            <a:off x="579437" y="434974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7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844550" y="31432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16000"/>
              </a:lnSpc>
              <a:defRPr sz="3000" b="1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85912"/>
            <a:ext cx="5969000" cy="3146426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2pPr>
            <a:lvl3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3pPr>
            <a:lvl4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4pPr>
            <a:lvl5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92883" y="4601936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lick to edit the outline text format…"/>
          <p:cNvSpPr txBox="1"/>
          <p:nvPr/>
        </p:nvSpPr>
        <p:spPr>
          <a:xfrm>
            <a:off x="3217862" y="1609724"/>
            <a:ext cx="2257425" cy="1270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Click to edit the outline text format</a:t>
            </a:r>
          </a:p>
          <a:p>
            <a:pPr marL="863600" lvl="1" indent="-32385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Second Outline Level</a:t>
            </a:r>
          </a:p>
          <a:p>
            <a:pPr marL="1295400" lvl="2" indent="-287337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Third Outline Level</a:t>
            </a:r>
          </a:p>
          <a:p>
            <a:pPr marL="1727200" lvl="3" indent="-21590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Fourth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Fifth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Sixth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Seventh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Eighth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Ninth Outline Level</a:t>
            </a:r>
          </a:p>
        </p:txBody>
      </p:sp>
      <p:sp>
        <p:nvSpPr>
          <p:cNvPr id="87" name="Click to edit the outline text format…"/>
          <p:cNvSpPr txBox="1"/>
          <p:nvPr/>
        </p:nvSpPr>
        <p:spPr>
          <a:xfrm>
            <a:off x="5589588" y="1609724"/>
            <a:ext cx="2257425" cy="1270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Click to edit the outline text format</a:t>
            </a:r>
          </a:p>
          <a:p>
            <a:pPr marL="863600" lvl="1" indent="-32385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Second Outline Level</a:t>
            </a:r>
          </a:p>
          <a:p>
            <a:pPr marL="1295400" lvl="2" indent="-287337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Third Outline Level</a:t>
            </a:r>
          </a:p>
          <a:p>
            <a:pPr marL="1727200" lvl="3" indent="-21590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Fourth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Fifth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Sixth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Seventh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Eighth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Ninth Outline Level</a:t>
            </a:r>
          </a:p>
        </p:txBody>
      </p:sp>
      <p:sp>
        <p:nvSpPr>
          <p:cNvPr id="88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9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0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/>
          <a:p>
            <a:r>
              <a:t>Title Text</a:t>
            </a:r>
          </a:p>
        </p:txBody>
      </p:sp>
      <p:sp>
        <p:nvSpPr>
          <p:cNvPr id="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44550" y="1609725"/>
            <a:ext cx="2255839" cy="3313113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"/>
          <p:cNvSpPr/>
          <p:nvPr/>
        </p:nvSpPr>
        <p:spPr>
          <a:xfrm>
            <a:off x="0" y="-1"/>
            <a:ext cx="395922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0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1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81416" y="4756870"/>
            <a:ext cx="273654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"/>
          <p:cNvSpPr/>
          <p:nvPr/>
        </p:nvSpPr>
        <p:spPr>
          <a:xfrm>
            <a:off x="0" y="-1"/>
            <a:ext cx="395922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0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1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2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439862"/>
            <a:ext cx="8228014" cy="315595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59283" y="4765311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57200" y="204786"/>
            <a:ext cx="8228014" cy="857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3325"/>
            <a:ext cx="8228014" cy="3392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9546" y="4635136"/>
            <a:ext cx="273654" cy="26425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8" r:id="rId17"/>
    <p:sldLayoutId id="2147483669" r:id="rId18"/>
    <p:sldLayoutId id="2147483670" r:id="rId19"/>
    <p:sldLayoutId id="2147483671" r:id="rId20"/>
    <p:sldLayoutId id="2147483672" r:id="rId21"/>
  </p:sldLayoutIdLst>
  <p:transition xmlns:p14="http://schemas.microsoft.com/office/powerpoint/2010/main" spd="med"/>
  <p:hf hdr="0"/>
  <p:txStyles>
    <p:titleStyle>
      <a:lvl1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94C3ABE-078C-5B4C-8EA2-7A5114528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CAB25A-3859-064E-B0E3-F0F47595A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F4CEDF-C65E-B64B-8044-CD8DF89ABD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hangingPunct="1">
              <a:lnSpc>
                <a:spcPct val="100000"/>
              </a:lnSpc>
            </a:pPr>
            <a:r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R.Gonçalo</a:t>
            </a:r>
            <a:endParaRPr lang="x-none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B9BAA1-B4A0-384D-885C-E09A959B5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hangingPunct="1">
              <a:lnSpc>
                <a:spcPct val="100000"/>
              </a:lnSpc>
            </a:pPr>
            <a:r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HGTD Week September 2022</a:t>
            </a:r>
            <a:endParaRPr lang="x-none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7CCE81-9FE2-3E41-A96C-4C456BBE0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hangingPunct="1">
              <a:lnSpc>
                <a:spcPct val="100000"/>
              </a:lnSpc>
            </a:pPr>
            <a:fld id="{93689D0F-CCA5-8740-84BD-8AB23DB1A301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 hangingPunct="1">
                <a:lnSpc>
                  <a:spcPct val="100000"/>
                </a:lnSpc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68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0.xml"/><Relationship Id="rId2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.png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0.jpg"/><Relationship Id="rId3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2" Type="http://schemas.openxmlformats.org/officeDocument/2006/relationships/hyperlink" Target="http://www.farnell.com/datasheets/2916873.pdf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ATLAS Week Lisbon 2022"/>
          <p:cNvSpPr txBox="1">
            <a:spLocks noGrp="1"/>
          </p:cNvSpPr>
          <p:nvPr>
            <p:ph type="title"/>
          </p:nvPr>
        </p:nvSpPr>
        <p:spPr>
          <a:xfrm>
            <a:off x="685800" y="879523"/>
            <a:ext cx="7772400" cy="110252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 smtClean="0"/>
              <a:t>HGTD HV </a:t>
            </a:r>
            <a:r>
              <a:rPr lang="en-US" dirty="0"/>
              <a:t>Patch </a:t>
            </a:r>
            <a:r>
              <a:rPr lang="en-US" dirty="0" smtClean="0"/>
              <a:t>Panels</a:t>
            </a:r>
            <a:r>
              <a:rPr lang="en-US" dirty="0"/>
              <a:t> </a:t>
            </a:r>
            <a:r>
              <a:rPr lang="en-US" dirty="0" smtClean="0"/>
              <a:t>Status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445941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>
                <a:solidFill>
                  <a:schemeClr val="bg1"/>
                </a:solidFill>
              </a:rPr>
              <a:t>Luis</a:t>
            </a:r>
            <a:r>
              <a:rPr lang="pt-PT" dirty="0" smtClean="0">
                <a:solidFill>
                  <a:schemeClr val="bg1"/>
                </a:solidFill>
              </a:rPr>
              <a:t> Lopes, Orlando Cunha, </a:t>
            </a:r>
            <a:r>
              <a:rPr lang="pt-PT" u="sng" dirty="0" smtClean="0">
                <a:solidFill>
                  <a:schemeClr val="bg1"/>
                </a:solidFill>
              </a:rPr>
              <a:t>Ricardo Gonçalo</a:t>
            </a:r>
            <a:endParaRPr lang="pt-PT" u="sng" dirty="0">
              <a:solidFill>
                <a:schemeClr val="bg1"/>
              </a:solidFill>
            </a:endParaRPr>
          </a:p>
        </p:txBody>
      </p:sp>
      <p:pic>
        <p:nvPicPr>
          <p:cNvPr id="2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9441" y="4068641"/>
            <a:ext cx="2056479" cy="819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A picture containing text, electronics&#10;&#10;Description automatically generated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" b="98892" l="0" r="99355">
                        <a14:backgroundMark x1="43306" y1="11911" x2="43306" y2="11911"/>
                        <a14:backgroundMark x1="14113" y1="16482" x2="14113" y2="16482"/>
                        <a14:backgroundMark x1="36290" y1="5540" x2="14355" y2="34626"/>
                      </a14:backgroundRemoval>
                    </a14:imgEffect>
                  </a14:imgLayer>
                </a14:imgProps>
              </a:ext>
            </a:extLst>
          </a:blip>
          <a:srcRect t="698" b="21504"/>
          <a:stretch/>
        </p:blipFill>
        <p:spPr>
          <a:xfrm>
            <a:off x="2132337" y="3192116"/>
            <a:ext cx="3903459" cy="195138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4550" y="314325"/>
            <a:ext cx="7664450" cy="855663"/>
          </a:xfrm>
        </p:spPr>
        <p:txBody>
          <a:bodyPr>
            <a:normAutofit/>
          </a:bodyPr>
          <a:lstStyle/>
          <a:p>
            <a:r>
              <a:rPr lang="pt-PT" dirty="0" err="1" smtClean="0"/>
              <a:t>Patch</a:t>
            </a:r>
            <a:r>
              <a:rPr lang="pt-PT" dirty="0" smtClean="0"/>
              <a:t> </a:t>
            </a:r>
            <a:r>
              <a:rPr lang="pt-PT" dirty="0" err="1" smtClean="0"/>
              <a:t>Panel</a:t>
            </a:r>
            <a:r>
              <a:rPr lang="pt-PT" dirty="0" smtClean="0"/>
              <a:t> </a:t>
            </a:r>
            <a:r>
              <a:rPr lang="en-US" dirty="0" smtClean="0"/>
              <a:t>Units D</a:t>
            </a:r>
            <a:r>
              <a:rPr lang="pt-PT" dirty="0" err="1" smtClean="0"/>
              <a:t>esign</a:t>
            </a:r>
            <a:endParaRPr lang="pt-P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39700" y="979084"/>
            <a:ext cx="9004300" cy="2453757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900"/>
              </a:spcBef>
            </a:pPr>
            <a:r>
              <a:rPr lang="pt-PT" dirty="0" smtClean="0">
                <a:solidFill>
                  <a:srgbClr val="000000"/>
                </a:solidFill>
              </a:rPr>
              <a:t>A modular </a:t>
            </a:r>
            <a:r>
              <a:rPr lang="pt-PT" dirty="0">
                <a:solidFill>
                  <a:srgbClr val="000000"/>
                </a:solidFill>
              </a:rPr>
              <a:t>design </a:t>
            </a:r>
            <a:r>
              <a:rPr lang="pt-PT" dirty="0" err="1">
                <a:solidFill>
                  <a:srgbClr val="000000"/>
                </a:solidFill>
              </a:rPr>
              <a:t>is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proposed</a:t>
            </a:r>
            <a:r>
              <a:rPr lang="pt-PT" dirty="0">
                <a:solidFill>
                  <a:srgbClr val="000000"/>
                </a:solidFill>
              </a:rPr>
              <a:t> for </a:t>
            </a:r>
            <a:r>
              <a:rPr lang="pt-PT" dirty="0" err="1">
                <a:solidFill>
                  <a:srgbClr val="000000"/>
                </a:solidFill>
              </a:rPr>
              <a:t>the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patch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panels</a:t>
            </a:r>
            <a:endParaRPr lang="pt-PT" dirty="0" smtClean="0">
              <a:solidFill>
                <a:srgbClr val="000000"/>
              </a:solidFill>
            </a:endParaRPr>
          </a:p>
          <a:p>
            <a:pPr>
              <a:spcBef>
                <a:spcPts val="900"/>
              </a:spcBef>
            </a:pPr>
            <a:r>
              <a:rPr lang="pt-PT" dirty="0" smtClean="0">
                <a:solidFill>
                  <a:srgbClr val="000000"/>
                </a:solidFill>
              </a:rPr>
              <a:t>Individual modules are </a:t>
            </a:r>
            <a:r>
              <a:rPr lang="pt-PT" dirty="0" err="1" smtClean="0">
                <a:solidFill>
                  <a:srgbClr val="000000"/>
                </a:solidFill>
              </a:rPr>
              <a:t>aluminium</a:t>
            </a:r>
            <a:r>
              <a:rPr lang="pt-PT" dirty="0" smtClean="0">
                <a:solidFill>
                  <a:srgbClr val="000000"/>
                </a:solidFill>
              </a:rPr>
              <a:t> boxes </a:t>
            </a:r>
            <a:r>
              <a:rPr lang="pt-PT" dirty="0" err="1" smtClean="0">
                <a:solidFill>
                  <a:srgbClr val="000000"/>
                </a:solidFill>
              </a:rPr>
              <a:t>containing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two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filter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boards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and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connectors</a:t>
            </a:r>
            <a:r>
              <a:rPr lang="pt-PT" dirty="0">
                <a:solidFill>
                  <a:srgbClr val="000000"/>
                </a:solidFill>
              </a:rPr>
              <a:t> </a:t>
            </a:r>
            <a:endParaRPr lang="pt-PT" dirty="0" smtClean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Provide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mechanical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support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and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insulate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each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pair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of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boards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within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separate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>
                <a:solidFill>
                  <a:srgbClr val="000000"/>
                </a:solidFill>
              </a:rPr>
              <a:t>Faraday </a:t>
            </a:r>
            <a:r>
              <a:rPr lang="pt-PT" dirty="0" err="1">
                <a:solidFill>
                  <a:srgbClr val="000000"/>
                </a:solidFill>
              </a:rPr>
              <a:t>cage</a:t>
            </a:r>
            <a:endParaRPr lang="pt-PT" dirty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Easy</a:t>
            </a:r>
            <a:r>
              <a:rPr lang="pt-PT" dirty="0" smtClean="0">
                <a:solidFill>
                  <a:srgbClr val="000000"/>
                </a:solidFill>
              </a:rPr>
              <a:t> to </a:t>
            </a:r>
            <a:r>
              <a:rPr lang="pt-PT" dirty="0" err="1" smtClean="0">
                <a:solidFill>
                  <a:srgbClr val="000000"/>
                </a:solidFill>
              </a:rPr>
              <a:t>construct</a:t>
            </a:r>
            <a:r>
              <a:rPr lang="pt-PT" dirty="0" smtClean="0">
                <a:solidFill>
                  <a:srgbClr val="000000"/>
                </a:solidFill>
              </a:rPr>
              <a:t>, </a:t>
            </a:r>
            <a:r>
              <a:rPr lang="pt-PT" dirty="0" err="1" smtClean="0">
                <a:solidFill>
                  <a:srgbClr val="000000"/>
                </a:solidFill>
              </a:rPr>
              <a:t>handle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and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access</a:t>
            </a:r>
            <a:r>
              <a:rPr lang="pt-PT" dirty="0" smtClean="0">
                <a:solidFill>
                  <a:srgbClr val="000000"/>
                </a:solidFill>
              </a:rPr>
              <a:t> for </a:t>
            </a:r>
            <a:r>
              <a:rPr lang="pt-PT" dirty="0" err="1" smtClean="0">
                <a:solidFill>
                  <a:srgbClr val="000000"/>
                </a:solidFill>
              </a:rPr>
              <a:t>maintenance</a:t>
            </a:r>
            <a:endParaRPr lang="pt-PT" dirty="0" smtClean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pt-PT" dirty="0" smtClean="0">
                <a:solidFill>
                  <a:srgbClr val="000000"/>
                </a:solidFill>
              </a:rPr>
              <a:t>14 </a:t>
            </a:r>
            <a:r>
              <a:rPr lang="pt-PT" dirty="0">
                <a:solidFill>
                  <a:srgbClr val="000000"/>
                </a:solidFill>
              </a:rPr>
              <a:t>RC-RC </a:t>
            </a:r>
            <a:r>
              <a:rPr lang="pt-PT" dirty="0" err="1">
                <a:solidFill>
                  <a:srgbClr val="000000"/>
                </a:solidFill>
              </a:rPr>
              <a:t>low-pass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filters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in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each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filter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board</a:t>
            </a:r>
            <a:endParaRPr lang="pt-PT" dirty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Means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one</a:t>
            </a:r>
            <a:r>
              <a:rPr lang="pt-PT" dirty="0" smtClean="0">
                <a:solidFill>
                  <a:srgbClr val="000000"/>
                </a:solidFill>
              </a:rPr>
              <a:t> 56-wire </a:t>
            </a:r>
            <a:r>
              <a:rPr lang="pt-PT" dirty="0" err="1" smtClean="0">
                <a:solidFill>
                  <a:srgbClr val="000000"/>
                </a:solidFill>
              </a:rPr>
              <a:t>cable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connected</a:t>
            </a:r>
            <a:r>
              <a:rPr lang="pt-PT" dirty="0" smtClean="0">
                <a:solidFill>
                  <a:srgbClr val="000000"/>
                </a:solidFill>
              </a:rPr>
              <a:t> to </a:t>
            </a:r>
            <a:r>
              <a:rPr lang="pt-PT" dirty="0" err="1" smtClean="0">
                <a:solidFill>
                  <a:srgbClr val="000000"/>
                </a:solidFill>
              </a:rPr>
              <a:t>each</a:t>
            </a:r>
            <a:r>
              <a:rPr lang="pt-PT" dirty="0" smtClean="0">
                <a:solidFill>
                  <a:srgbClr val="000000"/>
                </a:solidFill>
              </a:rPr>
              <a:t> module: = 28 HV </a:t>
            </a:r>
            <a:r>
              <a:rPr lang="pt-PT" dirty="0" err="1" smtClean="0">
                <a:solidFill>
                  <a:srgbClr val="000000"/>
                </a:solidFill>
              </a:rPr>
              <a:t>channels</a:t>
            </a:r>
            <a:r>
              <a:rPr lang="pt-PT" dirty="0" smtClean="0">
                <a:solidFill>
                  <a:srgbClr val="000000"/>
                </a:solidFill>
              </a:rPr>
              <a:t> = 14 </a:t>
            </a:r>
            <a:r>
              <a:rPr lang="pt-PT" dirty="0" err="1" smtClean="0">
                <a:solidFill>
                  <a:srgbClr val="000000"/>
                </a:solidFill>
              </a:rPr>
              <a:t>channels</a:t>
            </a:r>
            <a:r>
              <a:rPr lang="pt-PT" dirty="0" smtClean="0">
                <a:solidFill>
                  <a:srgbClr val="000000"/>
                </a:solidFill>
              </a:rPr>
              <a:t> x 2 </a:t>
            </a:r>
            <a:r>
              <a:rPr lang="pt-PT" dirty="0" err="1" smtClean="0">
                <a:solidFill>
                  <a:srgbClr val="000000"/>
                </a:solidFill>
              </a:rPr>
              <a:t>boards</a:t>
            </a:r>
            <a:endParaRPr lang="pt-PT" dirty="0" smtClean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Routing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of</a:t>
            </a:r>
            <a:r>
              <a:rPr lang="pt-PT" dirty="0">
                <a:solidFill>
                  <a:srgbClr val="000000"/>
                </a:solidFill>
              </a:rPr>
              <a:t> individual HV </a:t>
            </a:r>
            <a:r>
              <a:rPr lang="pt-PT" dirty="0" err="1" smtClean="0">
                <a:solidFill>
                  <a:srgbClr val="000000"/>
                </a:solidFill>
              </a:rPr>
              <a:t>channels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through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wires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connecting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cables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>
                <a:solidFill>
                  <a:srgbClr val="000000"/>
                </a:solidFill>
              </a:rPr>
              <a:t>to </a:t>
            </a:r>
            <a:r>
              <a:rPr lang="pt-PT" dirty="0" err="1">
                <a:solidFill>
                  <a:srgbClr val="000000"/>
                </a:solidFill>
              </a:rPr>
              <a:t>each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filter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board</a:t>
            </a:r>
            <a:endParaRPr lang="pt-PT" dirty="0" smtClean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endParaRPr lang="pt-PT" dirty="0" smtClean="0">
              <a:solidFill>
                <a:srgbClr val="000000"/>
              </a:solidFill>
            </a:endParaRPr>
          </a:p>
        </p:txBody>
      </p:sp>
      <p:pic>
        <p:nvPicPr>
          <p:cNvPr id="8" name="Picture 7" descr="board filtr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8" t="30669" r="29240" b="10072"/>
          <a:stretch/>
        </p:blipFill>
        <p:spPr>
          <a:xfrm>
            <a:off x="9246878" y="2374579"/>
            <a:ext cx="3015312" cy="173952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3432840"/>
            <a:ext cx="2885137" cy="1743985"/>
          </a:xfrm>
          <a:prstGeom prst="rect">
            <a:avLst/>
          </a:prstGeom>
        </p:spPr>
      </p:pic>
      <p:pic>
        <p:nvPicPr>
          <p:cNvPr id="10" name="Picture 9" descr="Diagram&#10;&#10;Description automatically generated"/>
          <p:cNvPicPr/>
          <p:nvPr/>
        </p:nvPicPr>
        <p:blipFill>
          <a:blip r:embed="rId4"/>
          <a:stretch>
            <a:fillRect/>
          </a:stretch>
        </p:blipFill>
        <p:spPr>
          <a:xfrm>
            <a:off x="2885137" y="3432839"/>
            <a:ext cx="3282830" cy="1743985"/>
          </a:xfrm>
          <a:prstGeom prst="rect">
            <a:avLst/>
          </a:prstGeom>
        </p:spPr>
      </p:pic>
      <p:pic>
        <p:nvPicPr>
          <p:cNvPr id="11" name="Picture 10" descr="A picture containing text, electronics&#10;&#10;Description automatically generated"/>
          <p:cNvPicPr/>
          <p:nvPr/>
        </p:nvPicPr>
        <p:blipFill>
          <a:blip r:embed="rId5"/>
          <a:stretch>
            <a:fillRect/>
          </a:stretch>
        </p:blipFill>
        <p:spPr>
          <a:xfrm>
            <a:off x="6167966" y="3432841"/>
            <a:ext cx="2976033" cy="174398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39383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D1DE91A3-075C-DD43-8107-451C267ACE42}"/>
              </a:ext>
            </a:extLst>
          </p:cNvPr>
          <p:cNvCxnSpPr>
            <a:cxnSpLocks/>
          </p:cNvCxnSpPr>
          <p:nvPr/>
        </p:nvCxnSpPr>
        <p:spPr>
          <a:xfrm>
            <a:off x="1050572" y="1574729"/>
            <a:ext cx="0" cy="926485"/>
          </a:xfrm>
          <a:prstGeom prst="line">
            <a:avLst/>
          </a:prstGeom>
          <a:ln w="476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F0E3E83-A6D7-714D-B2EC-E24058511B51}"/>
              </a:ext>
            </a:extLst>
          </p:cNvPr>
          <p:cNvCxnSpPr>
            <a:cxnSpLocks/>
          </p:cNvCxnSpPr>
          <p:nvPr/>
        </p:nvCxnSpPr>
        <p:spPr>
          <a:xfrm flipH="1">
            <a:off x="1039859" y="3042766"/>
            <a:ext cx="10715" cy="880056"/>
          </a:xfrm>
          <a:prstGeom prst="line">
            <a:avLst/>
          </a:prstGeom>
          <a:ln w="476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61D0F9BE-D077-2D4F-B5A9-AE303CC34F44}"/>
              </a:ext>
            </a:extLst>
          </p:cNvPr>
          <p:cNvCxnSpPr>
            <a:cxnSpLocks/>
          </p:cNvCxnSpPr>
          <p:nvPr/>
        </p:nvCxnSpPr>
        <p:spPr>
          <a:xfrm>
            <a:off x="2955753" y="2744295"/>
            <a:ext cx="1071967" cy="5681"/>
          </a:xfrm>
          <a:prstGeom prst="line">
            <a:avLst/>
          </a:prstGeom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DA23D55-0F9C-644D-BEE5-A8FC0E3B2844}"/>
              </a:ext>
            </a:extLst>
          </p:cNvPr>
          <p:cNvCxnSpPr>
            <a:cxnSpLocks/>
          </p:cNvCxnSpPr>
          <p:nvPr/>
        </p:nvCxnSpPr>
        <p:spPr>
          <a:xfrm>
            <a:off x="2955753" y="2845184"/>
            <a:ext cx="1071967" cy="2868"/>
          </a:xfrm>
          <a:prstGeom prst="line">
            <a:avLst/>
          </a:prstGeom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9CF61E7-A1C5-3748-BC37-3E541CB4B10F}"/>
              </a:ext>
            </a:extLst>
          </p:cNvPr>
          <p:cNvCxnSpPr/>
          <p:nvPr/>
        </p:nvCxnSpPr>
        <p:spPr>
          <a:xfrm>
            <a:off x="7358504" y="2354288"/>
            <a:ext cx="0" cy="332185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7726E876-8D7D-C145-8D75-866EB5A56B60}"/>
              </a:ext>
            </a:extLst>
          </p:cNvPr>
          <p:cNvCxnSpPr/>
          <p:nvPr/>
        </p:nvCxnSpPr>
        <p:spPr>
          <a:xfrm>
            <a:off x="7358504" y="2981151"/>
            <a:ext cx="0" cy="332185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26993738-16BA-4249-A9FB-9D3E27B3EB25}"/>
              </a:ext>
            </a:extLst>
          </p:cNvPr>
          <p:cNvCxnSpPr>
            <a:cxnSpLocks/>
          </p:cNvCxnSpPr>
          <p:nvPr/>
        </p:nvCxnSpPr>
        <p:spPr>
          <a:xfrm>
            <a:off x="8265768" y="2354288"/>
            <a:ext cx="0" cy="951905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BCD13A0E-AA7B-F249-A4AD-F318ABC204A4}"/>
              </a:ext>
            </a:extLst>
          </p:cNvPr>
          <p:cNvCxnSpPr>
            <a:cxnSpLocks/>
          </p:cNvCxnSpPr>
          <p:nvPr/>
        </p:nvCxnSpPr>
        <p:spPr>
          <a:xfrm>
            <a:off x="7358506" y="3306191"/>
            <a:ext cx="935831" cy="0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CF307847-90F5-6845-81CE-05A957E36DB6}"/>
              </a:ext>
            </a:extLst>
          </p:cNvPr>
          <p:cNvSpPr/>
          <p:nvPr/>
        </p:nvSpPr>
        <p:spPr>
          <a:xfrm>
            <a:off x="7597825" y="2643608"/>
            <a:ext cx="399600" cy="39915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hangingPunct="1">
              <a:lnSpc>
                <a:spcPct val="100000"/>
              </a:lnSpc>
            </a:pPr>
            <a:endParaRPr lang="x-none" sz="14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C4A3DDD-7401-824F-877D-B2DD12501DB9}"/>
              </a:ext>
            </a:extLst>
          </p:cNvPr>
          <p:cNvSpPr txBox="1"/>
          <p:nvPr/>
        </p:nvSpPr>
        <p:spPr>
          <a:xfrm>
            <a:off x="7683542" y="2689154"/>
            <a:ext cx="273149" cy="34624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 hangingPunct="1">
              <a:lnSpc>
                <a:spcPct val="100000"/>
              </a:lnSpc>
            </a:pPr>
            <a:r>
              <a:rPr lang="x-none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370A16B6-5D99-B349-B673-D1FD29892BBC}"/>
              </a:ext>
            </a:extLst>
          </p:cNvPr>
          <p:cNvCxnSpPr>
            <a:cxnSpLocks/>
          </p:cNvCxnSpPr>
          <p:nvPr/>
        </p:nvCxnSpPr>
        <p:spPr>
          <a:xfrm flipH="1">
            <a:off x="7796884" y="2474840"/>
            <a:ext cx="4533" cy="1607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8C732743-2C86-1841-9199-DB87EF7D026D}"/>
              </a:ext>
            </a:extLst>
          </p:cNvPr>
          <p:cNvCxnSpPr>
            <a:cxnSpLocks/>
          </p:cNvCxnSpPr>
          <p:nvPr/>
        </p:nvCxnSpPr>
        <p:spPr>
          <a:xfrm flipH="1">
            <a:off x="7814740" y="3028482"/>
            <a:ext cx="4533" cy="1607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92D38EC3-9BF6-0A40-BA33-47FF626FDCE0}"/>
              </a:ext>
            </a:extLst>
          </p:cNvPr>
          <p:cNvCxnSpPr/>
          <p:nvPr/>
        </p:nvCxnSpPr>
        <p:spPr>
          <a:xfrm>
            <a:off x="7469233" y="2496271"/>
            <a:ext cx="3276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AE1A9BB5-DB80-5F44-B2DB-302CDD7F0CC1}"/>
              </a:ext>
            </a:extLst>
          </p:cNvPr>
          <p:cNvCxnSpPr/>
          <p:nvPr/>
        </p:nvCxnSpPr>
        <p:spPr>
          <a:xfrm>
            <a:off x="7487090" y="3189215"/>
            <a:ext cx="3276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C2D5A53A-DD6B-EE4B-BE72-2EF21FFB2D00}"/>
              </a:ext>
            </a:extLst>
          </p:cNvPr>
          <p:cNvCxnSpPr>
            <a:cxnSpLocks/>
          </p:cNvCxnSpPr>
          <p:nvPr/>
        </p:nvCxnSpPr>
        <p:spPr>
          <a:xfrm>
            <a:off x="7469232" y="2496271"/>
            <a:ext cx="0" cy="297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8CB81DC0-9EF4-BC44-979B-D43322209534}"/>
              </a:ext>
            </a:extLst>
          </p:cNvPr>
          <p:cNvCxnSpPr>
            <a:cxnSpLocks/>
          </p:cNvCxnSpPr>
          <p:nvPr/>
        </p:nvCxnSpPr>
        <p:spPr>
          <a:xfrm>
            <a:off x="7476372" y="2863614"/>
            <a:ext cx="0" cy="3267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7A263213-ADA2-634B-B82F-53D73E5DC041}"/>
              </a:ext>
            </a:extLst>
          </p:cNvPr>
          <p:cNvSpPr/>
          <p:nvPr/>
        </p:nvSpPr>
        <p:spPr>
          <a:xfrm>
            <a:off x="2995132" y="2488266"/>
            <a:ext cx="996553" cy="2267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hangingPunct="1">
              <a:lnSpc>
                <a:spcPct val="100000"/>
              </a:lnSpc>
            </a:pPr>
            <a:endParaRPr lang="x-none" sz="140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633DA2E2-8EEF-C64A-8898-1BC688879558}"/>
              </a:ext>
            </a:extLst>
          </p:cNvPr>
          <p:cNvGrpSpPr/>
          <p:nvPr/>
        </p:nvGrpSpPr>
        <p:grpSpPr>
          <a:xfrm>
            <a:off x="1054185" y="2485749"/>
            <a:ext cx="301193" cy="576341"/>
            <a:chOff x="6986627" y="4833981"/>
            <a:chExt cx="401591" cy="768454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C9E5238F-B1E8-9148-A393-981733D9C683}"/>
                </a:ext>
              </a:extLst>
            </p:cNvPr>
            <p:cNvCxnSpPr/>
            <p:nvPr/>
          </p:nvCxnSpPr>
          <p:spPr>
            <a:xfrm>
              <a:off x="6986627" y="4843253"/>
              <a:ext cx="385763" cy="0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77BF140D-AE50-7C4F-9242-8C184E2BFE5C}"/>
                </a:ext>
              </a:extLst>
            </p:cNvPr>
            <p:cNvCxnSpPr/>
            <p:nvPr/>
          </p:nvCxnSpPr>
          <p:spPr>
            <a:xfrm>
              <a:off x="6996108" y="5596759"/>
              <a:ext cx="385763" cy="0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F103CAD7-C579-4A48-889C-CC3D63AD7342}"/>
                </a:ext>
              </a:extLst>
            </p:cNvPr>
            <p:cNvCxnSpPr>
              <a:cxnSpLocks/>
            </p:cNvCxnSpPr>
            <p:nvPr/>
          </p:nvCxnSpPr>
          <p:spPr>
            <a:xfrm>
              <a:off x="7386634" y="4833981"/>
              <a:ext cx="0" cy="108000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953C5528-5C20-AC45-AA11-E4C5F20F90AA}"/>
                </a:ext>
              </a:extLst>
            </p:cNvPr>
            <p:cNvCxnSpPr>
              <a:cxnSpLocks/>
            </p:cNvCxnSpPr>
            <p:nvPr/>
          </p:nvCxnSpPr>
          <p:spPr>
            <a:xfrm>
              <a:off x="7388218" y="5494435"/>
              <a:ext cx="0" cy="108000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89E03790-CFFC-3B4E-9A6E-1A727E13252F}"/>
              </a:ext>
            </a:extLst>
          </p:cNvPr>
          <p:cNvGrpSpPr/>
          <p:nvPr/>
        </p:nvGrpSpPr>
        <p:grpSpPr>
          <a:xfrm rot="10800000">
            <a:off x="2481706" y="2501213"/>
            <a:ext cx="380203" cy="586981"/>
            <a:chOff x="6916208" y="4841875"/>
            <a:chExt cx="506937" cy="782641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C5A52BA2-4810-284F-9AAB-8916A49BD961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6916208" y="4841875"/>
              <a:ext cx="499005" cy="4760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54A59C01-00F6-064B-B2BF-B022FAD043E4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6916208" y="5615085"/>
              <a:ext cx="506937" cy="9431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12FC56AE-6A6B-064C-95E1-8CA8CA4466DF}"/>
                </a:ext>
              </a:extLst>
            </p:cNvPr>
            <p:cNvCxnSpPr>
              <a:cxnSpLocks/>
            </p:cNvCxnSpPr>
            <p:nvPr/>
          </p:nvCxnSpPr>
          <p:spPr>
            <a:xfrm>
              <a:off x="7415209" y="4841875"/>
              <a:ext cx="0" cy="108000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C0F9AD2A-5E8A-3243-B8A2-8C54AF897CE5}"/>
                </a:ext>
              </a:extLst>
            </p:cNvPr>
            <p:cNvCxnSpPr>
              <a:cxnSpLocks/>
            </p:cNvCxnSpPr>
            <p:nvPr/>
          </p:nvCxnSpPr>
          <p:spPr>
            <a:xfrm>
              <a:off x="7416793" y="5510218"/>
              <a:ext cx="0" cy="108000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088D1329-6F32-F644-BE1E-FF666CE94032}"/>
              </a:ext>
            </a:extLst>
          </p:cNvPr>
          <p:cNvCxnSpPr>
            <a:cxnSpLocks/>
          </p:cNvCxnSpPr>
          <p:nvPr/>
        </p:nvCxnSpPr>
        <p:spPr>
          <a:xfrm>
            <a:off x="1361858" y="2570617"/>
            <a:ext cx="1117998" cy="15334"/>
          </a:xfrm>
          <a:prstGeom prst="line">
            <a:avLst/>
          </a:prstGeom>
          <a:ln w="158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7F4ADCB5-0FDF-A744-8B9A-949ECDCD6421}"/>
              </a:ext>
            </a:extLst>
          </p:cNvPr>
          <p:cNvCxnSpPr>
            <a:cxnSpLocks/>
          </p:cNvCxnSpPr>
          <p:nvPr/>
        </p:nvCxnSpPr>
        <p:spPr>
          <a:xfrm>
            <a:off x="1365512" y="2986513"/>
            <a:ext cx="1117998" cy="15334"/>
          </a:xfrm>
          <a:prstGeom prst="line">
            <a:avLst/>
          </a:prstGeom>
          <a:ln w="158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03458402-807C-0744-B2B2-3481951142F4}"/>
              </a:ext>
            </a:extLst>
          </p:cNvPr>
          <p:cNvCxnSpPr>
            <a:cxnSpLocks/>
          </p:cNvCxnSpPr>
          <p:nvPr/>
        </p:nvCxnSpPr>
        <p:spPr>
          <a:xfrm>
            <a:off x="717116" y="2616186"/>
            <a:ext cx="2328652" cy="2530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67231700-4BDB-B24D-BDB7-EB90B3F7F553}"/>
              </a:ext>
            </a:extLst>
          </p:cNvPr>
          <p:cNvSpPr txBox="1"/>
          <p:nvPr/>
        </p:nvSpPr>
        <p:spPr>
          <a:xfrm>
            <a:off x="4661111" y="1740605"/>
            <a:ext cx="1256812" cy="507830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 hangingPunct="1">
              <a:lnSpc>
                <a:spcPct val="100000"/>
              </a:lnSpc>
            </a:pPr>
            <a:r>
              <a:rPr lang="x-none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Shielded cable, </a:t>
            </a:r>
          </a:p>
          <a:p>
            <a:pPr defTabSz="685783" hangingPunct="1">
              <a:lnSpc>
                <a:spcPct val="100000"/>
              </a:lnSpc>
            </a:pPr>
            <a:r>
              <a:rPr lang="x-none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28 pairs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xmlns="" id="{2BDCBA76-FE7E-1C47-8DB9-9BFE74561B7D}"/>
              </a:ext>
            </a:extLst>
          </p:cNvPr>
          <p:cNvCxnSpPr>
            <a:cxnSpLocks/>
          </p:cNvCxnSpPr>
          <p:nvPr/>
        </p:nvCxnSpPr>
        <p:spPr>
          <a:xfrm flipV="1">
            <a:off x="1620681" y="2958419"/>
            <a:ext cx="0" cy="344747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A7BFCB74-E303-F24B-ADFA-6C145383CF2A}"/>
              </a:ext>
            </a:extLst>
          </p:cNvPr>
          <p:cNvSpPr txBox="1"/>
          <p:nvPr/>
        </p:nvSpPr>
        <p:spPr>
          <a:xfrm>
            <a:off x="7072360" y="729908"/>
            <a:ext cx="1898658" cy="50783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 hangingPunct="1">
              <a:lnSpc>
                <a:spcPct val="100000"/>
              </a:lnSpc>
            </a:pPr>
            <a:r>
              <a:rPr lang="x-none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Individually floating channel  HV supplies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A99798CD-C38E-FA43-B671-F47C73045476}"/>
              </a:ext>
            </a:extLst>
          </p:cNvPr>
          <p:cNvSpPr txBox="1"/>
          <p:nvPr/>
        </p:nvSpPr>
        <p:spPr>
          <a:xfrm>
            <a:off x="573133" y="1052431"/>
            <a:ext cx="138497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 hangingPunct="1">
              <a:lnSpc>
                <a:spcPct val="100000"/>
              </a:lnSpc>
            </a:pPr>
            <a:endParaRPr lang="x-none" sz="14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5F9F7AE8-644E-234A-B453-C7EC3FC2C134}"/>
              </a:ext>
            </a:extLst>
          </p:cNvPr>
          <p:cNvSpPr txBox="1"/>
          <p:nvPr/>
        </p:nvSpPr>
        <p:spPr>
          <a:xfrm>
            <a:off x="642407" y="1196529"/>
            <a:ext cx="1067989" cy="28853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 hangingPunct="1">
              <a:lnSpc>
                <a:spcPct val="100000"/>
              </a:lnSpc>
            </a:pPr>
            <a:r>
              <a:rPr lang="x-none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Vessel wall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xmlns="" id="{DE4DB020-509C-634D-9BAD-4A4BCBB36E8C}"/>
              </a:ext>
            </a:extLst>
          </p:cNvPr>
          <p:cNvCxnSpPr>
            <a:cxnSpLocks/>
          </p:cNvCxnSpPr>
          <p:nvPr/>
        </p:nvCxnSpPr>
        <p:spPr>
          <a:xfrm flipV="1">
            <a:off x="7025887" y="3128494"/>
            <a:ext cx="153011" cy="42089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F4248EA3-A3CB-DA44-8B51-3B76D4D22110}"/>
              </a:ext>
            </a:extLst>
          </p:cNvPr>
          <p:cNvSpPr txBox="1"/>
          <p:nvPr/>
        </p:nvSpPr>
        <p:spPr>
          <a:xfrm>
            <a:off x="2418105" y="1124509"/>
            <a:ext cx="2520458" cy="94641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 hangingPunct="1">
              <a:lnSpc>
                <a:spcPct val="100000"/>
              </a:lnSpc>
            </a:pPr>
            <a:r>
              <a:rPr lang="x-none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Shielded filter unit (28 channels)</a:t>
            </a:r>
          </a:p>
          <a:p>
            <a:pPr defTabSz="685783" hangingPunct="1">
              <a:lnSpc>
                <a:spcPct val="100000"/>
              </a:lnSpc>
            </a:pPr>
            <a:r>
              <a:rPr lang="x-none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Part of the Faraday cage by backplane of PCB connected to cable shields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xmlns="" id="{80588883-8B45-054E-934B-C8C8C55ADD6B}"/>
              </a:ext>
            </a:extLst>
          </p:cNvPr>
          <p:cNvCxnSpPr>
            <a:cxnSpLocks/>
          </p:cNvCxnSpPr>
          <p:nvPr/>
        </p:nvCxnSpPr>
        <p:spPr>
          <a:xfrm flipV="1">
            <a:off x="5513272" y="3016605"/>
            <a:ext cx="103076" cy="23941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>
            <a:extLst>
              <a:ext uri="{FF2B5EF4-FFF2-40B4-BE49-F238E27FC236}">
                <a16:creationId xmlns:a16="http://schemas.microsoft.com/office/drawing/2014/main" xmlns="" id="{726FFA41-AC28-5840-997A-4CD294C9F24C}"/>
              </a:ext>
            </a:extLst>
          </p:cNvPr>
          <p:cNvGrpSpPr/>
          <p:nvPr/>
        </p:nvGrpSpPr>
        <p:grpSpPr>
          <a:xfrm>
            <a:off x="836422" y="4175942"/>
            <a:ext cx="357026" cy="115232"/>
            <a:chOff x="2939067" y="6196358"/>
            <a:chExt cx="476035" cy="153642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xmlns="" id="{FB4B1C4F-2F76-6F4D-8CB5-D76DD3BDD390}"/>
                </a:ext>
              </a:extLst>
            </p:cNvPr>
            <p:cNvCxnSpPr>
              <a:cxnSpLocks/>
            </p:cNvCxnSpPr>
            <p:nvPr/>
          </p:nvCxnSpPr>
          <p:spPr>
            <a:xfrm>
              <a:off x="2989867" y="6196358"/>
              <a:ext cx="107735" cy="1536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xmlns="" id="{5B862B7E-74DB-204B-8253-609818F447A6}"/>
                </a:ext>
              </a:extLst>
            </p:cNvPr>
            <p:cNvCxnSpPr>
              <a:cxnSpLocks/>
            </p:cNvCxnSpPr>
            <p:nvPr/>
          </p:nvCxnSpPr>
          <p:spPr>
            <a:xfrm>
              <a:off x="3091467" y="6196358"/>
              <a:ext cx="107735" cy="1536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xmlns="" id="{1B7F53D7-02D6-5444-96C1-E182CD565B1A}"/>
                </a:ext>
              </a:extLst>
            </p:cNvPr>
            <p:cNvCxnSpPr>
              <a:cxnSpLocks/>
            </p:cNvCxnSpPr>
            <p:nvPr/>
          </p:nvCxnSpPr>
          <p:spPr>
            <a:xfrm>
              <a:off x="3205767" y="6196358"/>
              <a:ext cx="107735" cy="1536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xmlns="" id="{144E4F06-8349-E047-BE9E-EE6904E351A0}"/>
                </a:ext>
              </a:extLst>
            </p:cNvPr>
            <p:cNvCxnSpPr>
              <a:cxnSpLocks/>
            </p:cNvCxnSpPr>
            <p:nvPr/>
          </p:nvCxnSpPr>
          <p:spPr>
            <a:xfrm>
              <a:off x="3307367" y="6196358"/>
              <a:ext cx="107735" cy="1536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xmlns="" id="{329FF102-D8EC-7D47-BD8A-4F87FB5597D6}"/>
                </a:ext>
              </a:extLst>
            </p:cNvPr>
            <p:cNvCxnSpPr/>
            <p:nvPr/>
          </p:nvCxnSpPr>
          <p:spPr>
            <a:xfrm>
              <a:off x="2939067" y="6196358"/>
              <a:ext cx="42523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xmlns="" id="{8A535C31-B4D3-564F-8B85-774F55794E5E}"/>
              </a:ext>
            </a:extLst>
          </p:cNvPr>
          <p:cNvGrpSpPr/>
          <p:nvPr/>
        </p:nvGrpSpPr>
        <p:grpSpPr>
          <a:xfrm>
            <a:off x="7683544" y="3587477"/>
            <a:ext cx="357026" cy="115232"/>
            <a:chOff x="2939067" y="6196358"/>
            <a:chExt cx="476035" cy="153642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xmlns="" id="{EF3537A1-4EE5-E74C-8E3C-F5D109F2459B}"/>
                </a:ext>
              </a:extLst>
            </p:cNvPr>
            <p:cNvCxnSpPr>
              <a:cxnSpLocks/>
            </p:cNvCxnSpPr>
            <p:nvPr/>
          </p:nvCxnSpPr>
          <p:spPr>
            <a:xfrm>
              <a:off x="2989867" y="6196358"/>
              <a:ext cx="107735" cy="1536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xmlns="" id="{8FE90A8E-27BF-BB40-ACEA-523CF42EAFBC}"/>
                </a:ext>
              </a:extLst>
            </p:cNvPr>
            <p:cNvCxnSpPr>
              <a:cxnSpLocks/>
            </p:cNvCxnSpPr>
            <p:nvPr/>
          </p:nvCxnSpPr>
          <p:spPr>
            <a:xfrm>
              <a:off x="3091467" y="6196358"/>
              <a:ext cx="107735" cy="1536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xmlns="" id="{5399B904-A6DF-5C42-9DBF-FB8AE9E2EEA8}"/>
                </a:ext>
              </a:extLst>
            </p:cNvPr>
            <p:cNvCxnSpPr>
              <a:cxnSpLocks/>
            </p:cNvCxnSpPr>
            <p:nvPr/>
          </p:nvCxnSpPr>
          <p:spPr>
            <a:xfrm>
              <a:off x="3205767" y="6196358"/>
              <a:ext cx="107735" cy="1536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xmlns="" id="{FC41B535-DF1F-DE40-823B-0E38573253B2}"/>
                </a:ext>
              </a:extLst>
            </p:cNvPr>
            <p:cNvCxnSpPr>
              <a:cxnSpLocks/>
            </p:cNvCxnSpPr>
            <p:nvPr/>
          </p:nvCxnSpPr>
          <p:spPr>
            <a:xfrm>
              <a:off x="3307367" y="6196358"/>
              <a:ext cx="107735" cy="1536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xmlns="" id="{CC2DD9B6-44A5-244C-A99B-24984EA799DA}"/>
                </a:ext>
              </a:extLst>
            </p:cNvPr>
            <p:cNvCxnSpPr/>
            <p:nvPr/>
          </p:nvCxnSpPr>
          <p:spPr>
            <a:xfrm>
              <a:off x="2939067" y="6196358"/>
              <a:ext cx="42523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xmlns="" id="{E2101B4C-537A-664C-87F9-228327BC7D73}"/>
              </a:ext>
            </a:extLst>
          </p:cNvPr>
          <p:cNvCxnSpPr/>
          <p:nvPr/>
        </p:nvCxnSpPr>
        <p:spPr>
          <a:xfrm>
            <a:off x="7826420" y="3313334"/>
            <a:ext cx="0" cy="2741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xmlns="" id="{5E433B02-B807-6142-8C5F-7F189250BB38}"/>
              </a:ext>
            </a:extLst>
          </p:cNvPr>
          <p:cNvCxnSpPr>
            <a:cxnSpLocks/>
          </p:cNvCxnSpPr>
          <p:nvPr/>
        </p:nvCxnSpPr>
        <p:spPr>
          <a:xfrm>
            <a:off x="1036447" y="3911327"/>
            <a:ext cx="0" cy="2741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57968689-7CBD-ED4D-BBFF-F05E785BA513}"/>
              </a:ext>
            </a:extLst>
          </p:cNvPr>
          <p:cNvSpPr txBox="1"/>
          <p:nvPr/>
        </p:nvSpPr>
        <p:spPr>
          <a:xfrm>
            <a:off x="7432323" y="4272346"/>
            <a:ext cx="1492646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 hangingPunct="1">
              <a:lnSpc>
                <a:spcPct val="100000"/>
              </a:lnSpc>
            </a:pPr>
            <a:r>
              <a:rPr lang="en-GB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</a:t>
            </a:r>
            <a:r>
              <a:rPr lang="x-none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cal earth USA15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F1928221-3BFB-6E4A-80E5-22BAFBE6C8D7}"/>
              </a:ext>
            </a:extLst>
          </p:cNvPr>
          <p:cNvGrpSpPr/>
          <p:nvPr/>
        </p:nvGrpSpPr>
        <p:grpSpPr>
          <a:xfrm rot="10800000">
            <a:off x="7058011" y="2669934"/>
            <a:ext cx="300038" cy="341039"/>
            <a:chOff x="6996108" y="5000625"/>
            <a:chExt cx="400051" cy="454718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xmlns="" id="{ED06DDA0-E5BD-3F47-A1B2-C520BCB87CE9}"/>
                </a:ext>
              </a:extLst>
            </p:cNvPr>
            <p:cNvCxnSpPr/>
            <p:nvPr/>
          </p:nvCxnSpPr>
          <p:spPr>
            <a:xfrm>
              <a:off x="7000876" y="5014910"/>
              <a:ext cx="385763" cy="0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xmlns="" id="{FCAD5C59-E3A0-F34B-907F-D0D84B30EF51}"/>
                </a:ext>
              </a:extLst>
            </p:cNvPr>
            <p:cNvCxnSpPr/>
            <p:nvPr/>
          </p:nvCxnSpPr>
          <p:spPr>
            <a:xfrm>
              <a:off x="6996108" y="5453066"/>
              <a:ext cx="385763" cy="0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xmlns="" id="{8E3BFB53-970B-8F4B-BDA1-77BC9140191E}"/>
                </a:ext>
              </a:extLst>
            </p:cNvPr>
            <p:cNvCxnSpPr>
              <a:cxnSpLocks/>
            </p:cNvCxnSpPr>
            <p:nvPr/>
          </p:nvCxnSpPr>
          <p:spPr>
            <a:xfrm>
              <a:off x="7396159" y="5000625"/>
              <a:ext cx="0" cy="108000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xmlns="" id="{31100BF4-6660-234A-BBAB-722ECA7590EE}"/>
                </a:ext>
              </a:extLst>
            </p:cNvPr>
            <p:cNvCxnSpPr>
              <a:cxnSpLocks/>
            </p:cNvCxnSpPr>
            <p:nvPr/>
          </p:nvCxnSpPr>
          <p:spPr>
            <a:xfrm>
              <a:off x="7391393" y="5336543"/>
              <a:ext cx="0" cy="118800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xmlns="" id="{F2117925-9419-194A-BCE6-247DB28AB1F2}"/>
              </a:ext>
            </a:extLst>
          </p:cNvPr>
          <p:cNvCxnSpPr>
            <a:cxnSpLocks/>
          </p:cNvCxnSpPr>
          <p:nvPr/>
        </p:nvCxnSpPr>
        <p:spPr>
          <a:xfrm>
            <a:off x="4487052" y="2990992"/>
            <a:ext cx="2348999" cy="4124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xmlns="" id="{30F24C80-FB5B-6944-B786-82A2B2803397}"/>
              </a:ext>
            </a:extLst>
          </p:cNvPr>
          <p:cNvCxnSpPr>
            <a:cxnSpLocks/>
          </p:cNvCxnSpPr>
          <p:nvPr/>
        </p:nvCxnSpPr>
        <p:spPr>
          <a:xfrm>
            <a:off x="6615115" y="2878122"/>
            <a:ext cx="44117" cy="0"/>
          </a:xfrm>
          <a:prstGeom prst="line">
            <a:avLst/>
          </a:prstGeom>
          <a:ln w="158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>
            <a:extLst>
              <a:ext uri="{FF2B5EF4-FFF2-40B4-BE49-F238E27FC236}">
                <a16:creationId xmlns:a16="http://schemas.microsoft.com/office/drawing/2014/main" xmlns="" id="{A80116B1-1AF8-C94E-BC35-D40D129057D4}"/>
              </a:ext>
            </a:extLst>
          </p:cNvPr>
          <p:cNvGrpSpPr/>
          <p:nvPr/>
        </p:nvGrpSpPr>
        <p:grpSpPr>
          <a:xfrm>
            <a:off x="2545173" y="2505338"/>
            <a:ext cx="76200" cy="130988"/>
            <a:chOff x="2235200" y="2006600"/>
            <a:chExt cx="101600" cy="174650"/>
          </a:xfrm>
        </p:grpSpPr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xmlns="" id="{41481B02-B243-3242-A5CA-8F929417183C}"/>
                </a:ext>
              </a:extLst>
            </p:cNvPr>
            <p:cNvCxnSpPr/>
            <p:nvPr/>
          </p:nvCxnSpPr>
          <p:spPr>
            <a:xfrm>
              <a:off x="2235200" y="2076450"/>
              <a:ext cx="101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xmlns="" id="{6DE09947-5067-A449-9F17-5964D3529EBF}"/>
                </a:ext>
              </a:extLst>
            </p:cNvPr>
            <p:cNvCxnSpPr>
              <a:cxnSpLocks/>
            </p:cNvCxnSpPr>
            <p:nvPr/>
          </p:nvCxnSpPr>
          <p:spPr>
            <a:xfrm>
              <a:off x="2235200" y="2120900"/>
              <a:ext cx="101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xmlns="" id="{7A18F942-7477-B242-889E-0FD4CCC16CCB}"/>
                </a:ext>
              </a:extLst>
            </p:cNvPr>
            <p:cNvCxnSpPr/>
            <p:nvPr/>
          </p:nvCxnSpPr>
          <p:spPr>
            <a:xfrm>
              <a:off x="2286000" y="2006600"/>
              <a:ext cx="0" cy="54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xmlns="" id="{E3F07A8F-9B67-2847-94E0-F660FEB99E39}"/>
                </a:ext>
              </a:extLst>
            </p:cNvPr>
            <p:cNvCxnSpPr/>
            <p:nvPr/>
          </p:nvCxnSpPr>
          <p:spPr>
            <a:xfrm>
              <a:off x="2286000" y="2127250"/>
              <a:ext cx="0" cy="54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xmlns="" id="{3DBE03EC-C673-5D40-8B10-04845DFE853E}"/>
              </a:ext>
            </a:extLst>
          </p:cNvPr>
          <p:cNvGrpSpPr/>
          <p:nvPr/>
        </p:nvGrpSpPr>
        <p:grpSpPr>
          <a:xfrm>
            <a:off x="2618999" y="2944421"/>
            <a:ext cx="76200" cy="130988"/>
            <a:chOff x="2235200" y="2006600"/>
            <a:chExt cx="101600" cy="174650"/>
          </a:xfrm>
        </p:grpSpPr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xmlns="" id="{2C6B229E-27D7-E745-B3AA-7D63A9605F68}"/>
                </a:ext>
              </a:extLst>
            </p:cNvPr>
            <p:cNvCxnSpPr/>
            <p:nvPr/>
          </p:nvCxnSpPr>
          <p:spPr>
            <a:xfrm>
              <a:off x="2235200" y="2076450"/>
              <a:ext cx="101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xmlns="" id="{9E14C528-4579-4848-BD7B-6A6036C150BA}"/>
                </a:ext>
              </a:extLst>
            </p:cNvPr>
            <p:cNvCxnSpPr>
              <a:cxnSpLocks/>
            </p:cNvCxnSpPr>
            <p:nvPr/>
          </p:nvCxnSpPr>
          <p:spPr>
            <a:xfrm>
              <a:off x="2235200" y="2120900"/>
              <a:ext cx="101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xmlns="" id="{7B9F3326-CA29-D549-BAA3-087FFD671B34}"/>
                </a:ext>
              </a:extLst>
            </p:cNvPr>
            <p:cNvCxnSpPr/>
            <p:nvPr/>
          </p:nvCxnSpPr>
          <p:spPr>
            <a:xfrm>
              <a:off x="2286000" y="2006600"/>
              <a:ext cx="0" cy="54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xmlns="" id="{33D34883-D87B-204C-AE2B-99F5E4E2B93E}"/>
                </a:ext>
              </a:extLst>
            </p:cNvPr>
            <p:cNvCxnSpPr/>
            <p:nvPr/>
          </p:nvCxnSpPr>
          <p:spPr>
            <a:xfrm>
              <a:off x="2286000" y="2127250"/>
              <a:ext cx="0" cy="54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20FB557D-DB4F-594E-BF9D-927D4AC75F85}"/>
              </a:ext>
            </a:extLst>
          </p:cNvPr>
          <p:cNvSpPr txBox="1"/>
          <p:nvPr/>
        </p:nvSpPr>
        <p:spPr>
          <a:xfrm>
            <a:off x="5007344" y="807201"/>
            <a:ext cx="1983677" cy="727121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 hangingPunct="1">
              <a:lnSpc>
                <a:spcPct val="100000"/>
              </a:lnSpc>
            </a:pPr>
            <a:r>
              <a:rPr lang="x-none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Shield interrupted </a:t>
            </a:r>
          </a:p>
          <a:p>
            <a:pPr defTabSz="685783" hangingPunct="1">
              <a:lnSpc>
                <a:spcPct val="100000"/>
              </a:lnSpc>
            </a:pPr>
            <a:r>
              <a:rPr lang="x-none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at </a:t>
            </a:r>
            <a:r>
              <a:rPr lang="en-GB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</a:t>
            </a:r>
            <a:r>
              <a:rPr lang="x-none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supply. </a:t>
            </a:r>
          </a:p>
          <a:p>
            <a:pPr defTabSz="685783" hangingPunct="1">
              <a:lnSpc>
                <a:spcPct val="100000"/>
              </a:lnSpc>
            </a:pPr>
            <a:r>
              <a:rPr lang="x-none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Capacitor for ac coupling </a:t>
            </a:r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xmlns="" id="{083659AA-AC81-1C44-9C65-7E6F68F8F7DC}"/>
              </a:ext>
            </a:extLst>
          </p:cNvPr>
          <p:cNvCxnSpPr>
            <a:cxnSpLocks/>
          </p:cNvCxnSpPr>
          <p:nvPr/>
        </p:nvCxnSpPr>
        <p:spPr>
          <a:xfrm flipH="1">
            <a:off x="3584459" y="2096684"/>
            <a:ext cx="93875" cy="24281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9" name="Group 178">
            <a:extLst>
              <a:ext uri="{FF2B5EF4-FFF2-40B4-BE49-F238E27FC236}">
                <a16:creationId xmlns:a16="http://schemas.microsoft.com/office/drawing/2014/main" xmlns="" id="{E2EB64DE-FD62-4541-B7EF-758BAFF9A256}"/>
              </a:ext>
            </a:extLst>
          </p:cNvPr>
          <p:cNvGrpSpPr/>
          <p:nvPr/>
        </p:nvGrpSpPr>
        <p:grpSpPr>
          <a:xfrm>
            <a:off x="2638678" y="2166333"/>
            <a:ext cx="1688227" cy="1242887"/>
            <a:chOff x="2168631" y="5151337"/>
            <a:chExt cx="2250969" cy="1657182"/>
          </a:xfrm>
        </p:grpSpPr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xmlns="" id="{B7D168D2-07F4-9142-B554-AABDE4BCF0BC}"/>
                </a:ext>
              </a:extLst>
            </p:cNvPr>
            <p:cNvCxnSpPr>
              <a:cxnSpLocks/>
            </p:cNvCxnSpPr>
            <p:nvPr/>
          </p:nvCxnSpPr>
          <p:spPr>
            <a:xfrm>
              <a:off x="2193309" y="5160305"/>
              <a:ext cx="0" cy="385605"/>
            </a:xfrm>
            <a:prstGeom prst="line">
              <a:avLst/>
            </a:prstGeom>
            <a:ln w="349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xmlns="" id="{9CB3941C-7FAD-8748-B322-9164828B0FCC}"/>
                </a:ext>
              </a:extLst>
            </p:cNvPr>
            <p:cNvCxnSpPr>
              <a:cxnSpLocks/>
            </p:cNvCxnSpPr>
            <p:nvPr/>
          </p:nvCxnSpPr>
          <p:spPr>
            <a:xfrm>
              <a:off x="2202834" y="6469434"/>
              <a:ext cx="0" cy="325859"/>
            </a:xfrm>
            <a:prstGeom prst="line">
              <a:avLst/>
            </a:prstGeom>
            <a:ln w="349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xmlns="" id="{DC81A438-AAFA-A843-A2EF-9FBF95BB8B26}"/>
                </a:ext>
              </a:extLst>
            </p:cNvPr>
            <p:cNvCxnSpPr>
              <a:cxnSpLocks/>
            </p:cNvCxnSpPr>
            <p:nvPr/>
          </p:nvCxnSpPr>
          <p:spPr>
            <a:xfrm>
              <a:off x="4413565" y="5151337"/>
              <a:ext cx="788" cy="328643"/>
            </a:xfrm>
            <a:prstGeom prst="line">
              <a:avLst/>
            </a:prstGeom>
            <a:ln w="349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xmlns="" id="{8F400A1F-3A8D-AA42-8A66-F5C61F0D3DDD}"/>
                </a:ext>
              </a:extLst>
            </p:cNvPr>
            <p:cNvCxnSpPr>
              <a:cxnSpLocks/>
            </p:cNvCxnSpPr>
            <p:nvPr/>
          </p:nvCxnSpPr>
          <p:spPr>
            <a:xfrm>
              <a:off x="4419600" y="6497450"/>
              <a:ext cx="0" cy="298278"/>
            </a:xfrm>
            <a:prstGeom prst="line">
              <a:avLst/>
            </a:prstGeom>
            <a:ln w="349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xmlns="" id="{A4DC9B74-7523-0945-A89B-287F1B469581}"/>
                </a:ext>
              </a:extLst>
            </p:cNvPr>
            <p:cNvCxnSpPr>
              <a:cxnSpLocks/>
            </p:cNvCxnSpPr>
            <p:nvPr/>
          </p:nvCxnSpPr>
          <p:spPr>
            <a:xfrm>
              <a:off x="2168631" y="5190571"/>
              <a:ext cx="2247951" cy="0"/>
            </a:xfrm>
            <a:prstGeom prst="line">
              <a:avLst/>
            </a:prstGeom>
            <a:ln w="349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xmlns="" id="{36F89045-9050-684E-AF68-BDF3658E3CB4}"/>
                </a:ext>
              </a:extLst>
            </p:cNvPr>
            <p:cNvCxnSpPr>
              <a:cxnSpLocks/>
            </p:cNvCxnSpPr>
            <p:nvPr/>
          </p:nvCxnSpPr>
          <p:spPr>
            <a:xfrm>
              <a:off x="2202834" y="6808519"/>
              <a:ext cx="2213748" cy="0"/>
            </a:xfrm>
            <a:prstGeom prst="line">
              <a:avLst/>
            </a:prstGeom>
            <a:ln w="349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1" name="TextBox 180">
            <a:extLst>
              <a:ext uri="{FF2B5EF4-FFF2-40B4-BE49-F238E27FC236}">
                <a16:creationId xmlns:a16="http://schemas.microsoft.com/office/drawing/2014/main" xmlns="" id="{82E9E8A8-0626-DD4F-AD11-3493F5549494}"/>
              </a:ext>
            </a:extLst>
          </p:cNvPr>
          <p:cNvSpPr txBox="1"/>
          <p:nvPr/>
        </p:nvSpPr>
        <p:spPr>
          <a:xfrm>
            <a:off x="4677679" y="3292590"/>
            <a:ext cx="1373828" cy="116570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 hangingPunct="1">
              <a:lnSpc>
                <a:spcPct val="100000"/>
              </a:lnSpc>
            </a:pPr>
            <a:r>
              <a:rPr lang="x-none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Shield tied to backplane of filterboard via connector and cable</a:t>
            </a:r>
          </a:p>
        </p:txBody>
      </p: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xmlns="" id="{8E5038E5-2ACF-8240-8820-C2F1600BC7C1}"/>
              </a:ext>
            </a:extLst>
          </p:cNvPr>
          <p:cNvCxnSpPr/>
          <p:nvPr/>
        </p:nvCxnSpPr>
        <p:spPr>
          <a:xfrm>
            <a:off x="7361104" y="1363309"/>
            <a:ext cx="0" cy="332185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xmlns="" id="{51F7370A-E5F9-FA4E-B563-EA15A004AB89}"/>
              </a:ext>
            </a:extLst>
          </p:cNvPr>
          <p:cNvCxnSpPr>
            <a:cxnSpLocks/>
          </p:cNvCxnSpPr>
          <p:nvPr/>
        </p:nvCxnSpPr>
        <p:spPr>
          <a:xfrm>
            <a:off x="7361105" y="1990173"/>
            <a:ext cx="3569" cy="364115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xmlns="" id="{4233F71A-2E3E-C44D-838B-B23B790AE6B7}"/>
              </a:ext>
            </a:extLst>
          </p:cNvPr>
          <p:cNvCxnSpPr>
            <a:cxnSpLocks/>
          </p:cNvCxnSpPr>
          <p:nvPr/>
        </p:nvCxnSpPr>
        <p:spPr>
          <a:xfrm>
            <a:off x="8258843" y="1372834"/>
            <a:ext cx="0" cy="951905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xmlns="" id="{4264DD76-FA04-6242-8115-E286380E6DD7}"/>
              </a:ext>
            </a:extLst>
          </p:cNvPr>
          <p:cNvCxnSpPr>
            <a:cxnSpLocks/>
          </p:cNvCxnSpPr>
          <p:nvPr/>
        </p:nvCxnSpPr>
        <p:spPr>
          <a:xfrm>
            <a:off x="7361105" y="1363308"/>
            <a:ext cx="935831" cy="0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Oval 187">
            <a:extLst>
              <a:ext uri="{FF2B5EF4-FFF2-40B4-BE49-F238E27FC236}">
                <a16:creationId xmlns:a16="http://schemas.microsoft.com/office/drawing/2014/main" xmlns="" id="{9CD0B686-880C-6244-B1CA-07A9757A34E0}"/>
              </a:ext>
            </a:extLst>
          </p:cNvPr>
          <p:cNvSpPr/>
          <p:nvPr/>
        </p:nvSpPr>
        <p:spPr>
          <a:xfrm>
            <a:off x="7600424" y="1652628"/>
            <a:ext cx="399600" cy="39915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hangingPunct="1">
              <a:lnSpc>
                <a:spcPct val="100000"/>
              </a:lnSpc>
            </a:pPr>
            <a:endParaRPr lang="x-none" sz="14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xmlns="" id="{43090BC0-17CC-F842-B89A-3FA6220E1A22}"/>
              </a:ext>
            </a:extLst>
          </p:cNvPr>
          <p:cNvSpPr txBox="1"/>
          <p:nvPr/>
        </p:nvSpPr>
        <p:spPr>
          <a:xfrm>
            <a:off x="7686142" y="1698174"/>
            <a:ext cx="273149" cy="34624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 hangingPunct="1">
              <a:lnSpc>
                <a:spcPct val="100000"/>
              </a:lnSpc>
            </a:pPr>
            <a:r>
              <a:rPr lang="x-none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</a:t>
            </a:r>
          </a:p>
        </p:txBody>
      </p: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xmlns="" id="{81EB920A-FD3C-624A-BB8E-B4A5729FFDFA}"/>
              </a:ext>
            </a:extLst>
          </p:cNvPr>
          <p:cNvCxnSpPr>
            <a:cxnSpLocks/>
          </p:cNvCxnSpPr>
          <p:nvPr/>
        </p:nvCxnSpPr>
        <p:spPr>
          <a:xfrm flipH="1">
            <a:off x="7799483" y="1483861"/>
            <a:ext cx="4533" cy="1607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xmlns="" id="{2CAB5A40-8AC6-744A-9D49-3E4B7FA2170B}"/>
              </a:ext>
            </a:extLst>
          </p:cNvPr>
          <p:cNvCxnSpPr>
            <a:cxnSpLocks/>
          </p:cNvCxnSpPr>
          <p:nvPr/>
        </p:nvCxnSpPr>
        <p:spPr>
          <a:xfrm flipH="1">
            <a:off x="7817339" y="2037504"/>
            <a:ext cx="4533" cy="1607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xmlns="" id="{2053C93A-F83E-454B-8D0A-33BA8CEDBD9C}"/>
              </a:ext>
            </a:extLst>
          </p:cNvPr>
          <p:cNvCxnSpPr/>
          <p:nvPr/>
        </p:nvCxnSpPr>
        <p:spPr>
          <a:xfrm>
            <a:off x="7471832" y="1505292"/>
            <a:ext cx="3276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xmlns="" id="{E8D27427-447E-7743-907A-A13004FB8BC7}"/>
              </a:ext>
            </a:extLst>
          </p:cNvPr>
          <p:cNvCxnSpPr/>
          <p:nvPr/>
        </p:nvCxnSpPr>
        <p:spPr>
          <a:xfrm>
            <a:off x="7489688" y="2198236"/>
            <a:ext cx="3276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xmlns="" id="{0E5A4074-3164-0C4F-9FA9-9E148F5D9B59}"/>
              </a:ext>
            </a:extLst>
          </p:cNvPr>
          <p:cNvCxnSpPr>
            <a:cxnSpLocks/>
          </p:cNvCxnSpPr>
          <p:nvPr/>
        </p:nvCxnSpPr>
        <p:spPr>
          <a:xfrm>
            <a:off x="7471832" y="1505292"/>
            <a:ext cx="0" cy="297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xmlns="" id="{E65078AC-C7E8-DC40-8F68-B506390C7924}"/>
              </a:ext>
            </a:extLst>
          </p:cNvPr>
          <p:cNvCxnSpPr>
            <a:cxnSpLocks/>
          </p:cNvCxnSpPr>
          <p:nvPr/>
        </p:nvCxnSpPr>
        <p:spPr>
          <a:xfrm>
            <a:off x="7478972" y="1866054"/>
            <a:ext cx="0" cy="297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3" name="Group 202">
            <a:extLst>
              <a:ext uri="{FF2B5EF4-FFF2-40B4-BE49-F238E27FC236}">
                <a16:creationId xmlns:a16="http://schemas.microsoft.com/office/drawing/2014/main" xmlns="" id="{E5130BEC-2F23-3C4E-B72C-5F94D37AFBDD}"/>
              </a:ext>
            </a:extLst>
          </p:cNvPr>
          <p:cNvGrpSpPr/>
          <p:nvPr/>
        </p:nvGrpSpPr>
        <p:grpSpPr>
          <a:xfrm rot="10800000">
            <a:off x="7068210" y="1679278"/>
            <a:ext cx="300038" cy="339331"/>
            <a:chOff x="6996108" y="5000625"/>
            <a:chExt cx="400051" cy="452441"/>
          </a:xfrm>
        </p:grpSpPr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xmlns="" id="{660A93F1-18A2-E645-886C-F6132D31C07E}"/>
                </a:ext>
              </a:extLst>
            </p:cNvPr>
            <p:cNvCxnSpPr/>
            <p:nvPr/>
          </p:nvCxnSpPr>
          <p:spPr>
            <a:xfrm>
              <a:off x="7000876" y="5014910"/>
              <a:ext cx="385763" cy="0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xmlns="" id="{8BB10F90-5412-3F42-AB93-74446FBA0426}"/>
                </a:ext>
              </a:extLst>
            </p:cNvPr>
            <p:cNvCxnSpPr/>
            <p:nvPr/>
          </p:nvCxnSpPr>
          <p:spPr>
            <a:xfrm>
              <a:off x="6996108" y="5453066"/>
              <a:ext cx="385763" cy="0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xmlns="" id="{8D0D4FC2-2C21-9B4C-85F6-BA1AF52E4BB3}"/>
                </a:ext>
              </a:extLst>
            </p:cNvPr>
            <p:cNvCxnSpPr>
              <a:cxnSpLocks/>
            </p:cNvCxnSpPr>
            <p:nvPr/>
          </p:nvCxnSpPr>
          <p:spPr>
            <a:xfrm>
              <a:off x="7396159" y="5000625"/>
              <a:ext cx="0" cy="108000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xmlns="" id="{8DDF3903-66B2-B54F-9C3A-1F06DB05CEC5}"/>
                </a:ext>
              </a:extLst>
            </p:cNvPr>
            <p:cNvCxnSpPr>
              <a:cxnSpLocks/>
            </p:cNvCxnSpPr>
            <p:nvPr/>
          </p:nvCxnSpPr>
          <p:spPr>
            <a:xfrm>
              <a:off x="7391393" y="5338768"/>
              <a:ext cx="0" cy="108000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xmlns="" id="{0C511AA7-E4EA-144F-B9E1-30818C3D4169}"/>
              </a:ext>
            </a:extLst>
          </p:cNvPr>
          <p:cNvCxnSpPr>
            <a:cxnSpLocks/>
          </p:cNvCxnSpPr>
          <p:nvPr/>
        </p:nvCxnSpPr>
        <p:spPr>
          <a:xfrm flipV="1">
            <a:off x="6464346" y="1806608"/>
            <a:ext cx="994384" cy="602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xmlns="" id="{320FF526-67F8-3B42-A479-0B45DDE1C0D5}"/>
              </a:ext>
            </a:extLst>
          </p:cNvPr>
          <p:cNvCxnSpPr>
            <a:cxnSpLocks/>
          </p:cNvCxnSpPr>
          <p:nvPr/>
        </p:nvCxnSpPr>
        <p:spPr>
          <a:xfrm flipV="1">
            <a:off x="6526077" y="1891151"/>
            <a:ext cx="945000" cy="334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xmlns="" id="{1A9453E4-C76A-D242-8550-B01A697DCFCE}"/>
              </a:ext>
            </a:extLst>
          </p:cNvPr>
          <p:cNvCxnSpPr>
            <a:cxnSpLocks/>
          </p:cNvCxnSpPr>
          <p:nvPr/>
        </p:nvCxnSpPr>
        <p:spPr>
          <a:xfrm>
            <a:off x="6613852" y="1937607"/>
            <a:ext cx="33941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xmlns="" id="{3FA7A57B-E8A3-C247-9A15-94179F36C90C}"/>
              </a:ext>
            </a:extLst>
          </p:cNvPr>
          <p:cNvCxnSpPr>
            <a:cxnSpLocks/>
          </p:cNvCxnSpPr>
          <p:nvPr/>
        </p:nvCxnSpPr>
        <p:spPr>
          <a:xfrm>
            <a:off x="6367543" y="1760680"/>
            <a:ext cx="585721" cy="5989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xmlns="" id="{BC8F4DC6-F467-BC49-9944-662DD6C4367F}"/>
              </a:ext>
            </a:extLst>
          </p:cNvPr>
          <p:cNvCxnSpPr>
            <a:cxnSpLocks/>
          </p:cNvCxnSpPr>
          <p:nvPr/>
        </p:nvCxnSpPr>
        <p:spPr>
          <a:xfrm flipV="1">
            <a:off x="4469979" y="2564787"/>
            <a:ext cx="1908100" cy="5657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xmlns="" id="{39A53B02-D79D-DD46-B1F4-81D60111C70E}"/>
              </a:ext>
            </a:extLst>
          </p:cNvPr>
          <p:cNvCxnSpPr>
            <a:cxnSpLocks/>
          </p:cNvCxnSpPr>
          <p:nvPr/>
        </p:nvCxnSpPr>
        <p:spPr>
          <a:xfrm>
            <a:off x="3926316" y="2671677"/>
            <a:ext cx="2597399" cy="6709"/>
          </a:xfrm>
          <a:prstGeom prst="line">
            <a:avLst/>
          </a:prstGeom>
          <a:ln w="158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TextBox 273">
            <a:extLst>
              <a:ext uri="{FF2B5EF4-FFF2-40B4-BE49-F238E27FC236}">
                <a16:creationId xmlns:a16="http://schemas.microsoft.com/office/drawing/2014/main" xmlns="" id="{39047D44-6DCF-EF4A-8FD6-7A28CA53E53C}"/>
              </a:ext>
            </a:extLst>
          </p:cNvPr>
          <p:cNvSpPr txBox="1"/>
          <p:nvPr/>
        </p:nvSpPr>
        <p:spPr>
          <a:xfrm>
            <a:off x="1162390" y="3327845"/>
            <a:ext cx="1257347" cy="507830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 hangingPunct="1">
              <a:lnSpc>
                <a:spcPct val="100000"/>
              </a:lnSpc>
            </a:pPr>
            <a:r>
              <a:rPr lang="x-none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Shielded cable. </a:t>
            </a:r>
          </a:p>
          <a:p>
            <a:pPr defTabSz="685783" hangingPunct="1">
              <a:lnSpc>
                <a:spcPct val="100000"/>
              </a:lnSpc>
            </a:pPr>
            <a:r>
              <a:rPr lang="x-none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28 pairs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xmlns="" id="{45320158-02E0-344E-A423-6F9491425DCE}"/>
              </a:ext>
            </a:extLst>
          </p:cNvPr>
          <p:cNvSpPr txBox="1"/>
          <p:nvPr/>
        </p:nvSpPr>
        <p:spPr>
          <a:xfrm>
            <a:off x="6065702" y="3635971"/>
            <a:ext cx="1410108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83" hangingPunct="1">
              <a:lnSpc>
                <a:spcPct val="100000"/>
              </a:lnSpc>
            </a:pPr>
            <a:r>
              <a:rPr lang="x-none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28-pin connector</a:t>
            </a:r>
          </a:p>
        </p:txBody>
      </p: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xmlns="" id="{5DE4A95E-A124-7841-9DB0-616FE03DA6B4}"/>
              </a:ext>
            </a:extLst>
          </p:cNvPr>
          <p:cNvCxnSpPr>
            <a:cxnSpLocks/>
          </p:cNvCxnSpPr>
          <p:nvPr/>
        </p:nvCxnSpPr>
        <p:spPr>
          <a:xfrm>
            <a:off x="7346825" y="2340038"/>
            <a:ext cx="935831" cy="0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Arrow Connector 280">
            <a:extLst>
              <a:ext uri="{FF2B5EF4-FFF2-40B4-BE49-F238E27FC236}">
                <a16:creationId xmlns:a16="http://schemas.microsoft.com/office/drawing/2014/main" xmlns="" id="{100C5FB0-C885-D746-B417-E8EB4C6E925B}"/>
              </a:ext>
            </a:extLst>
          </p:cNvPr>
          <p:cNvCxnSpPr>
            <a:cxnSpLocks/>
          </p:cNvCxnSpPr>
          <p:nvPr/>
        </p:nvCxnSpPr>
        <p:spPr>
          <a:xfrm>
            <a:off x="2082338" y="1913036"/>
            <a:ext cx="405927" cy="55490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Arrow Connector 292">
            <a:extLst>
              <a:ext uri="{FF2B5EF4-FFF2-40B4-BE49-F238E27FC236}">
                <a16:creationId xmlns:a16="http://schemas.microsoft.com/office/drawing/2014/main" xmlns="" id="{215C9127-333F-5E46-8401-E90240392501}"/>
              </a:ext>
            </a:extLst>
          </p:cNvPr>
          <p:cNvCxnSpPr>
            <a:cxnSpLocks/>
          </p:cNvCxnSpPr>
          <p:nvPr/>
        </p:nvCxnSpPr>
        <p:spPr>
          <a:xfrm>
            <a:off x="6549241" y="1499700"/>
            <a:ext cx="404023" cy="21019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Arrow Connector 295">
            <a:extLst>
              <a:ext uri="{FF2B5EF4-FFF2-40B4-BE49-F238E27FC236}">
                <a16:creationId xmlns:a16="http://schemas.microsoft.com/office/drawing/2014/main" xmlns="" id="{BC68DA0F-5D22-444B-BD3E-DFF0F368CD9A}"/>
              </a:ext>
            </a:extLst>
          </p:cNvPr>
          <p:cNvCxnSpPr>
            <a:cxnSpLocks/>
          </p:cNvCxnSpPr>
          <p:nvPr/>
        </p:nvCxnSpPr>
        <p:spPr>
          <a:xfrm>
            <a:off x="5397321" y="2187983"/>
            <a:ext cx="4727" cy="337148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" name="Group 296">
            <a:extLst>
              <a:ext uri="{FF2B5EF4-FFF2-40B4-BE49-F238E27FC236}">
                <a16:creationId xmlns:a16="http://schemas.microsoft.com/office/drawing/2014/main" xmlns="" id="{848F81E2-B27E-0646-A0E7-385A1E55A914}"/>
              </a:ext>
            </a:extLst>
          </p:cNvPr>
          <p:cNvGrpSpPr/>
          <p:nvPr/>
        </p:nvGrpSpPr>
        <p:grpSpPr>
          <a:xfrm>
            <a:off x="2629620" y="3692576"/>
            <a:ext cx="357026" cy="115232"/>
            <a:chOff x="2939067" y="6196358"/>
            <a:chExt cx="476035" cy="153642"/>
          </a:xfrm>
        </p:grpSpPr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xmlns="" id="{34703058-5E39-3A44-8E08-390815A7D6DF}"/>
                </a:ext>
              </a:extLst>
            </p:cNvPr>
            <p:cNvCxnSpPr>
              <a:cxnSpLocks/>
            </p:cNvCxnSpPr>
            <p:nvPr/>
          </p:nvCxnSpPr>
          <p:spPr>
            <a:xfrm>
              <a:off x="2989867" y="6196358"/>
              <a:ext cx="107735" cy="1536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xmlns="" id="{D226E269-90BE-5F4B-B3DF-C185482D7857}"/>
                </a:ext>
              </a:extLst>
            </p:cNvPr>
            <p:cNvCxnSpPr>
              <a:cxnSpLocks/>
            </p:cNvCxnSpPr>
            <p:nvPr/>
          </p:nvCxnSpPr>
          <p:spPr>
            <a:xfrm>
              <a:off x="3091467" y="6196358"/>
              <a:ext cx="107735" cy="1536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xmlns="" id="{0D486ECB-DB9D-3948-99B0-0F021036EC53}"/>
                </a:ext>
              </a:extLst>
            </p:cNvPr>
            <p:cNvCxnSpPr>
              <a:cxnSpLocks/>
            </p:cNvCxnSpPr>
            <p:nvPr/>
          </p:nvCxnSpPr>
          <p:spPr>
            <a:xfrm>
              <a:off x="3205767" y="6196358"/>
              <a:ext cx="107735" cy="1536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xmlns="" id="{9DC411AA-E07B-C54B-B561-D1B26CC8CD29}"/>
                </a:ext>
              </a:extLst>
            </p:cNvPr>
            <p:cNvCxnSpPr>
              <a:cxnSpLocks/>
            </p:cNvCxnSpPr>
            <p:nvPr/>
          </p:nvCxnSpPr>
          <p:spPr>
            <a:xfrm>
              <a:off x="3307367" y="6196358"/>
              <a:ext cx="107735" cy="1536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xmlns="" id="{C1DBA81A-79D9-8C43-A921-63C70B1A1AE3}"/>
                </a:ext>
              </a:extLst>
            </p:cNvPr>
            <p:cNvCxnSpPr/>
            <p:nvPr/>
          </p:nvCxnSpPr>
          <p:spPr>
            <a:xfrm>
              <a:off x="2939067" y="6196358"/>
              <a:ext cx="42523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xmlns="" id="{7398887D-7BCB-7A4C-8D0D-DA964C532264}"/>
              </a:ext>
            </a:extLst>
          </p:cNvPr>
          <p:cNvCxnSpPr/>
          <p:nvPr/>
        </p:nvCxnSpPr>
        <p:spPr>
          <a:xfrm>
            <a:off x="2772496" y="3418433"/>
            <a:ext cx="0" cy="2741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Arrow Connector 303">
            <a:extLst>
              <a:ext uri="{FF2B5EF4-FFF2-40B4-BE49-F238E27FC236}">
                <a16:creationId xmlns:a16="http://schemas.microsoft.com/office/drawing/2014/main" xmlns="" id="{46EBC0E3-850D-E441-89C7-BCA6FA6CBD54}"/>
              </a:ext>
            </a:extLst>
          </p:cNvPr>
          <p:cNvCxnSpPr>
            <a:cxnSpLocks/>
          </p:cNvCxnSpPr>
          <p:nvPr/>
        </p:nvCxnSpPr>
        <p:spPr>
          <a:xfrm flipV="1">
            <a:off x="7935827" y="3812595"/>
            <a:ext cx="0" cy="41605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Arrow Connector 305">
            <a:extLst>
              <a:ext uri="{FF2B5EF4-FFF2-40B4-BE49-F238E27FC236}">
                <a16:creationId xmlns:a16="http://schemas.microsoft.com/office/drawing/2014/main" xmlns="" id="{B475527F-8551-934A-99EF-025850840D72}"/>
              </a:ext>
            </a:extLst>
          </p:cNvPr>
          <p:cNvCxnSpPr>
            <a:cxnSpLocks/>
          </p:cNvCxnSpPr>
          <p:nvPr/>
        </p:nvCxnSpPr>
        <p:spPr>
          <a:xfrm flipV="1">
            <a:off x="2816270" y="3906562"/>
            <a:ext cx="0" cy="41605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" name="TextBox 306">
            <a:extLst>
              <a:ext uri="{FF2B5EF4-FFF2-40B4-BE49-F238E27FC236}">
                <a16:creationId xmlns:a16="http://schemas.microsoft.com/office/drawing/2014/main" xmlns="" id="{968E73DC-06B2-5A4B-BD08-71FAB65CEC13}"/>
              </a:ext>
            </a:extLst>
          </p:cNvPr>
          <p:cNvSpPr txBox="1"/>
          <p:nvPr/>
        </p:nvSpPr>
        <p:spPr>
          <a:xfrm>
            <a:off x="2124270" y="4338539"/>
            <a:ext cx="1431881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 hangingPunct="1">
              <a:lnSpc>
                <a:spcPct val="100000"/>
              </a:lnSpc>
            </a:pPr>
            <a:r>
              <a:rPr lang="en-GB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</a:t>
            </a:r>
            <a:r>
              <a:rPr lang="x-none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cal earth PP-EC</a:t>
            </a: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xmlns="" id="{1E370147-0D81-1141-A354-0BBDFEA21856}"/>
              </a:ext>
            </a:extLst>
          </p:cNvPr>
          <p:cNvSpPr txBox="1"/>
          <p:nvPr/>
        </p:nvSpPr>
        <p:spPr>
          <a:xfrm>
            <a:off x="321073" y="4283191"/>
            <a:ext cx="1469624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 hangingPunct="1">
              <a:lnSpc>
                <a:spcPct val="100000"/>
              </a:lnSpc>
            </a:pPr>
            <a:r>
              <a:rPr lang="en-GB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Reference ground</a:t>
            </a:r>
            <a:endParaRPr lang="x-none" sz="14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E055410-4B71-714D-A756-D7F2BC0D537B}"/>
              </a:ext>
            </a:extLst>
          </p:cNvPr>
          <p:cNvCxnSpPr>
            <a:cxnSpLocks/>
          </p:cNvCxnSpPr>
          <p:nvPr/>
        </p:nvCxnSpPr>
        <p:spPr>
          <a:xfrm flipH="1">
            <a:off x="6516298" y="1887722"/>
            <a:ext cx="3806" cy="782096"/>
          </a:xfrm>
          <a:prstGeom prst="line">
            <a:avLst/>
          </a:prstGeom>
          <a:ln w="158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xmlns="" id="{CCDF5D06-672D-644F-AF6F-59B5DEA94667}"/>
              </a:ext>
            </a:extLst>
          </p:cNvPr>
          <p:cNvCxnSpPr>
            <a:cxnSpLocks/>
          </p:cNvCxnSpPr>
          <p:nvPr/>
        </p:nvCxnSpPr>
        <p:spPr>
          <a:xfrm>
            <a:off x="3926315" y="2634494"/>
            <a:ext cx="2538000" cy="10586"/>
          </a:xfrm>
          <a:prstGeom prst="line">
            <a:avLst/>
          </a:prstGeom>
          <a:ln w="158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xmlns="" id="{E4687650-EC80-104B-A2BC-AE472FD65146}"/>
              </a:ext>
            </a:extLst>
          </p:cNvPr>
          <p:cNvCxnSpPr>
            <a:cxnSpLocks/>
          </p:cNvCxnSpPr>
          <p:nvPr/>
        </p:nvCxnSpPr>
        <p:spPr>
          <a:xfrm flipH="1">
            <a:off x="6464076" y="1821564"/>
            <a:ext cx="6214" cy="818446"/>
          </a:xfrm>
          <a:prstGeom prst="line">
            <a:avLst/>
          </a:prstGeom>
          <a:ln w="158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xmlns="" id="{AD9FE1DB-7AD3-1B43-BF0B-215249FA5295}"/>
              </a:ext>
            </a:extLst>
          </p:cNvPr>
          <p:cNvCxnSpPr>
            <a:cxnSpLocks/>
          </p:cNvCxnSpPr>
          <p:nvPr/>
        </p:nvCxnSpPr>
        <p:spPr>
          <a:xfrm flipV="1">
            <a:off x="6367541" y="1756677"/>
            <a:ext cx="0" cy="807202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xmlns="" id="{1E3A9ABE-D46B-8E42-A93F-09D264BDA74C}"/>
              </a:ext>
            </a:extLst>
          </p:cNvPr>
          <p:cNvCxnSpPr>
            <a:cxnSpLocks/>
          </p:cNvCxnSpPr>
          <p:nvPr/>
        </p:nvCxnSpPr>
        <p:spPr>
          <a:xfrm flipV="1">
            <a:off x="6613852" y="1929460"/>
            <a:ext cx="0" cy="950446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4978DFB6-74BB-6347-89EF-4FD177FD56D8}"/>
              </a:ext>
            </a:extLst>
          </p:cNvPr>
          <p:cNvSpPr txBox="1"/>
          <p:nvPr/>
        </p:nvSpPr>
        <p:spPr>
          <a:xfrm>
            <a:off x="1504931" y="1756156"/>
            <a:ext cx="869466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 hangingPunct="1">
              <a:lnSpc>
                <a:spcPct val="100000"/>
              </a:lnSpc>
            </a:pPr>
            <a:r>
              <a:rPr lang="x-none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CM filters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EF599428-F48A-61C5-6C0C-EDD7830B0164}"/>
              </a:ext>
            </a:extLst>
          </p:cNvPr>
          <p:cNvGrpSpPr/>
          <p:nvPr/>
        </p:nvGrpSpPr>
        <p:grpSpPr>
          <a:xfrm>
            <a:off x="4184769" y="2492084"/>
            <a:ext cx="292354" cy="593174"/>
            <a:chOff x="7007458" y="4858629"/>
            <a:chExt cx="389805" cy="790899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xmlns="" id="{7E89A468-42D0-68DC-8961-F2E82C0AC7A3}"/>
                </a:ext>
              </a:extLst>
            </p:cNvPr>
            <p:cNvCxnSpPr>
              <a:cxnSpLocks/>
            </p:cNvCxnSpPr>
            <p:nvPr/>
          </p:nvCxnSpPr>
          <p:spPr>
            <a:xfrm>
              <a:off x="7011500" y="4858629"/>
              <a:ext cx="385763" cy="0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xmlns="" id="{25E75E45-96BA-C53F-5772-BA272D4AFE22}"/>
                </a:ext>
              </a:extLst>
            </p:cNvPr>
            <p:cNvCxnSpPr/>
            <p:nvPr/>
          </p:nvCxnSpPr>
          <p:spPr>
            <a:xfrm>
              <a:off x="7007458" y="5649528"/>
              <a:ext cx="385763" cy="0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xmlns="" id="{FA699060-E608-70EB-078A-22CF5361C9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7738" y="4858629"/>
              <a:ext cx="6350" cy="102002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xmlns="" id="{634EBC7F-AC71-862B-4655-FF2618337F96}"/>
                </a:ext>
              </a:extLst>
            </p:cNvPr>
            <p:cNvCxnSpPr>
              <a:cxnSpLocks/>
            </p:cNvCxnSpPr>
            <p:nvPr/>
          </p:nvCxnSpPr>
          <p:spPr>
            <a:xfrm>
              <a:off x="7397263" y="5526996"/>
              <a:ext cx="0" cy="117908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xmlns="" id="{5D423B36-3EFF-542E-ED2A-C3162AA58F79}"/>
              </a:ext>
            </a:extLst>
          </p:cNvPr>
          <p:cNvGrpSpPr/>
          <p:nvPr/>
        </p:nvGrpSpPr>
        <p:grpSpPr>
          <a:xfrm rot="5400000">
            <a:off x="6947562" y="2867846"/>
            <a:ext cx="76200" cy="130988"/>
            <a:chOff x="2235200" y="2006600"/>
            <a:chExt cx="101600" cy="174650"/>
          </a:xfrm>
        </p:grpSpPr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xmlns="" id="{860A91ED-1ADE-31F9-3995-82D3987C4416}"/>
                </a:ext>
              </a:extLst>
            </p:cNvPr>
            <p:cNvCxnSpPr/>
            <p:nvPr/>
          </p:nvCxnSpPr>
          <p:spPr>
            <a:xfrm>
              <a:off x="2235200" y="2076450"/>
              <a:ext cx="101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xmlns="" id="{DC8E2041-2BAC-7BA0-40CA-CD25A93EC45F}"/>
                </a:ext>
              </a:extLst>
            </p:cNvPr>
            <p:cNvCxnSpPr>
              <a:cxnSpLocks/>
            </p:cNvCxnSpPr>
            <p:nvPr/>
          </p:nvCxnSpPr>
          <p:spPr>
            <a:xfrm>
              <a:off x="2235200" y="2120900"/>
              <a:ext cx="101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xmlns="" id="{C96B9141-3751-5ED7-4C16-0335B212C0C3}"/>
                </a:ext>
              </a:extLst>
            </p:cNvPr>
            <p:cNvCxnSpPr/>
            <p:nvPr/>
          </p:nvCxnSpPr>
          <p:spPr>
            <a:xfrm>
              <a:off x="2286000" y="2006600"/>
              <a:ext cx="0" cy="54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xmlns="" id="{5C88181D-CC48-B3BD-5571-F1E20CD572AE}"/>
                </a:ext>
              </a:extLst>
            </p:cNvPr>
            <p:cNvCxnSpPr/>
            <p:nvPr/>
          </p:nvCxnSpPr>
          <p:spPr>
            <a:xfrm>
              <a:off x="2286000" y="2127250"/>
              <a:ext cx="0" cy="54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xmlns="" id="{DB7ECAB6-B822-2EB8-42F6-D6D5417CEF5D}"/>
              </a:ext>
            </a:extLst>
          </p:cNvPr>
          <p:cNvGrpSpPr/>
          <p:nvPr/>
        </p:nvGrpSpPr>
        <p:grpSpPr>
          <a:xfrm rot="5400000">
            <a:off x="6960176" y="1691780"/>
            <a:ext cx="76200" cy="130988"/>
            <a:chOff x="2235200" y="2006600"/>
            <a:chExt cx="101600" cy="174650"/>
          </a:xfrm>
        </p:grpSpPr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xmlns="" id="{D368C341-C27C-BEC2-EE11-516762C329DC}"/>
                </a:ext>
              </a:extLst>
            </p:cNvPr>
            <p:cNvCxnSpPr/>
            <p:nvPr/>
          </p:nvCxnSpPr>
          <p:spPr>
            <a:xfrm>
              <a:off x="2235200" y="2076450"/>
              <a:ext cx="101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xmlns="" id="{6CACEDC8-EF0A-2AC1-14AE-6A5196107F83}"/>
                </a:ext>
              </a:extLst>
            </p:cNvPr>
            <p:cNvCxnSpPr>
              <a:cxnSpLocks/>
            </p:cNvCxnSpPr>
            <p:nvPr/>
          </p:nvCxnSpPr>
          <p:spPr>
            <a:xfrm>
              <a:off x="2235200" y="2120900"/>
              <a:ext cx="101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xmlns="" id="{C4D67487-B74B-9914-D945-1FD08FFA76F3}"/>
                </a:ext>
              </a:extLst>
            </p:cNvPr>
            <p:cNvCxnSpPr/>
            <p:nvPr/>
          </p:nvCxnSpPr>
          <p:spPr>
            <a:xfrm>
              <a:off x="2286000" y="2006600"/>
              <a:ext cx="0" cy="54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xmlns="" id="{5F1959CC-C132-BB03-A3C3-A83742F101DE}"/>
                </a:ext>
              </a:extLst>
            </p:cNvPr>
            <p:cNvCxnSpPr/>
            <p:nvPr/>
          </p:nvCxnSpPr>
          <p:spPr>
            <a:xfrm>
              <a:off x="2286000" y="2127250"/>
              <a:ext cx="0" cy="54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C771E0A6-5DDA-231C-8203-4F4B4D42FEA6}"/>
              </a:ext>
            </a:extLst>
          </p:cNvPr>
          <p:cNvCxnSpPr>
            <a:cxnSpLocks/>
          </p:cNvCxnSpPr>
          <p:nvPr/>
        </p:nvCxnSpPr>
        <p:spPr>
          <a:xfrm>
            <a:off x="721878" y="2656667"/>
            <a:ext cx="2328652" cy="2530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42D2D276-4E11-E8FE-CE8C-BE8BC7C6622B}"/>
              </a:ext>
            </a:extLst>
          </p:cNvPr>
          <p:cNvSpPr/>
          <p:nvPr/>
        </p:nvSpPr>
        <p:spPr>
          <a:xfrm>
            <a:off x="2979565" y="2874024"/>
            <a:ext cx="996553" cy="2267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hangingPunct="1">
              <a:lnSpc>
                <a:spcPct val="100000"/>
              </a:lnSpc>
            </a:pPr>
            <a:endParaRPr lang="x-none" sz="140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8395C395-5AC4-38A8-F02D-896D5A8234FC}"/>
              </a:ext>
            </a:extLst>
          </p:cNvPr>
          <p:cNvCxnSpPr>
            <a:cxnSpLocks/>
          </p:cNvCxnSpPr>
          <p:nvPr/>
        </p:nvCxnSpPr>
        <p:spPr>
          <a:xfrm>
            <a:off x="717116" y="2916223"/>
            <a:ext cx="2328652" cy="2530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33FC7C69-748B-F206-715B-14BBBB410A5D}"/>
              </a:ext>
            </a:extLst>
          </p:cNvPr>
          <p:cNvCxnSpPr>
            <a:cxnSpLocks/>
          </p:cNvCxnSpPr>
          <p:nvPr/>
        </p:nvCxnSpPr>
        <p:spPr>
          <a:xfrm>
            <a:off x="709971" y="2878123"/>
            <a:ext cx="2328652" cy="2530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FE9FA2CE-016C-434C-55AC-A151B72E85AE}"/>
              </a:ext>
            </a:extLst>
          </p:cNvPr>
          <p:cNvGrpSpPr/>
          <p:nvPr/>
        </p:nvGrpSpPr>
        <p:grpSpPr>
          <a:xfrm>
            <a:off x="2778542" y="2679587"/>
            <a:ext cx="76200" cy="395165"/>
            <a:chOff x="2235200" y="1654363"/>
            <a:chExt cx="101600" cy="5268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3EDB0529-0894-BB3C-16B1-340CBE068422}"/>
                </a:ext>
              </a:extLst>
            </p:cNvPr>
            <p:cNvCxnSpPr/>
            <p:nvPr/>
          </p:nvCxnSpPr>
          <p:spPr>
            <a:xfrm>
              <a:off x="2235200" y="2076450"/>
              <a:ext cx="101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5F75B2C4-0F4B-7F0D-35C7-98203FB8184B}"/>
                </a:ext>
              </a:extLst>
            </p:cNvPr>
            <p:cNvCxnSpPr>
              <a:cxnSpLocks/>
            </p:cNvCxnSpPr>
            <p:nvPr/>
          </p:nvCxnSpPr>
          <p:spPr>
            <a:xfrm>
              <a:off x="2235200" y="2120900"/>
              <a:ext cx="101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F9CEC903-410E-B323-7D38-D3DDD41E4F59}"/>
                </a:ext>
              </a:extLst>
            </p:cNvPr>
            <p:cNvCxnSpPr>
              <a:cxnSpLocks/>
            </p:cNvCxnSpPr>
            <p:nvPr/>
          </p:nvCxnSpPr>
          <p:spPr>
            <a:xfrm>
              <a:off x="2285504" y="1654363"/>
              <a:ext cx="496" cy="41352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ED54180D-167F-6E19-579B-461321EA2D15}"/>
                </a:ext>
              </a:extLst>
            </p:cNvPr>
            <p:cNvCxnSpPr/>
            <p:nvPr/>
          </p:nvCxnSpPr>
          <p:spPr>
            <a:xfrm>
              <a:off x="2286000" y="2127250"/>
              <a:ext cx="0" cy="54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DBD39B4F-F9C6-635A-3CF4-B126C4D1D5A6}"/>
              </a:ext>
            </a:extLst>
          </p:cNvPr>
          <p:cNvGrpSpPr/>
          <p:nvPr/>
        </p:nvGrpSpPr>
        <p:grpSpPr>
          <a:xfrm>
            <a:off x="2670815" y="2496031"/>
            <a:ext cx="76200" cy="407392"/>
            <a:chOff x="2235200" y="2006600"/>
            <a:chExt cx="101600" cy="543189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E87FC8AE-B51F-E36A-A953-326587E35F96}"/>
                </a:ext>
              </a:extLst>
            </p:cNvPr>
            <p:cNvCxnSpPr/>
            <p:nvPr/>
          </p:nvCxnSpPr>
          <p:spPr>
            <a:xfrm>
              <a:off x="2235200" y="2076450"/>
              <a:ext cx="101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4E890A8B-1BCC-EFE7-D407-C8C83B2D5E4B}"/>
                </a:ext>
              </a:extLst>
            </p:cNvPr>
            <p:cNvCxnSpPr>
              <a:cxnSpLocks/>
            </p:cNvCxnSpPr>
            <p:nvPr/>
          </p:nvCxnSpPr>
          <p:spPr>
            <a:xfrm>
              <a:off x="2235200" y="2120900"/>
              <a:ext cx="101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95F1BAE0-D468-8F55-66B2-34C37FBFD892}"/>
                </a:ext>
              </a:extLst>
            </p:cNvPr>
            <p:cNvCxnSpPr/>
            <p:nvPr/>
          </p:nvCxnSpPr>
          <p:spPr>
            <a:xfrm>
              <a:off x="2286000" y="2006600"/>
              <a:ext cx="0" cy="54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FDF85C7C-74A7-C4C8-0CA9-8ABDA5D94472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0" y="2127250"/>
              <a:ext cx="0" cy="42253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xmlns="" id="{CBB796CB-0F23-DD4A-A77E-1CCBCC42158F}"/>
              </a:ext>
            </a:extLst>
          </p:cNvPr>
          <p:cNvCxnSpPr>
            <a:cxnSpLocks/>
          </p:cNvCxnSpPr>
          <p:nvPr/>
        </p:nvCxnSpPr>
        <p:spPr>
          <a:xfrm>
            <a:off x="3933449" y="2947350"/>
            <a:ext cx="2817801" cy="424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F57B8B9C-60DC-7143-A250-E8679DB05044}"/>
              </a:ext>
            </a:extLst>
          </p:cNvPr>
          <p:cNvCxnSpPr>
            <a:cxnSpLocks/>
          </p:cNvCxnSpPr>
          <p:nvPr/>
        </p:nvCxnSpPr>
        <p:spPr>
          <a:xfrm>
            <a:off x="3934271" y="2910268"/>
            <a:ext cx="2762818" cy="671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xmlns="" id="{620FD207-A9E1-E072-2629-620CC6C720C5}"/>
              </a:ext>
            </a:extLst>
          </p:cNvPr>
          <p:cNvCxnSpPr>
            <a:cxnSpLocks/>
          </p:cNvCxnSpPr>
          <p:nvPr/>
        </p:nvCxnSpPr>
        <p:spPr>
          <a:xfrm>
            <a:off x="6715949" y="2992422"/>
            <a:ext cx="71049" cy="0"/>
          </a:xfrm>
          <a:prstGeom prst="line">
            <a:avLst/>
          </a:prstGeom>
          <a:ln w="158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xmlns="" id="{BCDF0005-29C7-D8FF-1CF8-BF5706F036E9}"/>
              </a:ext>
            </a:extLst>
          </p:cNvPr>
          <p:cNvCxnSpPr>
            <a:cxnSpLocks/>
          </p:cNvCxnSpPr>
          <p:nvPr/>
        </p:nvCxnSpPr>
        <p:spPr>
          <a:xfrm>
            <a:off x="6659232" y="2757365"/>
            <a:ext cx="260938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xmlns="" id="{F462B621-D2F7-474B-76D4-CE83A9D6F812}"/>
              </a:ext>
            </a:extLst>
          </p:cNvPr>
          <p:cNvCxnSpPr>
            <a:cxnSpLocks/>
          </p:cNvCxnSpPr>
          <p:nvPr/>
        </p:nvCxnSpPr>
        <p:spPr>
          <a:xfrm flipV="1">
            <a:off x="6659231" y="2757366"/>
            <a:ext cx="0" cy="124249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xmlns="" id="{446130EB-AD5D-C769-FA65-CD548696033C}"/>
              </a:ext>
            </a:extLst>
          </p:cNvPr>
          <p:cNvCxnSpPr>
            <a:cxnSpLocks/>
          </p:cNvCxnSpPr>
          <p:nvPr/>
        </p:nvCxnSpPr>
        <p:spPr>
          <a:xfrm>
            <a:off x="6697088" y="2791139"/>
            <a:ext cx="779285" cy="722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DDDA35D8-E2F6-3322-726D-AEDAD9910CC5}"/>
              </a:ext>
            </a:extLst>
          </p:cNvPr>
          <p:cNvCxnSpPr>
            <a:cxnSpLocks/>
          </p:cNvCxnSpPr>
          <p:nvPr/>
        </p:nvCxnSpPr>
        <p:spPr>
          <a:xfrm>
            <a:off x="6757636" y="2857034"/>
            <a:ext cx="724010" cy="861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xmlns="" id="{2C7BA7F8-4493-B14F-02AB-2A9467B06738}"/>
              </a:ext>
            </a:extLst>
          </p:cNvPr>
          <p:cNvCxnSpPr>
            <a:cxnSpLocks/>
          </p:cNvCxnSpPr>
          <p:nvPr/>
        </p:nvCxnSpPr>
        <p:spPr>
          <a:xfrm flipV="1">
            <a:off x="6823913" y="2928874"/>
            <a:ext cx="0" cy="7459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xmlns="" id="{F5F5EC89-2C24-14A5-D402-206218CF5526}"/>
              </a:ext>
            </a:extLst>
          </p:cNvPr>
          <p:cNvCxnSpPr>
            <a:cxnSpLocks/>
          </p:cNvCxnSpPr>
          <p:nvPr/>
        </p:nvCxnSpPr>
        <p:spPr>
          <a:xfrm>
            <a:off x="6814412" y="2931601"/>
            <a:ext cx="105756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xmlns="" id="{EA6965EA-F799-28F6-1F17-0E963536B137}"/>
              </a:ext>
            </a:extLst>
          </p:cNvPr>
          <p:cNvCxnSpPr>
            <a:cxnSpLocks/>
          </p:cNvCxnSpPr>
          <p:nvPr/>
        </p:nvCxnSpPr>
        <p:spPr>
          <a:xfrm>
            <a:off x="6697088" y="2791140"/>
            <a:ext cx="0" cy="1313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xmlns="" id="{7B276D8F-F14F-8C7B-AFE0-C82802111669}"/>
              </a:ext>
            </a:extLst>
          </p:cNvPr>
          <p:cNvCxnSpPr>
            <a:cxnSpLocks/>
          </p:cNvCxnSpPr>
          <p:nvPr/>
        </p:nvCxnSpPr>
        <p:spPr>
          <a:xfrm>
            <a:off x="6751250" y="2856834"/>
            <a:ext cx="0" cy="10158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xmlns="" id="{B75B4862-6A7F-DABC-4DDD-D92353F903E0}"/>
              </a:ext>
            </a:extLst>
          </p:cNvPr>
          <p:cNvCxnSpPr>
            <a:cxnSpLocks/>
          </p:cNvCxnSpPr>
          <p:nvPr/>
        </p:nvCxnSpPr>
        <p:spPr>
          <a:xfrm flipV="1">
            <a:off x="2836708" y="2850370"/>
            <a:ext cx="129872" cy="240065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xmlns="" id="{ACF73B2D-84E6-A8C0-65F3-50E6F9EC47A5}"/>
              </a:ext>
            </a:extLst>
          </p:cNvPr>
          <p:cNvCxnSpPr/>
          <p:nvPr/>
        </p:nvCxnSpPr>
        <p:spPr>
          <a:xfrm>
            <a:off x="4027720" y="2843188"/>
            <a:ext cx="198251" cy="23860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xmlns="" id="{97B2A49A-D04E-1FA0-67FD-71CB9E1F2A93}"/>
              </a:ext>
            </a:extLst>
          </p:cNvPr>
          <p:cNvCxnSpPr/>
          <p:nvPr/>
        </p:nvCxnSpPr>
        <p:spPr>
          <a:xfrm>
            <a:off x="2780546" y="2504618"/>
            <a:ext cx="198251" cy="23860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xmlns="" id="{7F851A19-902C-6BC4-E838-A6DF9E7682AD}"/>
              </a:ext>
            </a:extLst>
          </p:cNvPr>
          <p:cNvCxnSpPr/>
          <p:nvPr/>
        </p:nvCxnSpPr>
        <p:spPr>
          <a:xfrm flipV="1">
            <a:off x="4037245" y="2501213"/>
            <a:ext cx="198251" cy="248762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2" name="Group 221">
            <a:extLst>
              <a:ext uri="{FF2B5EF4-FFF2-40B4-BE49-F238E27FC236}">
                <a16:creationId xmlns:a16="http://schemas.microsoft.com/office/drawing/2014/main" xmlns="" id="{F925B4FD-B01C-DA2A-3AA6-88FC26BCD287}"/>
              </a:ext>
            </a:extLst>
          </p:cNvPr>
          <p:cNvGrpSpPr/>
          <p:nvPr/>
        </p:nvGrpSpPr>
        <p:grpSpPr>
          <a:xfrm>
            <a:off x="2768196" y="2352008"/>
            <a:ext cx="76200" cy="130988"/>
            <a:chOff x="2235200" y="2006600"/>
            <a:chExt cx="101600" cy="174650"/>
          </a:xfrm>
        </p:grpSpPr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xmlns="" id="{78376EA2-2EC1-2DF4-4885-F08F8706E0A6}"/>
                </a:ext>
              </a:extLst>
            </p:cNvPr>
            <p:cNvCxnSpPr/>
            <p:nvPr/>
          </p:nvCxnSpPr>
          <p:spPr>
            <a:xfrm>
              <a:off x="2235200" y="2076450"/>
              <a:ext cx="101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xmlns="" id="{B0052DC4-884E-26D2-0B11-46175B887BCA}"/>
                </a:ext>
              </a:extLst>
            </p:cNvPr>
            <p:cNvCxnSpPr>
              <a:cxnSpLocks/>
            </p:cNvCxnSpPr>
            <p:nvPr/>
          </p:nvCxnSpPr>
          <p:spPr>
            <a:xfrm>
              <a:off x="2235200" y="2120900"/>
              <a:ext cx="101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xmlns="" id="{F606CAB9-D214-8FA9-42AE-344A4EB04AD2}"/>
                </a:ext>
              </a:extLst>
            </p:cNvPr>
            <p:cNvCxnSpPr/>
            <p:nvPr/>
          </p:nvCxnSpPr>
          <p:spPr>
            <a:xfrm>
              <a:off x="2286000" y="2006600"/>
              <a:ext cx="0" cy="54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xmlns="" id="{02492F18-81DA-D053-A4C1-53F8E0FE254B}"/>
                </a:ext>
              </a:extLst>
            </p:cNvPr>
            <p:cNvCxnSpPr/>
            <p:nvPr/>
          </p:nvCxnSpPr>
          <p:spPr>
            <a:xfrm>
              <a:off x="2286000" y="2127250"/>
              <a:ext cx="0" cy="54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xmlns="" id="{7D140BD1-EC34-A598-0184-6AA07DDEF5B6}"/>
              </a:ext>
            </a:extLst>
          </p:cNvPr>
          <p:cNvCxnSpPr>
            <a:cxnSpLocks/>
          </p:cNvCxnSpPr>
          <p:nvPr/>
        </p:nvCxnSpPr>
        <p:spPr>
          <a:xfrm>
            <a:off x="2668330" y="2341464"/>
            <a:ext cx="14598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012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roup 257"/>
          <p:cNvGrpSpPr/>
          <p:nvPr/>
        </p:nvGrpSpPr>
        <p:grpSpPr>
          <a:xfrm>
            <a:off x="319441" y="536679"/>
            <a:ext cx="8649945" cy="3897170"/>
            <a:chOff x="319441" y="536679"/>
            <a:chExt cx="8649945" cy="389717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D1DE91A3-075C-DD43-8107-451C267ACE42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40" y="1381500"/>
              <a:ext cx="0" cy="926485"/>
            </a:xfrm>
            <a:prstGeom prst="line">
              <a:avLst/>
            </a:prstGeom>
            <a:ln w="4762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4F0E3E83-A6D7-714D-B2EC-E24058511B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8227" y="2849537"/>
              <a:ext cx="10715" cy="880056"/>
            </a:xfrm>
            <a:prstGeom prst="line">
              <a:avLst/>
            </a:prstGeom>
            <a:ln w="4762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61D0F9BE-D077-2D4F-B5A9-AE303CC34F44}"/>
                </a:ext>
              </a:extLst>
            </p:cNvPr>
            <p:cNvCxnSpPr>
              <a:cxnSpLocks/>
            </p:cNvCxnSpPr>
            <p:nvPr/>
          </p:nvCxnSpPr>
          <p:spPr>
            <a:xfrm>
              <a:off x="2836646" y="2551066"/>
              <a:ext cx="1071967" cy="5681"/>
            </a:xfrm>
            <a:prstGeom prst="line">
              <a:avLst/>
            </a:prstGeom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4DA23D55-0F9C-644D-BEE5-A8FC0E3B2844}"/>
                </a:ext>
              </a:extLst>
            </p:cNvPr>
            <p:cNvCxnSpPr>
              <a:cxnSpLocks/>
            </p:cNvCxnSpPr>
            <p:nvPr/>
          </p:nvCxnSpPr>
          <p:spPr>
            <a:xfrm>
              <a:off x="2836646" y="2651955"/>
              <a:ext cx="1071967" cy="2868"/>
            </a:xfrm>
            <a:prstGeom prst="line">
              <a:avLst/>
            </a:prstGeom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99CF61E7-A1C5-3748-BC37-3E541CB4B10F}"/>
                </a:ext>
              </a:extLst>
            </p:cNvPr>
            <p:cNvCxnSpPr/>
            <p:nvPr/>
          </p:nvCxnSpPr>
          <p:spPr>
            <a:xfrm>
              <a:off x="7356872" y="2161059"/>
              <a:ext cx="0" cy="332185"/>
            </a:xfrm>
            <a:prstGeom prst="line">
              <a:avLst/>
            </a:prstGeom>
            <a:ln w="317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7726E876-8D7D-C145-8D75-866EB5A56B60}"/>
                </a:ext>
              </a:extLst>
            </p:cNvPr>
            <p:cNvCxnSpPr/>
            <p:nvPr/>
          </p:nvCxnSpPr>
          <p:spPr>
            <a:xfrm>
              <a:off x="7356872" y="2787922"/>
              <a:ext cx="0" cy="332185"/>
            </a:xfrm>
            <a:prstGeom prst="line">
              <a:avLst/>
            </a:prstGeom>
            <a:ln w="317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26993738-16BA-4249-A9FB-9D3E27B3EB25}"/>
                </a:ext>
              </a:extLst>
            </p:cNvPr>
            <p:cNvCxnSpPr>
              <a:cxnSpLocks/>
            </p:cNvCxnSpPr>
            <p:nvPr/>
          </p:nvCxnSpPr>
          <p:spPr>
            <a:xfrm>
              <a:off x="8264136" y="2161059"/>
              <a:ext cx="0" cy="951905"/>
            </a:xfrm>
            <a:prstGeom prst="line">
              <a:avLst/>
            </a:prstGeom>
            <a:ln w="317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BCD13A0E-AA7B-F249-A4AD-F318ABC204A4}"/>
                </a:ext>
              </a:extLst>
            </p:cNvPr>
            <p:cNvCxnSpPr>
              <a:cxnSpLocks/>
            </p:cNvCxnSpPr>
            <p:nvPr/>
          </p:nvCxnSpPr>
          <p:spPr>
            <a:xfrm>
              <a:off x="7356874" y="3112962"/>
              <a:ext cx="935831" cy="0"/>
            </a:xfrm>
            <a:prstGeom prst="line">
              <a:avLst/>
            </a:prstGeom>
            <a:ln w="317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CF307847-90F5-6845-81CE-05A957E36DB6}"/>
                </a:ext>
              </a:extLst>
            </p:cNvPr>
            <p:cNvSpPr/>
            <p:nvPr/>
          </p:nvSpPr>
          <p:spPr>
            <a:xfrm>
              <a:off x="7596193" y="2450379"/>
              <a:ext cx="399600" cy="399159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 defTabSz="685783" hangingPunct="1">
                <a:lnSpc>
                  <a:spcPct val="100000"/>
                </a:lnSpc>
              </a:pPr>
              <a:endParaRPr lang="x-none" sz="14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6C4A3DDD-7401-824F-877D-B2DD12501DB9}"/>
                </a:ext>
              </a:extLst>
            </p:cNvPr>
            <p:cNvSpPr txBox="1"/>
            <p:nvPr/>
          </p:nvSpPr>
          <p:spPr>
            <a:xfrm>
              <a:off x="7681910" y="2495925"/>
              <a:ext cx="273149" cy="346247"/>
            </a:xfrm>
            <a:prstGeom prst="rect">
              <a:avLst/>
            </a:prstGeom>
            <a:noFill/>
          </p:spPr>
          <p:txBody>
            <a:bodyPr wrap="none" lIns="68579" tIns="34289" rIns="68579" bIns="34289" rtlCol="0">
              <a:spAutoFit/>
            </a:bodyPr>
            <a:lstStyle/>
            <a:p>
              <a:pPr defTabSz="685783" hangingPunct="1">
                <a:lnSpc>
                  <a:spcPct val="100000"/>
                </a:lnSpc>
              </a:pPr>
              <a:r>
                <a:rPr lang="x-none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V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370A16B6-5D99-B349-B673-D1FD29892B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95252" y="2281611"/>
              <a:ext cx="4533" cy="1607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8C732743-2C86-1841-9199-DB87EF7D02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13108" y="2835253"/>
              <a:ext cx="4533" cy="1607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92D38EC3-9BF6-0A40-BA33-47FF626FDCE0}"/>
                </a:ext>
              </a:extLst>
            </p:cNvPr>
            <p:cNvCxnSpPr/>
            <p:nvPr/>
          </p:nvCxnSpPr>
          <p:spPr>
            <a:xfrm>
              <a:off x="7467601" y="2303042"/>
              <a:ext cx="32765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AE1A9BB5-DB80-5F44-B2DB-302CDD7F0CC1}"/>
                </a:ext>
              </a:extLst>
            </p:cNvPr>
            <p:cNvCxnSpPr/>
            <p:nvPr/>
          </p:nvCxnSpPr>
          <p:spPr>
            <a:xfrm>
              <a:off x="7485458" y="2995986"/>
              <a:ext cx="32765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C2D5A53A-DD6B-EE4B-BE72-2EF21FFB2D00}"/>
                </a:ext>
              </a:extLst>
            </p:cNvPr>
            <p:cNvCxnSpPr>
              <a:cxnSpLocks/>
            </p:cNvCxnSpPr>
            <p:nvPr/>
          </p:nvCxnSpPr>
          <p:spPr>
            <a:xfrm>
              <a:off x="7467600" y="2303042"/>
              <a:ext cx="0" cy="297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8CB81DC0-9EF4-BC44-979B-D43322209534}"/>
                </a:ext>
              </a:extLst>
            </p:cNvPr>
            <p:cNvCxnSpPr>
              <a:cxnSpLocks/>
            </p:cNvCxnSpPr>
            <p:nvPr/>
          </p:nvCxnSpPr>
          <p:spPr>
            <a:xfrm>
              <a:off x="7474740" y="2670385"/>
              <a:ext cx="0" cy="3267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7A263213-ADA2-634B-B82F-53D73E5DC041}"/>
                </a:ext>
              </a:extLst>
            </p:cNvPr>
            <p:cNvSpPr/>
            <p:nvPr/>
          </p:nvSpPr>
          <p:spPr>
            <a:xfrm>
              <a:off x="2876025" y="2295037"/>
              <a:ext cx="996553" cy="22678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 defTabSz="685783" hangingPunct="1">
                <a:lnSpc>
                  <a:spcPct val="100000"/>
                </a:lnSpc>
              </a:pPr>
              <a:endParaRPr lang="x-none" sz="1400" kern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633DA2E2-8EEF-C64A-8898-1BC688879558}"/>
                </a:ext>
              </a:extLst>
            </p:cNvPr>
            <p:cNvGrpSpPr/>
            <p:nvPr/>
          </p:nvGrpSpPr>
          <p:grpSpPr>
            <a:xfrm>
              <a:off x="1052553" y="2292520"/>
              <a:ext cx="301193" cy="576341"/>
              <a:chOff x="6986627" y="4833981"/>
              <a:chExt cx="401591" cy="768454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C9E5238F-B1E8-9148-A393-981733D9C683}"/>
                  </a:ext>
                </a:extLst>
              </p:cNvPr>
              <p:cNvCxnSpPr/>
              <p:nvPr/>
            </p:nvCxnSpPr>
            <p:spPr>
              <a:xfrm>
                <a:off x="6986627" y="4843253"/>
                <a:ext cx="385763" cy="0"/>
              </a:xfrm>
              <a:prstGeom prst="line">
                <a:avLst/>
              </a:prstGeom>
              <a:ln w="254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xmlns="" id="{77BF140D-AE50-7C4F-9242-8C184E2BFE5C}"/>
                  </a:ext>
                </a:extLst>
              </p:cNvPr>
              <p:cNvCxnSpPr/>
              <p:nvPr/>
            </p:nvCxnSpPr>
            <p:spPr>
              <a:xfrm>
                <a:off x="6996108" y="5596759"/>
                <a:ext cx="385763" cy="0"/>
              </a:xfrm>
              <a:prstGeom prst="line">
                <a:avLst/>
              </a:prstGeom>
              <a:ln w="254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F103CAD7-C579-4A48-889C-CC3D63AD73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86634" y="4833981"/>
                <a:ext cx="0" cy="108000"/>
              </a:xfrm>
              <a:prstGeom prst="line">
                <a:avLst/>
              </a:prstGeom>
              <a:ln w="254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xmlns="" id="{953C5528-5C20-AC45-AA11-E4C5F20F90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88218" y="5494435"/>
                <a:ext cx="0" cy="108000"/>
              </a:xfrm>
              <a:prstGeom prst="line">
                <a:avLst/>
              </a:prstGeom>
              <a:ln w="254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C5A52BA2-4810-284F-9AAB-8916A49BD9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86024" y="2900921"/>
              <a:ext cx="180064" cy="633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54A59C01-00F6-064B-B2BF-B022FAD043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80076" y="2311160"/>
              <a:ext cx="186012" cy="193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12FC56AE-6A6B-064C-95E1-8CA8CA4466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6026" y="2806911"/>
              <a:ext cx="607" cy="107104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C0F9AD2A-5E8A-3243-B8A2-8C54AF897C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84838" y="2300009"/>
              <a:ext cx="1795" cy="98657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088D1329-6F32-F644-BE1E-FF666CE94032}"/>
                </a:ext>
              </a:extLst>
            </p:cNvPr>
            <p:cNvCxnSpPr>
              <a:cxnSpLocks/>
            </p:cNvCxnSpPr>
            <p:nvPr/>
          </p:nvCxnSpPr>
          <p:spPr>
            <a:xfrm>
              <a:off x="1360226" y="2377388"/>
              <a:ext cx="1117998" cy="15334"/>
            </a:xfrm>
            <a:prstGeom prst="line">
              <a:avLst/>
            </a:prstGeom>
            <a:ln w="158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7F4ADCB5-0FDF-A744-8B9A-949ECDCD6421}"/>
                </a:ext>
              </a:extLst>
            </p:cNvPr>
            <p:cNvCxnSpPr>
              <a:cxnSpLocks/>
            </p:cNvCxnSpPr>
            <p:nvPr/>
          </p:nvCxnSpPr>
          <p:spPr>
            <a:xfrm>
              <a:off x="1363880" y="2793284"/>
              <a:ext cx="1117998" cy="15334"/>
            </a:xfrm>
            <a:prstGeom prst="line">
              <a:avLst/>
            </a:prstGeom>
            <a:ln w="158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03458402-807C-0744-B2B2-3481951142F4}"/>
                </a:ext>
              </a:extLst>
            </p:cNvPr>
            <p:cNvCxnSpPr>
              <a:cxnSpLocks/>
            </p:cNvCxnSpPr>
            <p:nvPr/>
          </p:nvCxnSpPr>
          <p:spPr>
            <a:xfrm>
              <a:off x="715484" y="2422957"/>
              <a:ext cx="2328652" cy="2530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67231700-4BDB-B24D-BDB7-EB90B3F7F553}"/>
                </a:ext>
              </a:extLst>
            </p:cNvPr>
            <p:cNvSpPr txBox="1"/>
            <p:nvPr/>
          </p:nvSpPr>
          <p:spPr>
            <a:xfrm>
              <a:off x="5242122" y="1450630"/>
              <a:ext cx="1094919" cy="715578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defTabSz="685783" hangingPunct="1">
                <a:lnSpc>
                  <a:spcPct val="100000"/>
                </a:lnSpc>
              </a:pPr>
              <a:r>
                <a:rPr lang="x-none" sz="14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Shielded cable, </a:t>
              </a:r>
            </a:p>
            <a:p>
              <a:pPr defTabSz="685783" hangingPunct="1">
                <a:lnSpc>
                  <a:spcPct val="100000"/>
                </a:lnSpc>
              </a:pPr>
              <a:r>
                <a:rPr lang="x-none" sz="14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28 pairs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xmlns="" id="{2BDCBA76-FE7E-1C47-8DB9-9BFE74561B7D}"/>
                </a:ext>
              </a:extLst>
            </p:cNvPr>
            <p:cNvCxnSpPr>
              <a:cxnSpLocks/>
              <a:stCxn id="274" idx="2"/>
            </p:cNvCxnSpPr>
            <p:nvPr/>
          </p:nvCxnSpPr>
          <p:spPr>
            <a:xfrm>
              <a:off x="1907059" y="1979079"/>
              <a:ext cx="0" cy="37469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A7BFCB74-E303-F24B-ADFA-6C145383CF2A}"/>
                </a:ext>
              </a:extLst>
            </p:cNvPr>
            <p:cNvSpPr txBox="1"/>
            <p:nvPr/>
          </p:nvSpPr>
          <p:spPr>
            <a:xfrm>
              <a:off x="7070728" y="536679"/>
              <a:ext cx="1898658" cy="507830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defTabSz="685783" hangingPunct="1">
                <a:lnSpc>
                  <a:spcPct val="100000"/>
                </a:lnSpc>
              </a:pPr>
              <a:r>
                <a:rPr lang="x-none" sz="14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Individually floating channel  HV supplies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A99798CD-C38E-FA43-B671-F47C73045476}"/>
                </a:ext>
              </a:extLst>
            </p:cNvPr>
            <p:cNvSpPr txBox="1"/>
            <p:nvPr/>
          </p:nvSpPr>
          <p:spPr>
            <a:xfrm>
              <a:off x="571501" y="859202"/>
              <a:ext cx="138497" cy="288539"/>
            </a:xfrm>
            <a:prstGeom prst="rect">
              <a:avLst/>
            </a:prstGeom>
            <a:noFill/>
          </p:spPr>
          <p:txBody>
            <a:bodyPr wrap="none" lIns="68579" tIns="34289" rIns="68579" bIns="34289" rtlCol="0">
              <a:spAutoFit/>
            </a:bodyPr>
            <a:lstStyle/>
            <a:p>
              <a:pPr defTabSz="685783" hangingPunct="1">
                <a:lnSpc>
                  <a:spcPct val="100000"/>
                </a:lnSpc>
              </a:pPr>
              <a:endParaRPr lang="x-none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5F9F7AE8-644E-234A-B453-C7EC3FC2C134}"/>
                </a:ext>
              </a:extLst>
            </p:cNvPr>
            <p:cNvSpPr txBox="1"/>
            <p:nvPr/>
          </p:nvSpPr>
          <p:spPr>
            <a:xfrm>
              <a:off x="640775" y="1003300"/>
              <a:ext cx="1067989" cy="288539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defTabSz="685783" hangingPunct="1">
                <a:lnSpc>
                  <a:spcPct val="100000"/>
                </a:lnSpc>
              </a:pPr>
              <a:r>
                <a:rPr lang="x-none" sz="14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Vessel wall</a:t>
              </a: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xmlns="" id="{DE4DB020-509C-634D-9BAD-4A4BCBB36E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24255" y="2935265"/>
              <a:ext cx="153011" cy="4208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xmlns="" id="{F4248EA3-A3CB-DA44-8B51-3B76D4D22110}"/>
                </a:ext>
              </a:extLst>
            </p:cNvPr>
            <p:cNvSpPr txBox="1"/>
            <p:nvPr/>
          </p:nvSpPr>
          <p:spPr>
            <a:xfrm>
              <a:off x="2412578" y="859202"/>
              <a:ext cx="2584173" cy="715578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defTabSz="685783" hangingPunct="1">
                <a:lnSpc>
                  <a:spcPct val="100000"/>
                </a:lnSpc>
              </a:pPr>
              <a:r>
                <a:rPr lang="x-none" sz="14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Shielded filter unit (28 channels)</a:t>
              </a:r>
            </a:p>
            <a:p>
              <a:pPr defTabSz="685783" hangingPunct="1">
                <a:lnSpc>
                  <a:spcPct val="100000"/>
                </a:lnSpc>
              </a:pPr>
              <a:r>
                <a:rPr lang="x-none" sz="14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Part of the Faraday cage </a:t>
              </a:r>
              <a:r>
                <a:rPr lang="en-US" sz="1400" kern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through connector shells</a:t>
              </a:r>
              <a:endParaRPr lang="x-none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xmlns="" id="{80588883-8B45-054E-934B-C8C8C55ADD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1640" y="2823376"/>
              <a:ext cx="103076" cy="23941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xmlns="" id="{726FFA41-AC28-5840-997A-4CD294C9F24C}"/>
                </a:ext>
              </a:extLst>
            </p:cNvPr>
            <p:cNvGrpSpPr/>
            <p:nvPr/>
          </p:nvGrpSpPr>
          <p:grpSpPr>
            <a:xfrm>
              <a:off x="834790" y="3982713"/>
              <a:ext cx="357026" cy="115232"/>
              <a:chOff x="2939067" y="6196358"/>
              <a:chExt cx="476035" cy="153642"/>
            </a:xfrm>
          </p:grpSpPr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xmlns="" id="{FB4B1C4F-2F76-6F4D-8CB5-D76DD3BDD3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89867" y="6196358"/>
                <a:ext cx="107735" cy="1536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xmlns="" id="{5B862B7E-74DB-204B-8253-609818F447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1467" y="6196358"/>
                <a:ext cx="107735" cy="1536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xmlns="" id="{1B7F53D7-02D6-5444-96C1-E182CD565B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5767" y="6196358"/>
                <a:ext cx="107735" cy="1536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xmlns="" id="{144E4F06-8349-E047-BE9E-EE6904E351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07367" y="6196358"/>
                <a:ext cx="107735" cy="1536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xmlns="" id="{329FF102-D8EC-7D47-BD8A-4F87FB5597D6}"/>
                  </a:ext>
                </a:extLst>
              </p:cNvPr>
              <p:cNvCxnSpPr/>
              <p:nvPr/>
            </p:nvCxnSpPr>
            <p:spPr>
              <a:xfrm>
                <a:off x="2939067" y="6196358"/>
                <a:ext cx="425235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xmlns="" id="{8A535C31-B4D3-564F-8B85-774F55794E5E}"/>
                </a:ext>
              </a:extLst>
            </p:cNvPr>
            <p:cNvGrpSpPr/>
            <p:nvPr/>
          </p:nvGrpSpPr>
          <p:grpSpPr>
            <a:xfrm>
              <a:off x="7681912" y="3394248"/>
              <a:ext cx="357026" cy="115232"/>
              <a:chOff x="2939067" y="6196358"/>
              <a:chExt cx="476035" cy="153642"/>
            </a:xfrm>
          </p:grpSpPr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xmlns="" id="{EF3537A1-4EE5-E74C-8E3C-F5D109F245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89867" y="6196358"/>
                <a:ext cx="107735" cy="1536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xmlns="" id="{8FE90A8E-27BF-BB40-ACEA-523CF42EAF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1467" y="6196358"/>
                <a:ext cx="107735" cy="1536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xmlns="" id="{5399B904-A6DF-5C42-9DBF-FB8AE9E2EE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5767" y="6196358"/>
                <a:ext cx="107735" cy="1536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xmlns="" id="{FC41B535-DF1F-DE40-823B-0E38573253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07367" y="6196358"/>
                <a:ext cx="107735" cy="1536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xmlns="" id="{CC2DD9B6-44A5-244C-A99B-24984EA799DA}"/>
                  </a:ext>
                </a:extLst>
              </p:cNvPr>
              <p:cNvCxnSpPr/>
              <p:nvPr/>
            </p:nvCxnSpPr>
            <p:spPr>
              <a:xfrm>
                <a:off x="2939067" y="6196358"/>
                <a:ext cx="425235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xmlns="" id="{E2101B4C-537A-664C-87F9-228327BC7D73}"/>
                </a:ext>
              </a:extLst>
            </p:cNvPr>
            <p:cNvCxnSpPr/>
            <p:nvPr/>
          </p:nvCxnSpPr>
          <p:spPr>
            <a:xfrm>
              <a:off x="7824788" y="3120105"/>
              <a:ext cx="0" cy="2741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xmlns="" id="{5E433B02-B807-6142-8C5F-7F189250BB38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15" y="3718098"/>
              <a:ext cx="0" cy="2741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57968689-7CBD-ED4D-BBFF-F05E785BA513}"/>
                </a:ext>
              </a:extLst>
            </p:cNvPr>
            <p:cNvSpPr txBox="1"/>
            <p:nvPr/>
          </p:nvSpPr>
          <p:spPr>
            <a:xfrm>
              <a:off x="7430691" y="4079117"/>
              <a:ext cx="1492646" cy="288539"/>
            </a:xfrm>
            <a:prstGeom prst="rect">
              <a:avLst/>
            </a:prstGeom>
            <a:noFill/>
          </p:spPr>
          <p:txBody>
            <a:bodyPr wrap="none" lIns="68579" tIns="34289" rIns="68579" bIns="34289" rtlCol="0">
              <a:spAutoFit/>
            </a:bodyPr>
            <a:lstStyle/>
            <a:p>
              <a:pPr defTabSz="685783" hangingPunct="1">
                <a:lnSpc>
                  <a:spcPct val="100000"/>
                </a:lnSpc>
              </a:pPr>
              <a:r>
                <a:rPr lang="en-GB" sz="14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Lo</a:t>
              </a:r>
              <a:r>
                <a:rPr lang="x-none" sz="14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cal earth USA15</a:t>
              </a: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xmlns="" id="{F1928221-3BFB-6E4A-80E5-22BAFBE6C8D7}"/>
                </a:ext>
              </a:extLst>
            </p:cNvPr>
            <p:cNvGrpSpPr/>
            <p:nvPr/>
          </p:nvGrpSpPr>
          <p:grpSpPr>
            <a:xfrm rot="10800000">
              <a:off x="7056379" y="2476705"/>
              <a:ext cx="300038" cy="341039"/>
              <a:chOff x="6996108" y="5000625"/>
              <a:chExt cx="400051" cy="454718"/>
            </a:xfrm>
          </p:grpSpPr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xmlns="" id="{ED06DDA0-E5BD-3F47-A1B2-C520BCB87CE9}"/>
                  </a:ext>
                </a:extLst>
              </p:cNvPr>
              <p:cNvCxnSpPr/>
              <p:nvPr/>
            </p:nvCxnSpPr>
            <p:spPr>
              <a:xfrm>
                <a:off x="7000876" y="5014910"/>
                <a:ext cx="385763" cy="0"/>
              </a:xfrm>
              <a:prstGeom prst="line">
                <a:avLst/>
              </a:prstGeom>
              <a:ln w="254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xmlns="" id="{FCAD5C59-E3A0-F34B-907F-D0D84B30EF51}"/>
                  </a:ext>
                </a:extLst>
              </p:cNvPr>
              <p:cNvCxnSpPr/>
              <p:nvPr/>
            </p:nvCxnSpPr>
            <p:spPr>
              <a:xfrm>
                <a:off x="6996108" y="5453066"/>
                <a:ext cx="385763" cy="0"/>
              </a:xfrm>
              <a:prstGeom prst="line">
                <a:avLst/>
              </a:prstGeom>
              <a:ln w="254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xmlns="" id="{8E3BFB53-970B-8F4B-BDA1-77BC914019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6159" y="5000625"/>
                <a:ext cx="0" cy="108000"/>
              </a:xfrm>
              <a:prstGeom prst="line">
                <a:avLst/>
              </a:prstGeom>
              <a:ln w="254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xmlns="" id="{31100BF4-6660-234A-BBAB-722ECA7590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393" y="5336543"/>
                <a:ext cx="0" cy="118800"/>
              </a:xfrm>
              <a:prstGeom prst="line">
                <a:avLst/>
              </a:prstGeom>
              <a:ln w="254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xmlns="" id="{F2117925-9419-194A-BCE6-247DB28AB1F2}"/>
                </a:ext>
              </a:extLst>
            </p:cNvPr>
            <p:cNvCxnSpPr>
              <a:cxnSpLocks/>
            </p:cNvCxnSpPr>
            <p:nvPr/>
          </p:nvCxnSpPr>
          <p:spPr>
            <a:xfrm>
              <a:off x="4485420" y="2797763"/>
              <a:ext cx="2348999" cy="4124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xmlns="" id="{30F24C80-FB5B-6944-B786-82A2B2803397}"/>
                </a:ext>
              </a:extLst>
            </p:cNvPr>
            <p:cNvCxnSpPr>
              <a:cxnSpLocks/>
            </p:cNvCxnSpPr>
            <p:nvPr/>
          </p:nvCxnSpPr>
          <p:spPr>
            <a:xfrm>
              <a:off x="6613483" y="2684893"/>
              <a:ext cx="44117" cy="0"/>
            </a:xfrm>
            <a:prstGeom prst="line">
              <a:avLst/>
            </a:prstGeom>
            <a:ln w="158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xmlns="" id="{A80116B1-1AF8-C94E-BC35-D40D129057D4}"/>
                </a:ext>
              </a:extLst>
            </p:cNvPr>
            <p:cNvGrpSpPr/>
            <p:nvPr/>
          </p:nvGrpSpPr>
          <p:grpSpPr>
            <a:xfrm>
              <a:off x="4240580" y="2308178"/>
              <a:ext cx="76200" cy="130988"/>
              <a:chOff x="2235200" y="2006600"/>
              <a:chExt cx="101600" cy="174650"/>
            </a:xfrm>
          </p:grpSpPr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xmlns="" id="{41481B02-B243-3242-A5CA-8F929417183C}"/>
                  </a:ext>
                </a:extLst>
              </p:cNvPr>
              <p:cNvCxnSpPr/>
              <p:nvPr/>
            </p:nvCxnSpPr>
            <p:spPr>
              <a:xfrm>
                <a:off x="2235200" y="2076450"/>
                <a:ext cx="10160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xmlns="" id="{6DE09947-5067-A449-9F17-5964D3529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35200" y="2120900"/>
                <a:ext cx="10160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xmlns="" id="{7A18F942-7477-B242-889E-0FD4CCC16CCB}"/>
                  </a:ext>
                </a:extLst>
              </p:cNvPr>
              <p:cNvCxnSpPr/>
              <p:nvPr/>
            </p:nvCxnSpPr>
            <p:spPr>
              <a:xfrm>
                <a:off x="2286000" y="2006600"/>
                <a:ext cx="0" cy="5400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xmlns="" id="{E3F07A8F-9B67-2847-94E0-F660FEB99E39}"/>
                  </a:ext>
                </a:extLst>
              </p:cNvPr>
              <p:cNvCxnSpPr/>
              <p:nvPr/>
            </p:nvCxnSpPr>
            <p:spPr>
              <a:xfrm>
                <a:off x="2286000" y="2127250"/>
                <a:ext cx="0" cy="5400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xmlns="" id="{3DBE03EC-C673-5D40-8B10-04845DFE853E}"/>
                </a:ext>
              </a:extLst>
            </p:cNvPr>
            <p:cNvGrpSpPr/>
            <p:nvPr/>
          </p:nvGrpSpPr>
          <p:grpSpPr>
            <a:xfrm>
              <a:off x="4257256" y="2757573"/>
              <a:ext cx="76200" cy="130988"/>
              <a:chOff x="2235200" y="2006600"/>
              <a:chExt cx="101600" cy="174650"/>
            </a:xfrm>
          </p:grpSpPr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xmlns="" id="{2C6B229E-27D7-E745-B3AA-7D63A9605F68}"/>
                  </a:ext>
                </a:extLst>
              </p:cNvPr>
              <p:cNvCxnSpPr/>
              <p:nvPr/>
            </p:nvCxnSpPr>
            <p:spPr>
              <a:xfrm>
                <a:off x="2235200" y="2076450"/>
                <a:ext cx="10160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xmlns="" id="{9E14C528-4579-4848-BD7B-6A6036C150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35200" y="2120900"/>
                <a:ext cx="10160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xmlns="" id="{7B9F3326-CA29-D549-BAA3-087FFD671B34}"/>
                  </a:ext>
                </a:extLst>
              </p:cNvPr>
              <p:cNvCxnSpPr/>
              <p:nvPr/>
            </p:nvCxnSpPr>
            <p:spPr>
              <a:xfrm>
                <a:off x="2286000" y="2006600"/>
                <a:ext cx="0" cy="5400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xmlns="" id="{33D34883-D87B-204C-AE2B-99F5E4E2B93E}"/>
                  </a:ext>
                </a:extLst>
              </p:cNvPr>
              <p:cNvCxnSpPr/>
              <p:nvPr/>
            </p:nvCxnSpPr>
            <p:spPr>
              <a:xfrm>
                <a:off x="2286000" y="2127250"/>
                <a:ext cx="0" cy="5400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xmlns="" id="{20FB557D-DB4F-594E-BF9D-927D4AC75F85}"/>
                </a:ext>
              </a:extLst>
            </p:cNvPr>
            <p:cNvSpPr txBox="1"/>
            <p:nvPr/>
          </p:nvSpPr>
          <p:spPr>
            <a:xfrm>
              <a:off x="5005712" y="613972"/>
              <a:ext cx="1983677" cy="727121"/>
            </a:xfrm>
            <a:prstGeom prst="rect">
              <a:avLst/>
            </a:prstGeom>
            <a:noFill/>
          </p:spPr>
          <p:txBody>
            <a:bodyPr wrap="none" lIns="68579" tIns="34289" rIns="68579" bIns="34289" rtlCol="0">
              <a:spAutoFit/>
            </a:bodyPr>
            <a:lstStyle/>
            <a:p>
              <a:pPr defTabSz="685783" hangingPunct="1">
                <a:lnSpc>
                  <a:spcPct val="100000"/>
                </a:lnSpc>
              </a:pPr>
              <a:r>
                <a:rPr lang="x-none" sz="14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Shield interrupted </a:t>
              </a:r>
            </a:p>
            <a:p>
              <a:pPr defTabSz="685783" hangingPunct="1">
                <a:lnSpc>
                  <a:spcPct val="100000"/>
                </a:lnSpc>
              </a:pPr>
              <a:r>
                <a:rPr lang="x-none" sz="14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at </a:t>
              </a:r>
              <a:r>
                <a:rPr lang="en-GB" sz="14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the</a:t>
              </a:r>
              <a:r>
                <a:rPr lang="x-none" sz="14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supply. </a:t>
              </a:r>
            </a:p>
            <a:p>
              <a:pPr defTabSz="685783" hangingPunct="1">
                <a:lnSpc>
                  <a:spcPct val="100000"/>
                </a:lnSpc>
              </a:pPr>
              <a:r>
                <a:rPr lang="x-none" sz="14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Capacitor for ac coupling </a:t>
              </a:r>
            </a:p>
          </p:txBody>
        </p: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xmlns="" id="{083659AA-AC81-1C44-9C65-7E6F68F8F7DC}"/>
                </a:ext>
              </a:extLst>
            </p:cNvPr>
            <p:cNvCxnSpPr>
              <a:cxnSpLocks/>
              <a:stCxn id="108" idx="2"/>
            </p:cNvCxnSpPr>
            <p:nvPr/>
          </p:nvCxnSpPr>
          <p:spPr>
            <a:xfrm flipH="1">
              <a:off x="3554519" y="1574780"/>
              <a:ext cx="150146" cy="3947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xmlns="" id="{B7D168D2-07F4-9142-B554-AABDE4BCF0BC}"/>
                </a:ext>
              </a:extLst>
            </p:cNvPr>
            <p:cNvCxnSpPr>
              <a:cxnSpLocks/>
            </p:cNvCxnSpPr>
            <p:nvPr/>
          </p:nvCxnSpPr>
          <p:spPr>
            <a:xfrm>
              <a:off x="2655555" y="1998880"/>
              <a:ext cx="0" cy="323212"/>
            </a:xfrm>
            <a:prstGeom prst="line">
              <a:avLst/>
            </a:prstGeom>
            <a:ln w="349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xmlns="" id="{9CB3941C-7FAD-8748-B322-9164828B0FCC}"/>
                </a:ext>
              </a:extLst>
            </p:cNvPr>
            <p:cNvCxnSpPr>
              <a:cxnSpLocks/>
            </p:cNvCxnSpPr>
            <p:nvPr/>
          </p:nvCxnSpPr>
          <p:spPr>
            <a:xfrm>
              <a:off x="2662698" y="2890856"/>
              <a:ext cx="0" cy="327998"/>
            </a:xfrm>
            <a:prstGeom prst="line">
              <a:avLst/>
            </a:prstGeom>
            <a:ln w="349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xmlns="" id="{A4DC9B74-7523-0945-A89B-287F1B469581}"/>
                </a:ext>
              </a:extLst>
            </p:cNvPr>
            <p:cNvCxnSpPr>
              <a:cxnSpLocks/>
            </p:cNvCxnSpPr>
            <p:nvPr/>
          </p:nvCxnSpPr>
          <p:spPr>
            <a:xfrm>
              <a:off x="2637046" y="1996180"/>
              <a:ext cx="1398567" cy="2700"/>
            </a:xfrm>
            <a:prstGeom prst="line">
              <a:avLst/>
            </a:prstGeom>
            <a:ln w="349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xmlns="" id="{36F89045-9050-684E-AF68-BDF3658E3C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2698" y="3206398"/>
              <a:ext cx="1372915" cy="68"/>
            </a:xfrm>
            <a:prstGeom prst="line">
              <a:avLst/>
            </a:prstGeom>
            <a:ln w="349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xmlns="" id="{82E9E8A8-0626-DD4F-AD11-3493F5549494}"/>
                </a:ext>
              </a:extLst>
            </p:cNvPr>
            <p:cNvSpPr txBox="1"/>
            <p:nvPr/>
          </p:nvSpPr>
          <p:spPr>
            <a:xfrm>
              <a:off x="4676047" y="3099361"/>
              <a:ext cx="1373828" cy="1165703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defTabSz="685783" hangingPunct="1">
                <a:lnSpc>
                  <a:spcPct val="100000"/>
                </a:lnSpc>
              </a:pPr>
              <a:r>
                <a:rPr lang="x-none" sz="14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Shield tied to backplane of filterboard via connector and cable</a:t>
              </a:r>
            </a:p>
          </p:txBody>
        </p: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xmlns="" id="{8E5038E5-2ACF-8240-8820-C2F1600BC7C1}"/>
                </a:ext>
              </a:extLst>
            </p:cNvPr>
            <p:cNvCxnSpPr/>
            <p:nvPr/>
          </p:nvCxnSpPr>
          <p:spPr>
            <a:xfrm>
              <a:off x="7359472" y="1170080"/>
              <a:ext cx="0" cy="332185"/>
            </a:xfrm>
            <a:prstGeom prst="line">
              <a:avLst/>
            </a:prstGeom>
            <a:ln w="317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xmlns="" id="{51F7370A-E5F9-FA4E-B563-EA15A004AB89}"/>
                </a:ext>
              </a:extLst>
            </p:cNvPr>
            <p:cNvCxnSpPr>
              <a:cxnSpLocks/>
            </p:cNvCxnSpPr>
            <p:nvPr/>
          </p:nvCxnSpPr>
          <p:spPr>
            <a:xfrm>
              <a:off x="7359473" y="1796944"/>
              <a:ext cx="3569" cy="364115"/>
            </a:xfrm>
            <a:prstGeom prst="line">
              <a:avLst/>
            </a:prstGeom>
            <a:ln w="317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xmlns="" id="{4233F71A-2E3E-C44D-838B-B23B790AE6B7}"/>
                </a:ext>
              </a:extLst>
            </p:cNvPr>
            <p:cNvCxnSpPr>
              <a:cxnSpLocks/>
            </p:cNvCxnSpPr>
            <p:nvPr/>
          </p:nvCxnSpPr>
          <p:spPr>
            <a:xfrm>
              <a:off x="8257211" y="1179605"/>
              <a:ext cx="0" cy="951905"/>
            </a:xfrm>
            <a:prstGeom prst="line">
              <a:avLst/>
            </a:prstGeom>
            <a:ln w="317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xmlns="" id="{4264DD76-FA04-6242-8115-E286380E6DD7}"/>
                </a:ext>
              </a:extLst>
            </p:cNvPr>
            <p:cNvCxnSpPr>
              <a:cxnSpLocks/>
            </p:cNvCxnSpPr>
            <p:nvPr/>
          </p:nvCxnSpPr>
          <p:spPr>
            <a:xfrm>
              <a:off x="7359473" y="1170079"/>
              <a:ext cx="935831" cy="0"/>
            </a:xfrm>
            <a:prstGeom prst="line">
              <a:avLst/>
            </a:prstGeom>
            <a:ln w="317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xmlns="" id="{9CD0B686-880C-6244-B1CA-07A9757A34E0}"/>
                </a:ext>
              </a:extLst>
            </p:cNvPr>
            <p:cNvSpPr/>
            <p:nvPr/>
          </p:nvSpPr>
          <p:spPr>
            <a:xfrm>
              <a:off x="7598792" y="1459399"/>
              <a:ext cx="399600" cy="399159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 defTabSz="685783" hangingPunct="1">
                <a:lnSpc>
                  <a:spcPct val="100000"/>
                </a:lnSpc>
              </a:pPr>
              <a:endParaRPr lang="x-none" sz="14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xmlns="" id="{43090BC0-17CC-F842-B89A-3FA6220E1A22}"/>
                </a:ext>
              </a:extLst>
            </p:cNvPr>
            <p:cNvSpPr txBox="1"/>
            <p:nvPr/>
          </p:nvSpPr>
          <p:spPr>
            <a:xfrm>
              <a:off x="7684510" y="1504945"/>
              <a:ext cx="273149" cy="346247"/>
            </a:xfrm>
            <a:prstGeom prst="rect">
              <a:avLst/>
            </a:prstGeom>
            <a:noFill/>
          </p:spPr>
          <p:txBody>
            <a:bodyPr wrap="none" lIns="68579" tIns="34289" rIns="68579" bIns="34289" rtlCol="0">
              <a:spAutoFit/>
            </a:bodyPr>
            <a:lstStyle/>
            <a:p>
              <a:pPr defTabSz="685783" hangingPunct="1">
                <a:lnSpc>
                  <a:spcPct val="100000"/>
                </a:lnSpc>
              </a:pPr>
              <a:r>
                <a:rPr lang="x-none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V</a:t>
              </a:r>
            </a:p>
          </p:txBody>
        </p: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xmlns="" id="{81EB920A-FD3C-624A-BB8E-B4A5729FFD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97851" y="1290632"/>
              <a:ext cx="4533" cy="1607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xmlns="" id="{2CAB5A40-8AC6-744A-9D49-3E4B7FA217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15707" y="1844275"/>
              <a:ext cx="4533" cy="1607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xmlns="" id="{2053C93A-F83E-454B-8D0A-33BA8CEDBD9C}"/>
                </a:ext>
              </a:extLst>
            </p:cNvPr>
            <p:cNvCxnSpPr/>
            <p:nvPr/>
          </p:nvCxnSpPr>
          <p:spPr>
            <a:xfrm>
              <a:off x="7470200" y="1312063"/>
              <a:ext cx="32765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xmlns="" id="{E8D27427-447E-7743-907A-A13004FB8BC7}"/>
                </a:ext>
              </a:extLst>
            </p:cNvPr>
            <p:cNvCxnSpPr/>
            <p:nvPr/>
          </p:nvCxnSpPr>
          <p:spPr>
            <a:xfrm>
              <a:off x="7488056" y="2005007"/>
              <a:ext cx="32765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xmlns="" id="{0E5A4074-3164-0C4F-9FA9-9E148F5D9B59}"/>
                </a:ext>
              </a:extLst>
            </p:cNvPr>
            <p:cNvCxnSpPr>
              <a:cxnSpLocks/>
            </p:cNvCxnSpPr>
            <p:nvPr/>
          </p:nvCxnSpPr>
          <p:spPr>
            <a:xfrm>
              <a:off x="7470200" y="1312063"/>
              <a:ext cx="0" cy="297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xmlns="" id="{E65078AC-C7E8-DC40-8F68-B506390C7924}"/>
                </a:ext>
              </a:extLst>
            </p:cNvPr>
            <p:cNvCxnSpPr>
              <a:cxnSpLocks/>
            </p:cNvCxnSpPr>
            <p:nvPr/>
          </p:nvCxnSpPr>
          <p:spPr>
            <a:xfrm>
              <a:off x="7477340" y="1672825"/>
              <a:ext cx="0" cy="297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xmlns="" id="{E5130BEC-2F23-3C4E-B72C-5F94D37AFBDD}"/>
                </a:ext>
              </a:extLst>
            </p:cNvPr>
            <p:cNvGrpSpPr/>
            <p:nvPr/>
          </p:nvGrpSpPr>
          <p:grpSpPr>
            <a:xfrm rot="10800000">
              <a:off x="7066578" y="1486049"/>
              <a:ext cx="300038" cy="339331"/>
              <a:chOff x="6996108" y="5000625"/>
              <a:chExt cx="400051" cy="452441"/>
            </a:xfrm>
          </p:grpSpPr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xmlns="" id="{660A93F1-18A2-E645-886C-F6132D31C07E}"/>
                  </a:ext>
                </a:extLst>
              </p:cNvPr>
              <p:cNvCxnSpPr/>
              <p:nvPr/>
            </p:nvCxnSpPr>
            <p:spPr>
              <a:xfrm>
                <a:off x="7000876" y="5014910"/>
                <a:ext cx="385763" cy="0"/>
              </a:xfrm>
              <a:prstGeom prst="line">
                <a:avLst/>
              </a:prstGeom>
              <a:ln w="254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xmlns="" id="{8BB10F90-5412-3F42-AB93-74446FBA0426}"/>
                  </a:ext>
                </a:extLst>
              </p:cNvPr>
              <p:cNvCxnSpPr/>
              <p:nvPr/>
            </p:nvCxnSpPr>
            <p:spPr>
              <a:xfrm>
                <a:off x="6996108" y="5453066"/>
                <a:ext cx="385763" cy="0"/>
              </a:xfrm>
              <a:prstGeom prst="line">
                <a:avLst/>
              </a:prstGeom>
              <a:ln w="254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xmlns="" id="{8D0D4FC2-2C21-9B4C-85F6-BA1AF52E4B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6159" y="5000625"/>
                <a:ext cx="0" cy="108000"/>
              </a:xfrm>
              <a:prstGeom prst="line">
                <a:avLst/>
              </a:prstGeom>
              <a:ln w="254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xmlns="" id="{8DDF3903-66B2-B54F-9C3A-1F06DB05CE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393" y="5338768"/>
                <a:ext cx="0" cy="108000"/>
              </a:xfrm>
              <a:prstGeom prst="line">
                <a:avLst/>
              </a:prstGeom>
              <a:ln w="254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xmlns="" id="{0C511AA7-E4EA-144F-B9E1-30818C3D41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2714" y="1613379"/>
              <a:ext cx="994384" cy="602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xmlns="" id="{320FF526-67F8-3B42-A479-0B45DDE1C0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4445" y="1697922"/>
              <a:ext cx="945000" cy="334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xmlns="" id="{1A9453E4-C76A-D242-8550-B01A697DCFCE}"/>
                </a:ext>
              </a:extLst>
            </p:cNvPr>
            <p:cNvCxnSpPr>
              <a:cxnSpLocks/>
            </p:cNvCxnSpPr>
            <p:nvPr/>
          </p:nvCxnSpPr>
          <p:spPr>
            <a:xfrm>
              <a:off x="6612220" y="1744378"/>
              <a:ext cx="339410" cy="0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xmlns="" id="{3FA7A57B-E8A3-C247-9A15-94179F36C90C}"/>
                </a:ext>
              </a:extLst>
            </p:cNvPr>
            <p:cNvCxnSpPr>
              <a:cxnSpLocks/>
            </p:cNvCxnSpPr>
            <p:nvPr/>
          </p:nvCxnSpPr>
          <p:spPr>
            <a:xfrm>
              <a:off x="6365911" y="1567451"/>
              <a:ext cx="585721" cy="5989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xmlns="" id="{BC8F4DC6-F467-BC49-9944-662DD6C436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8347" y="2371558"/>
              <a:ext cx="1908100" cy="5657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xmlns="" id="{39A53B02-D79D-DD46-B1F4-81D60111C7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3325" y="2485157"/>
              <a:ext cx="2778758" cy="3582"/>
            </a:xfrm>
            <a:prstGeom prst="line">
              <a:avLst/>
            </a:prstGeom>
            <a:ln w="158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xmlns="" id="{39047D44-6DCF-EF4A-8FD6-7A28CA53E53C}"/>
                </a:ext>
              </a:extLst>
            </p:cNvPr>
            <p:cNvSpPr txBox="1"/>
            <p:nvPr/>
          </p:nvSpPr>
          <p:spPr>
            <a:xfrm>
              <a:off x="1278385" y="1471249"/>
              <a:ext cx="1257347" cy="507830"/>
            </a:xfrm>
            <a:prstGeom prst="rect">
              <a:avLst/>
            </a:prstGeom>
            <a:noFill/>
          </p:spPr>
          <p:txBody>
            <a:bodyPr wrap="none" lIns="68579" tIns="34289" rIns="68579" bIns="34289" rtlCol="0">
              <a:spAutoFit/>
            </a:bodyPr>
            <a:lstStyle/>
            <a:p>
              <a:pPr defTabSz="685783" hangingPunct="1">
                <a:lnSpc>
                  <a:spcPct val="100000"/>
                </a:lnSpc>
              </a:pPr>
              <a:r>
                <a:rPr lang="x-none" sz="14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Shielded cable. </a:t>
              </a:r>
            </a:p>
            <a:p>
              <a:pPr defTabSz="685783" hangingPunct="1">
                <a:lnSpc>
                  <a:spcPct val="100000"/>
                </a:lnSpc>
              </a:pPr>
              <a:r>
                <a:rPr lang="x-none" sz="14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28 pairs</a:t>
              </a: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xmlns="" id="{45320158-02E0-344E-A423-6F9491425DCE}"/>
                </a:ext>
              </a:extLst>
            </p:cNvPr>
            <p:cNvSpPr txBox="1"/>
            <p:nvPr/>
          </p:nvSpPr>
          <p:spPr>
            <a:xfrm>
              <a:off x="6064070" y="3442742"/>
              <a:ext cx="1410108" cy="288539"/>
            </a:xfrm>
            <a:prstGeom prst="rect">
              <a:avLst/>
            </a:prstGeom>
            <a:noFill/>
          </p:spPr>
          <p:txBody>
            <a:bodyPr wrap="none" lIns="68579" tIns="34289" rIns="68579" bIns="34289" rtlCol="0">
              <a:spAutoFit/>
            </a:bodyPr>
            <a:lstStyle/>
            <a:p>
              <a:pPr algn="ctr" defTabSz="685783" hangingPunct="1">
                <a:lnSpc>
                  <a:spcPct val="100000"/>
                </a:lnSpc>
              </a:pPr>
              <a:r>
                <a:rPr lang="x-none" sz="14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28-pin connector</a:t>
              </a:r>
            </a:p>
          </p:txBody>
        </p: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xmlns="" id="{5DE4A95E-A124-7841-9DB0-616FE03DA6B4}"/>
                </a:ext>
              </a:extLst>
            </p:cNvPr>
            <p:cNvCxnSpPr>
              <a:cxnSpLocks/>
            </p:cNvCxnSpPr>
            <p:nvPr/>
          </p:nvCxnSpPr>
          <p:spPr>
            <a:xfrm>
              <a:off x="7345193" y="2146809"/>
              <a:ext cx="935831" cy="0"/>
            </a:xfrm>
            <a:prstGeom prst="line">
              <a:avLst/>
            </a:prstGeom>
            <a:ln w="317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Arrow Connector 280">
              <a:extLst>
                <a:ext uri="{FF2B5EF4-FFF2-40B4-BE49-F238E27FC236}">
                  <a16:creationId xmlns:a16="http://schemas.microsoft.com/office/drawing/2014/main" xmlns="" id="{100C5FB0-C885-D746-B417-E8EB4C6E92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16781" y="1844275"/>
              <a:ext cx="255219" cy="4373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xmlns="" id="{215C9127-333F-5E46-8401-E90240392501}"/>
                </a:ext>
              </a:extLst>
            </p:cNvPr>
            <p:cNvCxnSpPr>
              <a:cxnSpLocks/>
            </p:cNvCxnSpPr>
            <p:nvPr/>
          </p:nvCxnSpPr>
          <p:spPr>
            <a:xfrm>
              <a:off x="6547609" y="1306471"/>
              <a:ext cx="404023" cy="21019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xmlns="" id="{BC68DA0F-5D22-444B-BD3E-DFF0F368CD9A}"/>
                </a:ext>
              </a:extLst>
            </p:cNvPr>
            <p:cNvCxnSpPr>
              <a:cxnSpLocks/>
            </p:cNvCxnSpPr>
            <p:nvPr/>
          </p:nvCxnSpPr>
          <p:spPr>
            <a:xfrm>
              <a:off x="5516367" y="2161059"/>
              <a:ext cx="0" cy="1810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xmlns="" id="{848F81E2-B27E-0646-A0E7-385A1E55A914}"/>
                </a:ext>
              </a:extLst>
            </p:cNvPr>
            <p:cNvGrpSpPr/>
            <p:nvPr/>
          </p:nvGrpSpPr>
          <p:grpSpPr>
            <a:xfrm>
              <a:off x="2627988" y="3499347"/>
              <a:ext cx="357026" cy="115232"/>
              <a:chOff x="2939067" y="6196358"/>
              <a:chExt cx="476035" cy="153642"/>
            </a:xfrm>
          </p:grpSpPr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xmlns="" id="{34703058-5E39-3A44-8E08-390815A7D6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89867" y="6196358"/>
                <a:ext cx="107735" cy="1536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xmlns="" id="{D226E269-90BE-5F4B-B3DF-C185482D78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1467" y="6196358"/>
                <a:ext cx="107735" cy="1536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xmlns="" id="{0D486ECB-DB9D-3948-99B0-0F021036EC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5767" y="6196358"/>
                <a:ext cx="107735" cy="1536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xmlns="" id="{9DC411AA-E07B-C54B-B561-D1B26CC8CD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07367" y="6196358"/>
                <a:ext cx="107735" cy="1536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xmlns="" id="{C1DBA81A-79D9-8C43-A921-63C70B1A1AE3}"/>
                  </a:ext>
                </a:extLst>
              </p:cNvPr>
              <p:cNvCxnSpPr/>
              <p:nvPr/>
            </p:nvCxnSpPr>
            <p:spPr>
              <a:xfrm>
                <a:off x="2939067" y="6196358"/>
                <a:ext cx="425235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xmlns="" id="{7398887D-7BCB-7A4C-8D0D-DA964C532264}"/>
                </a:ext>
              </a:extLst>
            </p:cNvPr>
            <p:cNvCxnSpPr/>
            <p:nvPr/>
          </p:nvCxnSpPr>
          <p:spPr>
            <a:xfrm>
              <a:off x="2770864" y="3225204"/>
              <a:ext cx="0" cy="2741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Arrow Connector 303">
              <a:extLst>
                <a:ext uri="{FF2B5EF4-FFF2-40B4-BE49-F238E27FC236}">
                  <a16:creationId xmlns:a16="http://schemas.microsoft.com/office/drawing/2014/main" xmlns="" id="{46EBC0E3-850D-E441-89C7-BCA6FA6CBD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4195" y="3619366"/>
              <a:ext cx="0" cy="41605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Arrow Connector 305">
              <a:extLst>
                <a:ext uri="{FF2B5EF4-FFF2-40B4-BE49-F238E27FC236}">
                  <a16:creationId xmlns:a16="http://schemas.microsoft.com/office/drawing/2014/main" xmlns="" id="{B475527F-8551-934A-99EF-025850840D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4638" y="3713333"/>
              <a:ext cx="0" cy="41605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" name="TextBox 306">
              <a:extLst>
                <a:ext uri="{FF2B5EF4-FFF2-40B4-BE49-F238E27FC236}">
                  <a16:creationId xmlns:a16="http://schemas.microsoft.com/office/drawing/2014/main" xmlns="" id="{968E73DC-06B2-5A4B-BD08-71FAB65CEC13}"/>
                </a:ext>
              </a:extLst>
            </p:cNvPr>
            <p:cNvSpPr txBox="1"/>
            <p:nvPr/>
          </p:nvSpPr>
          <p:spPr>
            <a:xfrm>
              <a:off x="2122638" y="4145310"/>
              <a:ext cx="1431881" cy="288539"/>
            </a:xfrm>
            <a:prstGeom prst="rect">
              <a:avLst/>
            </a:prstGeom>
            <a:noFill/>
          </p:spPr>
          <p:txBody>
            <a:bodyPr wrap="none" lIns="68579" tIns="34289" rIns="68579" bIns="34289" rtlCol="0">
              <a:spAutoFit/>
            </a:bodyPr>
            <a:lstStyle/>
            <a:p>
              <a:pPr defTabSz="685783" hangingPunct="1">
                <a:lnSpc>
                  <a:spcPct val="100000"/>
                </a:lnSpc>
              </a:pPr>
              <a:r>
                <a:rPr lang="en-GB" sz="14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Lo</a:t>
              </a:r>
              <a:r>
                <a:rPr lang="x-none" sz="14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cal earth PP-EC</a:t>
              </a:r>
            </a:p>
          </p:txBody>
        </p:sp>
        <p:sp>
          <p:nvSpPr>
            <p:cNvPr id="308" name="TextBox 307">
              <a:extLst>
                <a:ext uri="{FF2B5EF4-FFF2-40B4-BE49-F238E27FC236}">
                  <a16:creationId xmlns:a16="http://schemas.microsoft.com/office/drawing/2014/main" xmlns="" id="{1E370147-0D81-1141-A354-0BBDFEA21856}"/>
                </a:ext>
              </a:extLst>
            </p:cNvPr>
            <p:cNvSpPr txBox="1"/>
            <p:nvPr/>
          </p:nvSpPr>
          <p:spPr>
            <a:xfrm>
              <a:off x="319441" y="4089962"/>
              <a:ext cx="1469624" cy="288539"/>
            </a:xfrm>
            <a:prstGeom prst="rect">
              <a:avLst/>
            </a:prstGeom>
            <a:noFill/>
          </p:spPr>
          <p:txBody>
            <a:bodyPr wrap="none" lIns="68579" tIns="34289" rIns="68579" bIns="34289" rtlCol="0">
              <a:spAutoFit/>
            </a:bodyPr>
            <a:lstStyle/>
            <a:p>
              <a:pPr defTabSz="685783" hangingPunct="1">
                <a:lnSpc>
                  <a:spcPct val="100000"/>
                </a:lnSpc>
              </a:pPr>
              <a:r>
                <a:rPr lang="en-GB" sz="14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Reference ground</a:t>
              </a:r>
              <a:endParaRPr lang="x-none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0E055410-4B71-714D-A756-D7F2BC0D53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14666" y="1694493"/>
              <a:ext cx="3806" cy="782096"/>
            </a:xfrm>
            <a:prstGeom prst="line">
              <a:avLst/>
            </a:prstGeom>
            <a:ln w="158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xmlns="" id="{CCDF5D06-672D-644F-AF6F-59B5DEA94667}"/>
                </a:ext>
              </a:extLst>
            </p:cNvPr>
            <p:cNvCxnSpPr>
              <a:cxnSpLocks/>
            </p:cNvCxnSpPr>
            <p:nvPr/>
          </p:nvCxnSpPr>
          <p:spPr>
            <a:xfrm>
              <a:off x="3743325" y="2450379"/>
              <a:ext cx="2719358" cy="1472"/>
            </a:xfrm>
            <a:prstGeom prst="line">
              <a:avLst/>
            </a:prstGeom>
            <a:ln w="158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xmlns="" id="{E4687650-EC80-104B-A2BC-AE472FD651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62444" y="1628335"/>
              <a:ext cx="6214" cy="818446"/>
            </a:xfrm>
            <a:prstGeom prst="line">
              <a:avLst/>
            </a:prstGeom>
            <a:ln w="158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xmlns="" id="{AD9FE1DB-7AD3-1B43-BF0B-215249FA52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65909" y="1563448"/>
              <a:ext cx="0" cy="807202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xmlns="" id="{1E3A9ABE-D46B-8E42-A93F-09D264BDA7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12220" y="1736231"/>
              <a:ext cx="0" cy="950446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4978DFB6-74BB-6347-89EF-4FD177FD56D8}"/>
                </a:ext>
              </a:extLst>
            </p:cNvPr>
            <p:cNvSpPr txBox="1"/>
            <p:nvPr/>
          </p:nvSpPr>
          <p:spPr>
            <a:xfrm>
              <a:off x="4295356" y="1574780"/>
              <a:ext cx="869466" cy="288539"/>
            </a:xfrm>
            <a:prstGeom prst="rect">
              <a:avLst/>
            </a:prstGeom>
            <a:noFill/>
          </p:spPr>
          <p:txBody>
            <a:bodyPr wrap="none" lIns="68579" tIns="34289" rIns="68579" bIns="34289" rtlCol="0">
              <a:spAutoFit/>
            </a:bodyPr>
            <a:lstStyle/>
            <a:p>
              <a:pPr defTabSz="685783" hangingPunct="1">
                <a:lnSpc>
                  <a:spcPct val="100000"/>
                </a:lnSpc>
              </a:pPr>
              <a:r>
                <a:rPr lang="x-none" sz="14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CM filters</a:t>
              </a:r>
            </a:p>
          </p:txBody>
        </p: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xmlns="" id="{7E89A468-42D0-68DC-8961-F2E82C0AC7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9310" y="2299474"/>
              <a:ext cx="449037" cy="3568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xmlns="" id="{25E75E45-96BA-C53F-5772-BA272D4AFE22}"/>
                </a:ext>
              </a:extLst>
            </p:cNvPr>
            <p:cNvCxnSpPr/>
            <p:nvPr/>
          </p:nvCxnSpPr>
          <p:spPr>
            <a:xfrm>
              <a:off x="4019310" y="2894160"/>
              <a:ext cx="466110" cy="0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xmlns="" id="{634EBC7F-AC71-862B-4655-FF2618337F96}"/>
                </a:ext>
              </a:extLst>
            </p:cNvPr>
            <p:cNvCxnSpPr>
              <a:cxnSpLocks/>
            </p:cNvCxnSpPr>
            <p:nvPr/>
          </p:nvCxnSpPr>
          <p:spPr>
            <a:xfrm>
              <a:off x="4476948" y="2784012"/>
              <a:ext cx="0" cy="117542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xmlns="" id="{5D423B36-3EFF-542E-ED2A-C3162AA58F79}"/>
                </a:ext>
              </a:extLst>
            </p:cNvPr>
            <p:cNvGrpSpPr/>
            <p:nvPr/>
          </p:nvGrpSpPr>
          <p:grpSpPr>
            <a:xfrm rot="5400000">
              <a:off x="6945930" y="2674617"/>
              <a:ext cx="76200" cy="130988"/>
              <a:chOff x="2235200" y="2006600"/>
              <a:chExt cx="101600" cy="174650"/>
            </a:xfrm>
          </p:grpSpPr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xmlns="" id="{860A91ED-1ADE-31F9-3995-82D3987C4416}"/>
                  </a:ext>
                </a:extLst>
              </p:cNvPr>
              <p:cNvCxnSpPr/>
              <p:nvPr/>
            </p:nvCxnSpPr>
            <p:spPr>
              <a:xfrm>
                <a:off x="2235200" y="2076450"/>
                <a:ext cx="10160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xmlns="" id="{DC8E2041-2BAC-7BA0-40CA-CD25A93EC4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35200" y="2120900"/>
                <a:ext cx="10160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xmlns="" id="{C96B9141-3751-5ED7-4C16-0335B212C0C3}"/>
                  </a:ext>
                </a:extLst>
              </p:cNvPr>
              <p:cNvCxnSpPr/>
              <p:nvPr/>
            </p:nvCxnSpPr>
            <p:spPr>
              <a:xfrm>
                <a:off x="2286000" y="2006600"/>
                <a:ext cx="0" cy="5400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xmlns="" id="{5C88181D-CC48-B3BD-5571-F1E20CD572AE}"/>
                  </a:ext>
                </a:extLst>
              </p:cNvPr>
              <p:cNvCxnSpPr/>
              <p:nvPr/>
            </p:nvCxnSpPr>
            <p:spPr>
              <a:xfrm>
                <a:off x="2286000" y="2127250"/>
                <a:ext cx="0" cy="5400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xmlns="" id="{DB7ECAB6-B822-2EB8-42F6-D6D5417CEF5D}"/>
                </a:ext>
              </a:extLst>
            </p:cNvPr>
            <p:cNvGrpSpPr/>
            <p:nvPr/>
          </p:nvGrpSpPr>
          <p:grpSpPr>
            <a:xfrm rot="5400000">
              <a:off x="6958544" y="1498551"/>
              <a:ext cx="76200" cy="130988"/>
              <a:chOff x="2235200" y="2006600"/>
              <a:chExt cx="101600" cy="174650"/>
            </a:xfrm>
          </p:grpSpPr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xmlns="" id="{D368C341-C27C-BEC2-EE11-516762C329DC}"/>
                  </a:ext>
                </a:extLst>
              </p:cNvPr>
              <p:cNvCxnSpPr/>
              <p:nvPr/>
            </p:nvCxnSpPr>
            <p:spPr>
              <a:xfrm>
                <a:off x="2235200" y="2076450"/>
                <a:ext cx="10160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xmlns="" id="{6CACEDC8-EF0A-2AC1-14AE-6A5196107F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35200" y="2120900"/>
                <a:ext cx="10160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xmlns="" id="{C4D67487-B74B-9914-D945-1FD08FFA76F3}"/>
                  </a:ext>
                </a:extLst>
              </p:cNvPr>
              <p:cNvCxnSpPr/>
              <p:nvPr/>
            </p:nvCxnSpPr>
            <p:spPr>
              <a:xfrm>
                <a:off x="2286000" y="2006600"/>
                <a:ext cx="0" cy="5400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xmlns="" id="{5F1959CC-C132-BB03-A3C3-A83742F101DE}"/>
                  </a:ext>
                </a:extLst>
              </p:cNvPr>
              <p:cNvCxnSpPr/>
              <p:nvPr/>
            </p:nvCxnSpPr>
            <p:spPr>
              <a:xfrm>
                <a:off x="2286000" y="2127250"/>
                <a:ext cx="0" cy="5400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C771E0A6-5DDA-231C-8203-4F4B4D42FEA6}"/>
                </a:ext>
              </a:extLst>
            </p:cNvPr>
            <p:cNvCxnSpPr>
              <a:cxnSpLocks/>
            </p:cNvCxnSpPr>
            <p:nvPr/>
          </p:nvCxnSpPr>
          <p:spPr>
            <a:xfrm>
              <a:off x="720246" y="2463438"/>
              <a:ext cx="2328652" cy="2530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42D2D276-4E11-E8FE-CE8C-BE8BC7C6622B}"/>
                </a:ext>
              </a:extLst>
            </p:cNvPr>
            <p:cNvSpPr/>
            <p:nvPr/>
          </p:nvSpPr>
          <p:spPr>
            <a:xfrm>
              <a:off x="2860458" y="2680795"/>
              <a:ext cx="996553" cy="22678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 defTabSz="685783" hangingPunct="1">
                <a:lnSpc>
                  <a:spcPct val="100000"/>
                </a:lnSpc>
              </a:pPr>
              <a:endParaRPr lang="x-none" sz="1400" kern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8395C395-5AC4-38A8-F02D-896D5A8234FC}"/>
                </a:ext>
              </a:extLst>
            </p:cNvPr>
            <p:cNvCxnSpPr>
              <a:cxnSpLocks/>
            </p:cNvCxnSpPr>
            <p:nvPr/>
          </p:nvCxnSpPr>
          <p:spPr>
            <a:xfrm>
              <a:off x="715484" y="2722994"/>
              <a:ext cx="2328652" cy="2530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33FC7C69-748B-F206-715B-14BBBB410A5D}"/>
                </a:ext>
              </a:extLst>
            </p:cNvPr>
            <p:cNvCxnSpPr>
              <a:cxnSpLocks/>
            </p:cNvCxnSpPr>
            <p:nvPr/>
          </p:nvCxnSpPr>
          <p:spPr>
            <a:xfrm>
              <a:off x="708339" y="2684894"/>
              <a:ext cx="2328652" cy="2530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FE9FA2CE-016C-434C-55AC-A151B72E85AE}"/>
                </a:ext>
              </a:extLst>
            </p:cNvPr>
            <p:cNvGrpSpPr/>
            <p:nvPr/>
          </p:nvGrpSpPr>
          <p:grpSpPr>
            <a:xfrm>
              <a:off x="4155647" y="2484798"/>
              <a:ext cx="76200" cy="395165"/>
              <a:chOff x="2235200" y="1654363"/>
              <a:chExt cx="101600" cy="526887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xmlns="" id="{3EDB0529-0894-BB3C-16B1-340CBE068422}"/>
                  </a:ext>
                </a:extLst>
              </p:cNvPr>
              <p:cNvCxnSpPr/>
              <p:nvPr/>
            </p:nvCxnSpPr>
            <p:spPr>
              <a:xfrm>
                <a:off x="2235200" y="2076450"/>
                <a:ext cx="10160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xmlns="" id="{5F75B2C4-0F4B-7F0D-35C7-98203FB818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35200" y="2120900"/>
                <a:ext cx="10160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xmlns="" id="{F9CEC903-410E-B323-7D38-D3DDD41E4F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85504" y="1654363"/>
                <a:ext cx="496" cy="413528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xmlns="" id="{ED54180D-167F-6E19-579B-461321EA2D15}"/>
                  </a:ext>
                </a:extLst>
              </p:cNvPr>
              <p:cNvCxnSpPr/>
              <p:nvPr/>
            </p:nvCxnSpPr>
            <p:spPr>
              <a:xfrm>
                <a:off x="2286000" y="2127250"/>
                <a:ext cx="0" cy="5400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DBD39B4F-F9C6-635A-3CF4-B126C4D1D5A6}"/>
                </a:ext>
              </a:extLst>
            </p:cNvPr>
            <p:cNvGrpSpPr/>
            <p:nvPr/>
          </p:nvGrpSpPr>
          <p:grpSpPr>
            <a:xfrm>
              <a:off x="4327456" y="2301387"/>
              <a:ext cx="76200" cy="407392"/>
              <a:chOff x="2235200" y="2006600"/>
              <a:chExt cx="101600" cy="543189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xmlns="" id="{E87FC8AE-B51F-E36A-A953-326587E35F96}"/>
                  </a:ext>
                </a:extLst>
              </p:cNvPr>
              <p:cNvCxnSpPr/>
              <p:nvPr/>
            </p:nvCxnSpPr>
            <p:spPr>
              <a:xfrm>
                <a:off x="2235200" y="2076450"/>
                <a:ext cx="10160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xmlns="" id="{4E890A8B-1BCC-EFE7-D407-C8C83B2D5E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35200" y="2120900"/>
                <a:ext cx="10160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xmlns="" id="{95F1BAE0-D468-8F55-66B2-34C37FBFD892}"/>
                  </a:ext>
                </a:extLst>
              </p:cNvPr>
              <p:cNvCxnSpPr/>
              <p:nvPr/>
            </p:nvCxnSpPr>
            <p:spPr>
              <a:xfrm>
                <a:off x="2286000" y="2006600"/>
                <a:ext cx="0" cy="5400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xmlns="" id="{FDF85C7C-74A7-C4C8-0CA9-8ABDA5D944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86000" y="2127250"/>
                <a:ext cx="0" cy="422539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xmlns="" id="{CBB796CB-0F23-DD4A-A77E-1CCBCC42158F}"/>
                </a:ext>
              </a:extLst>
            </p:cNvPr>
            <p:cNvCxnSpPr>
              <a:cxnSpLocks/>
            </p:cNvCxnSpPr>
            <p:nvPr/>
          </p:nvCxnSpPr>
          <p:spPr>
            <a:xfrm>
              <a:off x="3743325" y="2748295"/>
              <a:ext cx="3006293" cy="1007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F57B8B9C-60DC-7143-A250-E8679DB05044}"/>
                </a:ext>
              </a:extLst>
            </p:cNvPr>
            <p:cNvCxnSpPr>
              <a:cxnSpLocks/>
            </p:cNvCxnSpPr>
            <p:nvPr/>
          </p:nvCxnSpPr>
          <p:spPr>
            <a:xfrm>
              <a:off x="3743325" y="2717039"/>
              <a:ext cx="2952132" cy="671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xmlns="" id="{620FD207-A9E1-E072-2629-620CC6C720C5}"/>
                </a:ext>
              </a:extLst>
            </p:cNvPr>
            <p:cNvCxnSpPr>
              <a:cxnSpLocks/>
            </p:cNvCxnSpPr>
            <p:nvPr/>
          </p:nvCxnSpPr>
          <p:spPr>
            <a:xfrm>
              <a:off x="6714317" y="2799193"/>
              <a:ext cx="71049" cy="0"/>
            </a:xfrm>
            <a:prstGeom prst="line">
              <a:avLst/>
            </a:prstGeom>
            <a:ln w="158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xmlns="" id="{BCDF0005-29C7-D8FF-1CF8-BF5706F036E9}"/>
                </a:ext>
              </a:extLst>
            </p:cNvPr>
            <p:cNvCxnSpPr>
              <a:cxnSpLocks/>
            </p:cNvCxnSpPr>
            <p:nvPr/>
          </p:nvCxnSpPr>
          <p:spPr>
            <a:xfrm>
              <a:off x="6657600" y="2564136"/>
              <a:ext cx="260938" cy="0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xmlns="" id="{F462B621-D2F7-474B-76D4-CE83A9D6F8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7599" y="2564137"/>
              <a:ext cx="0" cy="124249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xmlns="" id="{446130EB-AD5D-C769-FA65-CD548696033C}"/>
                </a:ext>
              </a:extLst>
            </p:cNvPr>
            <p:cNvCxnSpPr>
              <a:cxnSpLocks/>
            </p:cNvCxnSpPr>
            <p:nvPr/>
          </p:nvCxnSpPr>
          <p:spPr>
            <a:xfrm>
              <a:off x="6695456" y="2597910"/>
              <a:ext cx="779285" cy="722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xmlns="" id="{DDDA35D8-E2F6-3322-726D-AEDAD9910CC5}"/>
                </a:ext>
              </a:extLst>
            </p:cNvPr>
            <p:cNvCxnSpPr>
              <a:cxnSpLocks/>
            </p:cNvCxnSpPr>
            <p:nvPr/>
          </p:nvCxnSpPr>
          <p:spPr>
            <a:xfrm>
              <a:off x="6756004" y="2663805"/>
              <a:ext cx="724010" cy="861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xmlns="" id="{2C7BA7F8-4493-B14F-02AB-2A9467B067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22281" y="2735645"/>
              <a:ext cx="0" cy="74590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xmlns="" id="{F5F5EC89-2C24-14A5-D402-206218CF5526}"/>
                </a:ext>
              </a:extLst>
            </p:cNvPr>
            <p:cNvCxnSpPr>
              <a:cxnSpLocks/>
            </p:cNvCxnSpPr>
            <p:nvPr/>
          </p:nvCxnSpPr>
          <p:spPr>
            <a:xfrm>
              <a:off x="6812780" y="2738372"/>
              <a:ext cx="105756" cy="0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xmlns="" id="{EA6965EA-F799-28F6-1F17-0E963536B137}"/>
                </a:ext>
              </a:extLst>
            </p:cNvPr>
            <p:cNvCxnSpPr>
              <a:cxnSpLocks/>
            </p:cNvCxnSpPr>
            <p:nvPr/>
          </p:nvCxnSpPr>
          <p:spPr>
            <a:xfrm>
              <a:off x="6695456" y="2597911"/>
              <a:ext cx="0" cy="13138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xmlns="" id="{7B276D8F-F14F-8C7B-AFE0-C82802111669}"/>
                </a:ext>
              </a:extLst>
            </p:cNvPr>
            <p:cNvCxnSpPr>
              <a:cxnSpLocks/>
            </p:cNvCxnSpPr>
            <p:nvPr/>
          </p:nvCxnSpPr>
          <p:spPr>
            <a:xfrm>
              <a:off x="6749618" y="2663605"/>
              <a:ext cx="0" cy="10158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xmlns="" id="{B75B4862-6A7F-DABC-4DDD-D92353F903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55875" y="2654823"/>
              <a:ext cx="280771" cy="242383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xmlns="" id="{ACF73B2D-84E6-A8C0-65F3-50E6F9EC47A5}"/>
                </a:ext>
              </a:extLst>
            </p:cNvPr>
            <p:cNvCxnSpPr/>
            <p:nvPr/>
          </p:nvCxnSpPr>
          <p:spPr>
            <a:xfrm>
              <a:off x="3902263" y="2649959"/>
              <a:ext cx="198251" cy="23860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xmlns="" id="{97B2A49A-D04E-1FA0-67FD-71CB9E1F2A93}"/>
                </a:ext>
              </a:extLst>
            </p:cNvPr>
            <p:cNvCxnSpPr/>
            <p:nvPr/>
          </p:nvCxnSpPr>
          <p:spPr>
            <a:xfrm>
              <a:off x="2555875" y="2312708"/>
              <a:ext cx="280771" cy="2372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xmlns="" id="{7F851A19-902C-6BC4-E838-A6DF9E7682AD}"/>
                </a:ext>
              </a:extLst>
            </p:cNvPr>
            <p:cNvCxnSpPr/>
            <p:nvPr/>
          </p:nvCxnSpPr>
          <p:spPr>
            <a:xfrm flipV="1">
              <a:off x="3911788" y="2307984"/>
              <a:ext cx="198251" cy="248762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xmlns="" id="{634EBC7F-AC71-862B-4655-FF2618337F96}"/>
                </a:ext>
              </a:extLst>
            </p:cNvPr>
            <p:cNvCxnSpPr>
              <a:cxnSpLocks/>
            </p:cNvCxnSpPr>
            <p:nvPr/>
          </p:nvCxnSpPr>
          <p:spPr>
            <a:xfrm>
              <a:off x="4468347" y="2285512"/>
              <a:ext cx="0" cy="102041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xmlns="" id="{DC81A438-AAFA-A843-A2EF-9FBF95BB8B26}"/>
                </a:ext>
              </a:extLst>
            </p:cNvPr>
            <p:cNvCxnSpPr>
              <a:cxnSpLocks/>
            </p:cNvCxnSpPr>
            <p:nvPr/>
          </p:nvCxnSpPr>
          <p:spPr>
            <a:xfrm>
              <a:off x="4019310" y="1980811"/>
              <a:ext cx="3603" cy="331897"/>
            </a:xfrm>
            <a:prstGeom prst="line">
              <a:avLst/>
            </a:prstGeom>
            <a:ln w="349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xmlns="" id="{8F400A1F-3A8D-AA42-8A66-F5C61F0D3DDD}"/>
                </a:ext>
              </a:extLst>
            </p:cNvPr>
            <p:cNvCxnSpPr>
              <a:cxnSpLocks/>
            </p:cNvCxnSpPr>
            <p:nvPr/>
          </p:nvCxnSpPr>
          <p:spPr>
            <a:xfrm>
              <a:off x="4022913" y="2879963"/>
              <a:ext cx="0" cy="342066"/>
            </a:xfrm>
            <a:prstGeom prst="line">
              <a:avLst/>
            </a:prstGeom>
            <a:ln w="349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TextBox 249"/>
            <p:cNvSpPr txBox="1"/>
            <p:nvPr/>
          </p:nvSpPr>
          <p:spPr>
            <a:xfrm>
              <a:off x="3048898" y="3471359"/>
              <a:ext cx="1954031" cy="695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kern="1200" dirty="0">
                  <a:solidFill>
                    <a:prstClr val="black"/>
                  </a:solidFill>
                  <a:latin typeface="Calibri"/>
                </a:rPr>
                <a:t>B</a:t>
              </a:r>
              <a:r>
                <a:rPr lang="x-none" sz="1400" kern="1200" dirty="0" smtClean="0">
                  <a:solidFill>
                    <a:prstClr val="black"/>
                  </a:solidFill>
                  <a:latin typeface="Calibri"/>
                </a:rPr>
                <a:t>ackplane </a:t>
              </a:r>
              <a:r>
                <a:rPr lang="x-none" sz="1400" kern="1200" dirty="0">
                  <a:solidFill>
                    <a:prstClr val="black"/>
                  </a:solidFill>
                  <a:latin typeface="Calibri"/>
                </a:rPr>
                <a:t>of PCB connected to cable </a:t>
              </a:r>
              <a:r>
                <a:rPr lang="x-none" sz="1400" kern="1200" dirty="0" smtClean="0">
                  <a:solidFill>
                    <a:prstClr val="black"/>
                  </a:solidFill>
                  <a:latin typeface="Calibri"/>
                </a:rPr>
                <a:t>shields</a:t>
              </a:r>
              <a:endParaRPr lang="x-none" sz="1400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51" name="Straight Arrow Connector 250">
              <a:extLst>
                <a:ext uri="{FF2B5EF4-FFF2-40B4-BE49-F238E27FC236}">
                  <a16:creationId xmlns:a16="http://schemas.microsoft.com/office/drawing/2014/main" xmlns="" id="{100C5FB0-C885-D746-B417-E8EB4C6E925B}"/>
                </a:ext>
              </a:extLst>
            </p:cNvPr>
            <p:cNvCxnSpPr>
              <a:cxnSpLocks/>
              <a:endCxn id="47" idx="0"/>
            </p:cNvCxnSpPr>
            <p:nvPr/>
          </p:nvCxnSpPr>
          <p:spPr>
            <a:xfrm flipH="1" flipV="1">
              <a:off x="3358735" y="2680795"/>
              <a:ext cx="317968" cy="82868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8782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Initial</a:t>
            </a:r>
            <a:r>
              <a:rPr lang="pt-PT" dirty="0" smtClean="0"/>
              <a:t> (</a:t>
            </a:r>
            <a:r>
              <a:rPr lang="pt-PT" dirty="0" err="1" smtClean="0"/>
              <a:t>pre</a:t>
            </a:r>
            <a:r>
              <a:rPr lang="pt-PT" dirty="0" smtClean="0"/>
              <a:t>-)</a:t>
            </a:r>
            <a:r>
              <a:rPr lang="pt-PT" dirty="0" err="1" smtClean="0"/>
              <a:t>prototype</a:t>
            </a:r>
            <a:r>
              <a:rPr lang="pt-PT" dirty="0" smtClean="0"/>
              <a:t> </a:t>
            </a:r>
            <a:r>
              <a:rPr lang="pt-PT" dirty="0" err="1" smtClean="0"/>
              <a:t>tests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365" y="1546420"/>
            <a:ext cx="4516017" cy="3404678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600"/>
              </a:spcBef>
            </a:pPr>
            <a:r>
              <a:rPr lang="pt-PT" dirty="0" smtClean="0">
                <a:solidFill>
                  <a:srgbClr val="000000"/>
                </a:solidFill>
              </a:rPr>
              <a:t>RC</a:t>
            </a:r>
            <a:r>
              <a:rPr lang="mr-IN" dirty="0" smtClean="0">
                <a:solidFill>
                  <a:srgbClr val="000000"/>
                </a:solidFill>
              </a:rPr>
              <a:t>–</a:t>
            </a:r>
            <a:r>
              <a:rPr lang="pt-PT" dirty="0" smtClean="0">
                <a:solidFill>
                  <a:srgbClr val="000000"/>
                </a:solidFill>
              </a:rPr>
              <a:t>RC </a:t>
            </a:r>
            <a:r>
              <a:rPr lang="pt-PT" dirty="0" err="1" smtClean="0">
                <a:solidFill>
                  <a:srgbClr val="000000"/>
                </a:solidFill>
              </a:rPr>
              <a:t>filter</a:t>
            </a:r>
            <a:r>
              <a:rPr lang="pt-PT" dirty="0" smtClean="0">
                <a:solidFill>
                  <a:srgbClr val="000000"/>
                </a:solidFill>
              </a:rPr>
              <a:t>: 10 </a:t>
            </a:r>
            <a:r>
              <a:rPr lang="pt-PT" dirty="0" err="1" smtClean="0">
                <a:solidFill>
                  <a:srgbClr val="000000"/>
                </a:solidFill>
              </a:rPr>
              <a:t>kΩ</a:t>
            </a:r>
            <a:r>
              <a:rPr lang="pt-PT" dirty="0" smtClean="0">
                <a:solidFill>
                  <a:srgbClr val="000000"/>
                </a:solidFill>
              </a:rPr>
              <a:t> x 33 </a:t>
            </a:r>
            <a:r>
              <a:rPr lang="pt-PT" dirty="0" err="1" smtClean="0">
                <a:solidFill>
                  <a:srgbClr val="000000"/>
                </a:solidFill>
              </a:rPr>
              <a:t>nF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or</a:t>
            </a:r>
            <a:r>
              <a:rPr lang="pt-PT" dirty="0" smtClean="0">
                <a:solidFill>
                  <a:srgbClr val="000000"/>
                </a:solidFill>
              </a:rPr>
              <a:t> 47 </a:t>
            </a:r>
            <a:r>
              <a:rPr lang="pt-PT" dirty="0" err="1" smtClean="0">
                <a:solidFill>
                  <a:srgbClr val="000000"/>
                </a:solidFill>
              </a:rPr>
              <a:t>nF</a:t>
            </a:r>
            <a:endParaRPr lang="pt-PT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pt-PT" dirty="0" smtClean="0">
                <a:solidFill>
                  <a:srgbClr val="000000"/>
                </a:solidFill>
              </a:rPr>
              <a:t>Note R </a:t>
            </a:r>
            <a:r>
              <a:rPr lang="pt-PT" dirty="0" err="1" smtClean="0">
                <a:solidFill>
                  <a:srgbClr val="000000"/>
                </a:solidFill>
              </a:rPr>
              <a:t>and</a:t>
            </a:r>
            <a:r>
              <a:rPr lang="pt-PT" dirty="0" smtClean="0">
                <a:solidFill>
                  <a:srgbClr val="000000"/>
                </a:solidFill>
              </a:rPr>
              <a:t> C </a:t>
            </a:r>
            <a:r>
              <a:rPr lang="pt-PT" dirty="0" err="1" smtClean="0">
                <a:solidFill>
                  <a:srgbClr val="000000"/>
                </a:solidFill>
              </a:rPr>
              <a:t>not</a:t>
            </a:r>
            <a:r>
              <a:rPr lang="pt-PT" dirty="0" smtClean="0">
                <a:solidFill>
                  <a:srgbClr val="000000"/>
                </a:solidFill>
              </a:rPr>
              <a:t> final </a:t>
            </a:r>
            <a:r>
              <a:rPr lang="mr-IN" dirty="0" smtClean="0">
                <a:solidFill>
                  <a:srgbClr val="000000"/>
                </a:solidFill>
              </a:rPr>
              <a:t>–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must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be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defined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together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with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sensors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and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tested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together</a:t>
            </a:r>
            <a:endParaRPr lang="pt-PT" dirty="0" smtClean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endParaRPr lang="pt-PT" dirty="0" smtClean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Assuming</a:t>
            </a:r>
            <a:r>
              <a:rPr lang="pt-PT" dirty="0" smtClean="0">
                <a:solidFill>
                  <a:srgbClr val="000000"/>
                </a:solidFill>
              </a:rPr>
              <a:t> 3 </a:t>
            </a:r>
            <a:r>
              <a:rPr lang="pt-PT" dirty="0" err="1" smtClean="0">
                <a:solidFill>
                  <a:srgbClr val="000000"/>
                </a:solidFill>
              </a:rPr>
              <a:t>mA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maximum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current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means</a:t>
            </a:r>
            <a:r>
              <a:rPr lang="pt-PT" dirty="0" smtClean="0">
                <a:solidFill>
                  <a:srgbClr val="000000"/>
                </a:solidFill>
              </a:rPr>
              <a:t>: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pt-PT" dirty="0" smtClean="0">
                <a:solidFill>
                  <a:srgbClr val="000000"/>
                </a:solidFill>
              </a:rPr>
              <a:t>60 V </a:t>
            </a:r>
            <a:r>
              <a:rPr lang="pt-PT" dirty="0" err="1" smtClean="0">
                <a:solidFill>
                  <a:srgbClr val="000000"/>
                </a:solidFill>
              </a:rPr>
              <a:t>voltage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drop</a:t>
            </a:r>
            <a:endParaRPr lang="pt-PT" dirty="0"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pt-PT" dirty="0" smtClean="0">
                <a:solidFill>
                  <a:srgbClr val="000000"/>
                </a:solidFill>
              </a:rPr>
              <a:t>180 mW max. </a:t>
            </a:r>
            <a:r>
              <a:rPr lang="pt-PT" dirty="0" err="1" smtClean="0">
                <a:solidFill>
                  <a:srgbClr val="000000"/>
                </a:solidFill>
              </a:rPr>
              <a:t>dissipation</a:t>
            </a:r>
            <a:r>
              <a:rPr lang="pt-PT" dirty="0" smtClean="0">
                <a:solidFill>
                  <a:srgbClr val="000000"/>
                </a:solidFill>
              </a:rPr>
              <a:t> per </a:t>
            </a:r>
            <a:r>
              <a:rPr lang="pt-PT" dirty="0" err="1" smtClean="0">
                <a:solidFill>
                  <a:srgbClr val="000000"/>
                </a:solidFill>
              </a:rPr>
              <a:t>channel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endParaRPr lang="pt-PT" dirty="0"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pt-PT" dirty="0" smtClean="0">
                <a:solidFill>
                  <a:srgbClr val="000000"/>
                </a:solidFill>
              </a:rPr>
              <a:t>I.e. 5 W / 24-channel box</a:t>
            </a:r>
          </a:p>
          <a:p>
            <a:pPr marL="0" indent="0">
              <a:spcBef>
                <a:spcPts val="600"/>
              </a:spcBef>
            </a:pPr>
            <a:endParaRPr lang="pt-PT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600"/>
              </a:spcBef>
            </a:pPr>
            <a:r>
              <a:rPr lang="pt-PT" dirty="0" smtClean="0">
                <a:solidFill>
                  <a:srgbClr val="000000"/>
                </a:solidFill>
              </a:rPr>
              <a:t>Ideal response: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pt-PT" dirty="0" err="1" smtClean="0">
                <a:solidFill>
                  <a:srgbClr val="000000"/>
                </a:solidFill>
              </a:rPr>
              <a:t>f</a:t>
            </a:r>
            <a:r>
              <a:rPr lang="pt-PT" baseline="-25000" dirty="0" err="1" smtClean="0">
                <a:solidFill>
                  <a:srgbClr val="000000"/>
                </a:solidFill>
              </a:rPr>
              <a:t>c</a:t>
            </a:r>
            <a:r>
              <a:rPr lang="pt-PT" dirty="0" smtClean="0">
                <a:solidFill>
                  <a:srgbClr val="000000"/>
                </a:solidFill>
              </a:rPr>
              <a:t> = 338 Hz (33 </a:t>
            </a:r>
            <a:r>
              <a:rPr lang="pt-PT" dirty="0" err="1" smtClean="0">
                <a:solidFill>
                  <a:srgbClr val="000000"/>
                </a:solidFill>
              </a:rPr>
              <a:t>nF</a:t>
            </a:r>
            <a:r>
              <a:rPr lang="pt-PT" dirty="0" smtClean="0">
                <a:solidFill>
                  <a:srgbClr val="000000"/>
                </a:solidFill>
              </a:rPr>
              <a:t>) </a:t>
            </a:r>
            <a:r>
              <a:rPr lang="pt-PT" dirty="0" err="1" smtClean="0">
                <a:solidFill>
                  <a:srgbClr val="000000"/>
                </a:solidFill>
              </a:rPr>
              <a:t>or</a:t>
            </a:r>
            <a:r>
              <a:rPr lang="pt-PT" dirty="0" smtClean="0">
                <a:solidFill>
                  <a:srgbClr val="000000"/>
                </a:solidFill>
              </a:rPr>
              <a:t> 482 Hz (47 </a:t>
            </a:r>
            <a:r>
              <a:rPr lang="pt-PT" dirty="0" err="1" smtClean="0">
                <a:solidFill>
                  <a:srgbClr val="000000"/>
                </a:solidFill>
              </a:rPr>
              <a:t>nF</a:t>
            </a:r>
            <a:r>
              <a:rPr lang="pt-PT" dirty="0" smtClean="0">
                <a:solidFill>
                  <a:srgbClr val="000000"/>
                </a:solidFill>
              </a:rPr>
              <a:t>)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pt-PT" dirty="0" smtClean="0">
                <a:solidFill>
                  <a:srgbClr val="000000"/>
                </a:solidFill>
              </a:rPr>
              <a:t>-40 dB / </a:t>
            </a:r>
            <a:r>
              <a:rPr lang="pt-PT" dirty="0" err="1" smtClean="0">
                <a:solidFill>
                  <a:srgbClr val="000000"/>
                </a:solidFill>
              </a:rPr>
              <a:t>decade</a:t>
            </a:r>
            <a:endParaRPr lang="pt-PT" dirty="0"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pt-PT" dirty="0" err="1" smtClean="0">
                <a:solidFill>
                  <a:srgbClr val="000000"/>
                </a:solidFill>
              </a:rPr>
              <a:t>Achieved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this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when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tested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inside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shielding</a:t>
            </a:r>
            <a:r>
              <a:rPr lang="pt-PT" dirty="0" smtClean="0">
                <a:solidFill>
                  <a:srgbClr val="000000"/>
                </a:solidFill>
              </a:rPr>
              <a:t> box</a:t>
            </a:r>
          </a:p>
          <a:p>
            <a:endParaRPr lang="pt-PT" dirty="0" smtClean="0"/>
          </a:p>
          <a:p>
            <a:endParaRPr lang="pt-PT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8280532"/>
              </p:ext>
            </p:extLst>
          </p:nvPr>
        </p:nvGraphicFramePr>
        <p:xfrm>
          <a:off x="9323464" y="966112"/>
          <a:ext cx="4046617" cy="2443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 descr="IMG_20210723_11535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5"/>
          <a:stretch/>
        </p:blipFill>
        <p:spPr>
          <a:xfrm>
            <a:off x="5223359" y="2647297"/>
            <a:ext cx="3536631" cy="2303801"/>
          </a:xfrm>
          <a:prstGeom prst="rect">
            <a:avLst/>
          </a:prstGeom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4402004"/>
              </p:ext>
            </p:extLst>
          </p:nvPr>
        </p:nvGraphicFramePr>
        <p:xfrm>
          <a:off x="5223359" y="527780"/>
          <a:ext cx="3708400" cy="2119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25276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Prototype</a:t>
            </a:r>
            <a:r>
              <a:rPr lang="pt-PT" dirty="0" smtClean="0"/>
              <a:t> </a:t>
            </a:r>
            <a:r>
              <a:rPr lang="pt-PT" dirty="0" err="1" smtClean="0"/>
              <a:t>tests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366" y="1587500"/>
            <a:ext cx="4308134" cy="307340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600"/>
              </a:spcBef>
            </a:pPr>
            <a:r>
              <a:rPr lang="pt-PT" dirty="0" smtClean="0">
                <a:solidFill>
                  <a:srgbClr val="000000"/>
                </a:solidFill>
              </a:rPr>
              <a:t>Response improves </a:t>
            </a:r>
            <a:r>
              <a:rPr lang="pt-PT" dirty="0" err="1" smtClean="0">
                <a:solidFill>
                  <a:srgbClr val="000000"/>
                </a:solidFill>
              </a:rPr>
              <a:t>with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shielding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>
                <a:solidFill>
                  <a:srgbClr val="000000"/>
                </a:solidFill>
              </a:rPr>
              <a:t>(Faraday </a:t>
            </a:r>
            <a:r>
              <a:rPr lang="pt-PT" dirty="0" err="1">
                <a:solidFill>
                  <a:srgbClr val="000000"/>
                </a:solidFill>
              </a:rPr>
              <a:t>cage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smtClean="0">
                <a:solidFill>
                  <a:srgbClr val="000000"/>
                </a:solidFill>
              </a:rPr>
              <a:t>)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pt-PT" dirty="0" err="1" smtClean="0">
                <a:solidFill>
                  <a:srgbClr val="000000"/>
                </a:solidFill>
              </a:rPr>
              <a:t>Closer</a:t>
            </a:r>
            <a:r>
              <a:rPr lang="pt-PT" dirty="0" smtClean="0">
                <a:solidFill>
                  <a:srgbClr val="000000"/>
                </a:solidFill>
              </a:rPr>
              <a:t> to -40 dB / </a:t>
            </a:r>
            <a:r>
              <a:rPr lang="pt-PT" dirty="0" err="1" smtClean="0">
                <a:solidFill>
                  <a:srgbClr val="000000"/>
                </a:solidFill>
              </a:rPr>
              <a:t>decade</a:t>
            </a:r>
            <a:endParaRPr lang="pt-PT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endParaRPr lang="pt-PT" dirty="0" smtClean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r>
              <a:rPr lang="pt-PT" dirty="0" smtClean="0">
                <a:solidFill>
                  <a:srgbClr val="000000"/>
                </a:solidFill>
              </a:rPr>
              <a:t>Response </a:t>
            </a:r>
            <a:r>
              <a:rPr lang="pt-PT" dirty="0" err="1" smtClean="0">
                <a:solidFill>
                  <a:srgbClr val="000000"/>
                </a:solidFill>
              </a:rPr>
              <a:t>flat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above</a:t>
            </a:r>
            <a:r>
              <a:rPr lang="pt-PT" dirty="0" smtClean="0">
                <a:solidFill>
                  <a:srgbClr val="000000"/>
                </a:solidFill>
              </a:rPr>
              <a:t> 10 kHz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endParaRPr lang="pt-PT" dirty="0">
              <a:solidFill>
                <a:srgbClr val="000000"/>
              </a:solidFill>
            </a:endParaRPr>
          </a:p>
          <a:p>
            <a:pPr marL="0" indent="0">
              <a:spcBef>
                <a:spcPts val="600"/>
              </a:spcBef>
            </a:pPr>
            <a:r>
              <a:rPr lang="pt-PT" b="1" dirty="0" err="1" smtClean="0">
                <a:solidFill>
                  <a:srgbClr val="000000"/>
                </a:solidFill>
              </a:rPr>
              <a:t>Other</a:t>
            </a:r>
            <a:r>
              <a:rPr lang="pt-PT" b="1" dirty="0" smtClean="0">
                <a:solidFill>
                  <a:srgbClr val="000000"/>
                </a:solidFill>
              </a:rPr>
              <a:t> </a:t>
            </a:r>
            <a:r>
              <a:rPr lang="pt-PT" b="1" dirty="0" err="1" smtClean="0">
                <a:solidFill>
                  <a:srgbClr val="000000"/>
                </a:solidFill>
              </a:rPr>
              <a:t>tests</a:t>
            </a:r>
            <a:r>
              <a:rPr lang="pt-PT" b="1" dirty="0" smtClean="0">
                <a:solidFill>
                  <a:srgbClr val="000000"/>
                </a:solidFill>
              </a:rPr>
              <a:t> </a:t>
            </a:r>
            <a:r>
              <a:rPr lang="pt-PT" b="1" dirty="0" err="1" smtClean="0">
                <a:solidFill>
                  <a:srgbClr val="000000"/>
                </a:solidFill>
              </a:rPr>
              <a:t>foreseen</a:t>
            </a:r>
            <a:r>
              <a:rPr lang="pt-PT" dirty="0" smtClean="0">
                <a:solidFill>
                  <a:srgbClr val="000000"/>
                </a:solidFill>
              </a:rPr>
              <a:t>: </a:t>
            </a:r>
            <a:endParaRPr lang="pt-PT" dirty="0"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pt-PT" dirty="0" err="1" smtClean="0">
                <a:solidFill>
                  <a:srgbClr val="000000"/>
                </a:solidFill>
              </a:rPr>
              <a:t>Leak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current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under</a:t>
            </a:r>
            <a:r>
              <a:rPr lang="pt-PT" dirty="0">
                <a:solidFill>
                  <a:srgbClr val="000000"/>
                </a:solidFill>
              </a:rPr>
              <a:t> HV </a:t>
            </a:r>
            <a:r>
              <a:rPr lang="pt-PT" dirty="0" err="1" smtClean="0">
                <a:solidFill>
                  <a:srgbClr val="000000"/>
                </a:solidFill>
              </a:rPr>
              <a:t>bias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mr-IN" dirty="0" smtClean="0">
                <a:solidFill>
                  <a:srgbClr val="000000"/>
                </a:solidFill>
              </a:rPr>
              <a:t>–</a:t>
            </a:r>
            <a:r>
              <a:rPr lang="pt-PT" dirty="0" smtClean="0">
                <a:solidFill>
                  <a:srgbClr val="000000"/>
                </a:solidFill>
              </a:rPr>
              <a:t>  </a:t>
            </a:r>
            <a:r>
              <a:rPr lang="pt-PT" dirty="0" err="1" smtClean="0">
                <a:solidFill>
                  <a:srgbClr val="000000"/>
                </a:solidFill>
              </a:rPr>
              <a:t>waiting</a:t>
            </a:r>
            <a:r>
              <a:rPr lang="pt-PT" dirty="0" smtClean="0">
                <a:solidFill>
                  <a:srgbClr val="000000"/>
                </a:solidFill>
              </a:rPr>
              <a:t> for </a:t>
            </a:r>
            <a:r>
              <a:rPr lang="pt-PT" dirty="0" err="1" smtClean="0">
                <a:solidFill>
                  <a:srgbClr val="000000"/>
                </a:solidFill>
              </a:rPr>
              <a:t>precision</a:t>
            </a:r>
            <a:r>
              <a:rPr lang="pt-PT" dirty="0" smtClean="0">
                <a:solidFill>
                  <a:srgbClr val="000000"/>
                </a:solidFill>
              </a:rPr>
              <a:t> HV module to </a:t>
            </a:r>
            <a:r>
              <a:rPr lang="pt-PT" dirty="0" err="1" smtClean="0">
                <a:solidFill>
                  <a:srgbClr val="000000"/>
                </a:solidFill>
              </a:rPr>
              <a:t>be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free</a:t>
            </a:r>
            <a:r>
              <a:rPr lang="pt-PT" dirty="0" smtClean="0">
                <a:solidFill>
                  <a:srgbClr val="000000"/>
                </a:solidFill>
              </a:rPr>
              <a:t>, to </a:t>
            </a:r>
            <a:r>
              <a:rPr lang="pt-PT" dirty="0" err="1" smtClean="0">
                <a:solidFill>
                  <a:srgbClr val="000000"/>
                </a:solidFill>
              </a:rPr>
              <a:t>ease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measurement</a:t>
            </a:r>
            <a:endParaRPr lang="pt-PT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pt-PT" dirty="0" smtClean="0">
                <a:solidFill>
                  <a:srgbClr val="000000"/>
                </a:solidFill>
              </a:rPr>
              <a:t>Final </a:t>
            </a:r>
            <a:r>
              <a:rPr lang="pt-PT" dirty="0" err="1" smtClean="0">
                <a:solidFill>
                  <a:srgbClr val="000000"/>
                </a:solidFill>
              </a:rPr>
              <a:t>tests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must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be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done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with</a:t>
            </a:r>
            <a:r>
              <a:rPr lang="pt-PT" dirty="0" smtClean="0">
                <a:solidFill>
                  <a:srgbClr val="000000"/>
                </a:solidFill>
              </a:rPr>
              <a:t> HGTD HV </a:t>
            </a:r>
            <a:r>
              <a:rPr lang="pt-PT" dirty="0" err="1" smtClean="0">
                <a:solidFill>
                  <a:srgbClr val="000000"/>
                </a:solidFill>
              </a:rPr>
              <a:t>source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prototype</a:t>
            </a:r>
            <a:endParaRPr lang="pt-PT" dirty="0">
              <a:solidFill>
                <a:srgbClr val="000000"/>
              </a:solidFill>
            </a:endParaRPr>
          </a:p>
          <a:p>
            <a:pPr marL="0" indent="0">
              <a:spcBef>
                <a:spcPts val="600"/>
              </a:spcBef>
            </a:pPr>
            <a:endParaRPr lang="pt-PT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9465811"/>
              </p:ext>
            </p:extLst>
          </p:nvPr>
        </p:nvGraphicFramePr>
        <p:xfrm>
          <a:off x="5080000" y="1231900"/>
          <a:ext cx="3895881" cy="372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19397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Response curve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754" y="1259281"/>
            <a:ext cx="3925701" cy="1668995"/>
          </a:xfrm>
        </p:spPr>
        <p:txBody>
          <a:bodyPr/>
          <a:lstStyle/>
          <a:p>
            <a:r>
              <a:rPr lang="pt-PT" dirty="0" smtClean="0"/>
              <a:t>Response </a:t>
            </a:r>
            <a:r>
              <a:rPr lang="pt-PT" dirty="0" err="1" smtClean="0"/>
              <a:t>after</a:t>
            </a:r>
            <a:r>
              <a:rPr lang="pt-PT" dirty="0" smtClean="0"/>
              <a:t> </a:t>
            </a:r>
            <a:r>
              <a:rPr lang="pt-PT" dirty="0" err="1" smtClean="0"/>
              <a:t>adding</a:t>
            </a:r>
            <a:r>
              <a:rPr lang="pt-PT" dirty="0" smtClean="0"/>
              <a:t> </a:t>
            </a:r>
            <a:r>
              <a:rPr lang="pt-PT" dirty="0" err="1" smtClean="0"/>
              <a:t>common-mode</a:t>
            </a:r>
            <a:r>
              <a:rPr lang="pt-PT" dirty="0" smtClean="0"/>
              <a:t> </a:t>
            </a:r>
            <a:r>
              <a:rPr lang="pt-PT" dirty="0" err="1" smtClean="0"/>
              <a:t>decoupling</a:t>
            </a:r>
            <a:r>
              <a:rPr lang="pt-PT" dirty="0" smtClean="0"/>
              <a:t> </a:t>
            </a:r>
            <a:r>
              <a:rPr lang="pt-PT" dirty="0" err="1" smtClean="0"/>
              <a:t>capacitors</a:t>
            </a:r>
            <a:endParaRPr lang="pt-PT" dirty="0"/>
          </a:p>
        </p:txBody>
      </p:sp>
      <p:pic>
        <p:nvPicPr>
          <p:cNvPr id="4" name="Picture 3" descr="Diagram, schematic&#10;&#10;Description automatically generated"/>
          <p:cNvPicPr/>
          <p:nvPr/>
        </p:nvPicPr>
        <p:blipFill>
          <a:blip r:embed="rId2"/>
          <a:stretch>
            <a:fillRect/>
          </a:stretch>
        </p:blipFill>
        <p:spPr>
          <a:xfrm>
            <a:off x="269606" y="2728391"/>
            <a:ext cx="3973372" cy="2038759"/>
          </a:xfrm>
          <a:prstGeom prst="rect">
            <a:avLst/>
          </a:prstGeom>
        </p:spPr>
      </p:pic>
      <p:pic>
        <p:nvPicPr>
          <p:cNvPr id="8" name="Picture 7" descr="image_2022_08_25T14_22_00_237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807" y="687354"/>
            <a:ext cx="4938074" cy="399824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76740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Optimising</a:t>
            </a:r>
            <a:r>
              <a:rPr lang="pt-PT" dirty="0" smtClean="0"/>
              <a:t> design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366" y="1216520"/>
            <a:ext cx="8229242" cy="1524679"/>
          </a:xfrm>
        </p:spPr>
        <p:txBody>
          <a:bodyPr>
            <a:normAutofit fontScale="85000" lnSpcReduction="20000"/>
          </a:bodyPr>
          <a:lstStyle/>
          <a:p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tried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alternative</a:t>
            </a:r>
            <a:r>
              <a:rPr lang="pt-PT" dirty="0" smtClean="0"/>
              <a:t> design to:</a:t>
            </a:r>
          </a:p>
          <a:p>
            <a:pPr marL="285750" indent="-285750">
              <a:buFont typeface="Arial"/>
              <a:buChar char="•"/>
            </a:pPr>
            <a:r>
              <a:rPr lang="pt-PT" dirty="0" err="1" smtClean="0"/>
              <a:t>Ease</a:t>
            </a:r>
            <a:r>
              <a:rPr lang="pt-PT" dirty="0" smtClean="0"/>
              <a:t> </a:t>
            </a:r>
            <a:r>
              <a:rPr lang="pt-PT" dirty="0" err="1" smtClean="0"/>
              <a:t>assembly</a:t>
            </a:r>
            <a:r>
              <a:rPr lang="pt-PT" dirty="0" smtClean="0"/>
              <a:t>: </a:t>
            </a:r>
            <a:r>
              <a:rPr lang="pt-PT" dirty="0" err="1" smtClean="0"/>
              <a:t>reduces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pt-PT" dirty="0" smtClean="0"/>
              <a:t> time </a:t>
            </a:r>
            <a:r>
              <a:rPr lang="pt-PT" dirty="0" err="1" smtClean="0"/>
              <a:t>and</a:t>
            </a:r>
            <a:r>
              <a:rPr lang="pt-PT" dirty="0" smtClean="0"/>
              <a:t> manufacture </a:t>
            </a:r>
            <a:r>
              <a:rPr lang="pt-PT" dirty="0" err="1" smtClean="0"/>
              <a:t>errors</a:t>
            </a:r>
            <a:endParaRPr lang="pt-PT" dirty="0" smtClean="0"/>
          </a:p>
          <a:p>
            <a:pPr marL="285750" indent="-285750">
              <a:buFont typeface="Arial"/>
              <a:buChar char="•"/>
            </a:pPr>
            <a:r>
              <a:rPr lang="pt-PT" dirty="0" smtClean="0"/>
              <a:t>Improve </a:t>
            </a:r>
            <a:r>
              <a:rPr lang="pt-PT" dirty="0" err="1" smtClean="0"/>
              <a:t>robustness</a:t>
            </a:r>
            <a:r>
              <a:rPr lang="pt-PT" dirty="0" smtClean="0"/>
              <a:t>: </a:t>
            </a:r>
            <a:r>
              <a:rPr lang="pt-PT" dirty="0" err="1" smtClean="0"/>
              <a:t>assess</a:t>
            </a:r>
            <a:r>
              <a:rPr lang="pt-PT" dirty="0" smtClean="0"/>
              <a:t> </a:t>
            </a:r>
            <a:r>
              <a:rPr lang="pt-PT" dirty="0" err="1" smtClean="0"/>
              <a:t>robustness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routing</a:t>
            </a:r>
            <a:r>
              <a:rPr lang="pt-PT" dirty="0" smtClean="0"/>
              <a:t> </a:t>
            </a:r>
            <a:r>
              <a:rPr lang="pt-PT" dirty="0" err="1" smtClean="0"/>
              <a:t>cables</a:t>
            </a:r>
            <a:r>
              <a:rPr lang="pt-PT" dirty="0" smtClean="0"/>
              <a:t> / </a:t>
            </a:r>
            <a:r>
              <a:rPr lang="pt-PT" dirty="0" err="1" smtClean="0"/>
              <a:t>soldering</a:t>
            </a:r>
            <a:endParaRPr lang="pt-PT" dirty="0" smtClean="0"/>
          </a:p>
          <a:p>
            <a:pPr marL="285750" indent="-285750">
              <a:buFont typeface="Arial"/>
              <a:buChar char="•"/>
            </a:pPr>
            <a:r>
              <a:rPr lang="pt-PT" dirty="0" err="1" smtClean="0"/>
              <a:t>Add</a:t>
            </a:r>
            <a:r>
              <a:rPr lang="pt-PT" dirty="0" smtClean="0"/>
              <a:t> </a:t>
            </a:r>
            <a:r>
              <a:rPr lang="pt-PT" dirty="0" err="1" smtClean="0"/>
              <a:t>decoupling</a:t>
            </a:r>
            <a:r>
              <a:rPr lang="pt-PT" dirty="0" smtClean="0"/>
              <a:t> </a:t>
            </a:r>
            <a:r>
              <a:rPr lang="pt-PT" dirty="0" err="1" smtClean="0"/>
              <a:t>capacitors</a:t>
            </a:r>
            <a:r>
              <a:rPr lang="pt-PT" dirty="0" smtClean="0"/>
              <a:t> </a:t>
            </a:r>
            <a:r>
              <a:rPr lang="pt-PT" dirty="0" err="1" smtClean="0"/>
              <a:t>against</a:t>
            </a:r>
            <a:r>
              <a:rPr lang="pt-PT" dirty="0" smtClean="0"/>
              <a:t> </a:t>
            </a:r>
            <a:r>
              <a:rPr lang="pt-PT" dirty="0" err="1" smtClean="0"/>
              <a:t>common-mode</a:t>
            </a:r>
            <a:r>
              <a:rPr lang="pt-PT" dirty="0" smtClean="0"/>
              <a:t> </a:t>
            </a:r>
            <a:r>
              <a:rPr lang="pt-PT" dirty="0" err="1" smtClean="0"/>
              <a:t>noise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each</a:t>
            </a:r>
            <a:r>
              <a:rPr lang="pt-PT" dirty="0" smtClean="0"/>
              <a:t> </a:t>
            </a:r>
            <a:r>
              <a:rPr lang="pt-PT" dirty="0" err="1" smtClean="0"/>
              <a:t>channel</a:t>
            </a:r>
            <a:endParaRPr lang="pt-PT" dirty="0" smtClean="0"/>
          </a:p>
          <a:p>
            <a:pPr marL="285750" indent="-285750">
              <a:buFont typeface="Arial"/>
              <a:buChar char="•"/>
            </a:pPr>
            <a:r>
              <a:rPr lang="pt-PT" dirty="0" err="1" smtClean="0"/>
              <a:t>Lower</a:t>
            </a:r>
            <a:r>
              <a:rPr lang="pt-PT" dirty="0" smtClean="0"/>
              <a:t> </a:t>
            </a:r>
            <a:r>
              <a:rPr lang="pt-PT" dirty="0" err="1" smtClean="0"/>
              <a:t>cost</a:t>
            </a:r>
            <a:r>
              <a:rPr lang="pt-PT" dirty="0" smtClean="0"/>
              <a:t>:</a:t>
            </a:r>
            <a:endParaRPr lang="pt-PT" dirty="0"/>
          </a:p>
          <a:p>
            <a:pPr marL="618623" lvl="1" indent="-285750">
              <a:buFont typeface="Arial"/>
              <a:buChar char="•"/>
            </a:pPr>
            <a:r>
              <a:rPr lang="pt-PT" dirty="0" err="1" smtClean="0"/>
              <a:t>Especially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reducing</a:t>
            </a:r>
            <a:r>
              <a:rPr lang="pt-PT" dirty="0" smtClean="0"/>
              <a:t> </a:t>
            </a:r>
            <a:r>
              <a:rPr lang="pt-PT" dirty="0" err="1" smtClean="0"/>
              <a:t>length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cable</a:t>
            </a:r>
            <a:r>
              <a:rPr lang="pt-PT" dirty="0" smtClean="0"/>
              <a:t> for HV </a:t>
            </a:r>
            <a:r>
              <a:rPr lang="pt-PT" dirty="0" err="1" smtClean="0"/>
              <a:t>routing</a:t>
            </a:r>
            <a:r>
              <a:rPr lang="pt-PT" dirty="0" smtClean="0"/>
              <a:t> </a:t>
            </a:r>
          </a:p>
          <a:p>
            <a:pPr marL="618623" lvl="1" indent="-285750">
              <a:buFont typeface="Arial"/>
              <a:buChar char="•"/>
            </a:pPr>
            <a:r>
              <a:rPr lang="pt-PT" dirty="0" err="1" smtClean="0"/>
              <a:t>Trying</a:t>
            </a:r>
            <a:r>
              <a:rPr lang="pt-PT" dirty="0" smtClean="0"/>
              <a:t> </a:t>
            </a:r>
            <a:r>
              <a:rPr lang="pt-PT" dirty="0" err="1" smtClean="0"/>
              <a:t>routing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4-layer PCB </a:t>
            </a:r>
            <a:endParaRPr lang="pt-PT" dirty="0"/>
          </a:p>
        </p:txBody>
      </p:sp>
      <p:pic>
        <p:nvPicPr>
          <p:cNvPr id="6" name="Picture 5" descr="A picture containing text, electronics&#10;&#10;Description automatically generated"/>
          <p:cNvPicPr/>
          <p:nvPr/>
        </p:nvPicPr>
        <p:blipFill>
          <a:blip r:embed="rId2"/>
          <a:stretch>
            <a:fillRect/>
          </a:stretch>
        </p:blipFill>
        <p:spPr>
          <a:xfrm>
            <a:off x="4473759" y="2741199"/>
            <a:ext cx="4110990" cy="2386330"/>
          </a:xfrm>
          <a:prstGeom prst="rect">
            <a:avLst/>
          </a:prstGeom>
        </p:spPr>
      </p:pic>
      <p:pic>
        <p:nvPicPr>
          <p:cNvPr id="7" name="Picture 6" descr="Diagram&#10;&#10;Description automatically generated"/>
          <p:cNvPicPr/>
          <p:nvPr/>
        </p:nvPicPr>
        <p:blipFill>
          <a:blip r:embed="rId3"/>
          <a:stretch>
            <a:fillRect/>
          </a:stretch>
        </p:blipFill>
        <p:spPr>
          <a:xfrm>
            <a:off x="358959" y="2741199"/>
            <a:ext cx="4114800" cy="238633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22745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48793"/>
          </a:xfrm>
        </p:spPr>
        <p:txBody>
          <a:bodyPr>
            <a:normAutofit/>
          </a:bodyPr>
          <a:lstStyle/>
          <a:p>
            <a:r>
              <a:rPr lang="pt-PT" dirty="0" err="1" smtClean="0"/>
              <a:t>Connectors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786" y="692916"/>
            <a:ext cx="8477014" cy="1336032"/>
          </a:xfrm>
        </p:spPr>
        <p:txBody>
          <a:bodyPr>
            <a:normAutofit/>
          </a:bodyPr>
          <a:lstStyle/>
          <a:p>
            <a:r>
              <a:rPr lang="pt-PT" dirty="0" err="1" smtClean="0"/>
              <a:t>Found</a:t>
            </a:r>
            <a:r>
              <a:rPr lang="pt-PT" dirty="0" smtClean="0"/>
              <a:t> </a:t>
            </a:r>
            <a:r>
              <a:rPr lang="pt-PT" dirty="0" err="1" smtClean="0"/>
              <a:t>potentially</a:t>
            </a:r>
            <a:r>
              <a:rPr lang="pt-PT" dirty="0" smtClean="0"/>
              <a:t> </a:t>
            </a:r>
            <a:r>
              <a:rPr lang="pt-PT" dirty="0" err="1" smtClean="0"/>
              <a:t>interesting</a:t>
            </a:r>
            <a:r>
              <a:rPr lang="pt-PT" dirty="0" smtClean="0"/>
              <a:t> </a:t>
            </a:r>
            <a:r>
              <a:rPr lang="pt-PT" dirty="0" err="1" smtClean="0"/>
              <a:t>connectors</a:t>
            </a:r>
            <a:r>
              <a:rPr lang="pt-PT" dirty="0" smtClean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Farnell</a:t>
            </a:r>
            <a:r>
              <a:rPr lang="pt-PT" dirty="0" smtClean="0"/>
              <a:t>:</a:t>
            </a:r>
            <a:endParaRPr lang="pt-PT" dirty="0"/>
          </a:p>
          <a:p>
            <a:pPr lvl="1"/>
            <a:r>
              <a:rPr lang="pt-PT" dirty="0">
                <a:hlinkClick r:id="rId2"/>
              </a:rPr>
              <a:t>http://www.farnell.com/datasheets/2916873.pdf</a:t>
            </a:r>
            <a:r>
              <a:rPr lang="pt-PT" dirty="0"/>
              <a:t> </a:t>
            </a:r>
            <a:endParaRPr lang="pt-PT" dirty="0" smtClean="0"/>
          </a:p>
          <a:p>
            <a:pPr lvl="1"/>
            <a:r>
              <a:rPr lang="pt-PT" dirty="0" err="1" smtClean="0"/>
              <a:t>Unit</a:t>
            </a:r>
            <a:r>
              <a:rPr lang="pt-PT" dirty="0" smtClean="0"/>
              <a:t> </a:t>
            </a:r>
            <a:r>
              <a:rPr lang="pt-PT" dirty="0" err="1" smtClean="0"/>
              <a:t>price</a:t>
            </a:r>
            <a:r>
              <a:rPr lang="pt-PT" dirty="0" smtClean="0"/>
              <a:t> </a:t>
            </a:r>
            <a:r>
              <a:rPr lang="pt-PT" dirty="0"/>
              <a:t>(120 </a:t>
            </a:r>
            <a:r>
              <a:rPr lang="pt-PT" dirty="0" err="1" smtClean="0"/>
              <a:t>pins</a:t>
            </a:r>
            <a:r>
              <a:rPr lang="pt-PT" dirty="0" smtClean="0"/>
              <a:t>, </a:t>
            </a:r>
            <a:r>
              <a:rPr lang="pt-PT" dirty="0" err="1" smtClean="0"/>
              <a:t>small</a:t>
            </a:r>
            <a:r>
              <a:rPr lang="pt-PT" dirty="0" smtClean="0"/>
              <a:t> </a:t>
            </a:r>
            <a:r>
              <a:rPr lang="pt-PT" dirty="0" err="1" smtClean="0"/>
              <a:t>quant</a:t>
            </a:r>
            <a:r>
              <a:rPr lang="pt-PT" dirty="0"/>
              <a:t>.</a:t>
            </a:r>
            <a:r>
              <a:rPr lang="pt-PT" dirty="0" smtClean="0"/>
              <a:t>): 53 € </a:t>
            </a:r>
            <a:r>
              <a:rPr lang="pt-PT" dirty="0" err="1" smtClean="0"/>
              <a:t>plug</a:t>
            </a:r>
            <a:r>
              <a:rPr lang="pt-PT" dirty="0" smtClean="0"/>
              <a:t>; 45 </a:t>
            </a:r>
            <a:r>
              <a:rPr lang="pt-PT" dirty="0"/>
              <a:t>€ </a:t>
            </a:r>
            <a:r>
              <a:rPr lang="pt-PT" dirty="0" err="1" smtClean="0"/>
              <a:t>pins</a:t>
            </a:r>
            <a:r>
              <a:rPr lang="pt-PT" dirty="0" smtClean="0"/>
              <a:t>; 26 </a:t>
            </a:r>
            <a:r>
              <a:rPr lang="pt-PT" dirty="0"/>
              <a:t>€ </a:t>
            </a:r>
            <a:r>
              <a:rPr lang="pt-PT" dirty="0" err="1" smtClean="0"/>
              <a:t>connector</a:t>
            </a:r>
            <a:endParaRPr lang="pt-PT" dirty="0" smtClean="0"/>
          </a:p>
          <a:p>
            <a:pPr lvl="1"/>
            <a:r>
              <a:rPr lang="pt-PT" dirty="0" smtClean="0"/>
              <a:t>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used</a:t>
            </a:r>
            <a:r>
              <a:rPr lang="pt-PT" dirty="0" smtClean="0"/>
              <a:t> for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prototype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/>
              <a:t> </a:t>
            </a:r>
            <a:r>
              <a:rPr lang="pt-PT" dirty="0" err="1" smtClean="0"/>
              <a:t>replaced</a:t>
            </a:r>
            <a:r>
              <a:rPr lang="pt-PT" dirty="0" smtClean="0"/>
              <a:t> later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656" y="2090805"/>
            <a:ext cx="7192075" cy="2869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011" r="2076"/>
          <a:stretch/>
        </p:blipFill>
        <p:spPr>
          <a:xfrm>
            <a:off x="1" y="2771242"/>
            <a:ext cx="9144000" cy="21582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80526" y="62969"/>
            <a:ext cx="3542632" cy="13836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mr-IN" dirty="0"/>
              <a:t>REF:516-120-000-101 REF:516-056-000-301 REF:516-120-000-402 REF:516-056-000-402 REF:516-230-512 REF:516 230-556 </a:t>
            </a:r>
            <a:endParaRPr kumimoji="0" lang="pt-P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HGTD Week September 2022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1896-22DB-294F-B958-764EE5456B6A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6492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Measurements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480" y="1546421"/>
            <a:ext cx="2477830" cy="3130958"/>
          </a:xfrm>
        </p:spPr>
        <p:txBody>
          <a:bodyPr/>
          <a:lstStyle/>
          <a:p>
            <a:r>
              <a:rPr lang="pt-PT" dirty="0" err="1" smtClean="0"/>
              <a:t>Difficult</a:t>
            </a:r>
            <a:r>
              <a:rPr lang="pt-PT" dirty="0" smtClean="0"/>
              <a:t> to </a:t>
            </a:r>
            <a:r>
              <a:rPr lang="pt-PT" dirty="0" err="1" smtClean="0"/>
              <a:t>measure</a:t>
            </a:r>
            <a:r>
              <a:rPr lang="pt-PT" dirty="0" smtClean="0"/>
              <a:t> </a:t>
            </a:r>
            <a:r>
              <a:rPr lang="pt-PT" dirty="0" err="1" smtClean="0"/>
              <a:t>low-frequency</a:t>
            </a:r>
            <a:r>
              <a:rPr lang="pt-PT" dirty="0" smtClean="0"/>
              <a:t> </a:t>
            </a:r>
            <a:r>
              <a:rPr lang="pt-PT" dirty="0" err="1" smtClean="0"/>
              <a:t>behaviour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our</a:t>
            </a:r>
            <a:r>
              <a:rPr lang="pt-PT" dirty="0" smtClean="0"/>
              <a:t> </a:t>
            </a:r>
            <a:r>
              <a:rPr lang="pt-PT" dirty="0" err="1" smtClean="0"/>
              <a:t>current</a:t>
            </a:r>
            <a:r>
              <a:rPr lang="pt-PT" dirty="0" smtClean="0"/>
              <a:t> </a:t>
            </a:r>
            <a:r>
              <a:rPr lang="pt-PT" dirty="0" err="1" smtClean="0"/>
              <a:t>setup</a:t>
            </a:r>
            <a:r>
              <a:rPr lang="pt-PT" dirty="0" smtClean="0"/>
              <a:t> </a:t>
            </a:r>
            <a:r>
              <a:rPr lang="pt-PT" dirty="0" err="1" smtClean="0"/>
              <a:t>due</a:t>
            </a:r>
            <a:r>
              <a:rPr lang="pt-PT" dirty="0" smtClean="0"/>
              <a:t> to output </a:t>
            </a:r>
            <a:r>
              <a:rPr lang="pt-PT" dirty="0" err="1" smtClean="0"/>
              <a:t>capacitor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waveform</a:t>
            </a:r>
            <a:r>
              <a:rPr lang="pt-PT" dirty="0" smtClean="0"/>
              <a:t> </a:t>
            </a:r>
            <a:r>
              <a:rPr lang="pt-PT" dirty="0" err="1" smtClean="0"/>
              <a:t>generator</a:t>
            </a:r>
            <a:endParaRPr lang="pt-PT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069" y="1468098"/>
            <a:ext cx="6119812" cy="3441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0771320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 smtClean="0"/>
              <a:t>Patch</a:t>
            </a:r>
            <a:r>
              <a:rPr lang="pt-PT" dirty="0" smtClean="0"/>
              <a:t> </a:t>
            </a:r>
            <a:r>
              <a:rPr lang="pt-PT" dirty="0" err="1" smtClean="0"/>
              <a:t>Panel</a:t>
            </a:r>
            <a:r>
              <a:rPr lang="pt-PT" dirty="0" smtClean="0"/>
              <a:t> </a:t>
            </a:r>
            <a:r>
              <a:rPr lang="pt-PT" dirty="0" err="1" smtClean="0"/>
              <a:t>Filter</a:t>
            </a:r>
            <a:r>
              <a:rPr lang="pt-PT" dirty="0" smtClean="0"/>
              <a:t> </a:t>
            </a:r>
            <a:r>
              <a:rPr lang="pt-PT" dirty="0" smtClean="0"/>
              <a:t>Design For PDR</a:t>
            </a:r>
            <a:endParaRPr lang="pt-P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44550" y="1082041"/>
            <a:ext cx="7976103" cy="1457671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900"/>
              </a:spcBef>
            </a:pPr>
            <a:r>
              <a:rPr lang="pt-PT" dirty="0" smtClean="0">
                <a:solidFill>
                  <a:srgbClr val="000000"/>
                </a:solidFill>
              </a:rPr>
              <a:t>HV </a:t>
            </a:r>
            <a:r>
              <a:rPr lang="pt-PT" dirty="0" err="1" smtClean="0">
                <a:solidFill>
                  <a:srgbClr val="000000"/>
                </a:solidFill>
              </a:rPr>
              <a:t>routing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through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fixed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wire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connections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between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smtClean="0">
                <a:solidFill>
                  <a:srgbClr val="000000"/>
                </a:solidFill>
              </a:rPr>
              <a:t>input </a:t>
            </a:r>
            <a:r>
              <a:rPr lang="pt-PT" dirty="0" err="1">
                <a:solidFill>
                  <a:srgbClr val="000000"/>
                </a:solidFill>
              </a:rPr>
              <a:t>long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cables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from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>
                <a:solidFill>
                  <a:srgbClr val="000000"/>
                </a:solidFill>
              </a:rPr>
              <a:t>USA15 </a:t>
            </a:r>
            <a:r>
              <a:rPr lang="pt-PT" dirty="0" err="1">
                <a:solidFill>
                  <a:srgbClr val="000000"/>
                </a:solidFill>
              </a:rPr>
              <a:t>and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short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cables</a:t>
            </a:r>
            <a:r>
              <a:rPr lang="pt-PT" dirty="0">
                <a:solidFill>
                  <a:srgbClr val="000000"/>
                </a:solidFill>
              </a:rPr>
              <a:t> to </a:t>
            </a:r>
            <a:r>
              <a:rPr lang="pt-PT" dirty="0" smtClean="0">
                <a:solidFill>
                  <a:srgbClr val="000000"/>
                </a:solidFill>
              </a:rPr>
              <a:t>detector modules</a:t>
            </a:r>
          </a:p>
          <a:p>
            <a:pPr>
              <a:spcBef>
                <a:spcPts val="900"/>
              </a:spcBef>
            </a:pPr>
            <a:r>
              <a:rPr lang="pt-PT" dirty="0" smtClean="0">
                <a:solidFill>
                  <a:srgbClr val="000000"/>
                </a:solidFill>
              </a:rPr>
              <a:t>2</a:t>
            </a:r>
            <a:r>
              <a:rPr lang="pt-PT" baseline="30000" dirty="0" smtClean="0">
                <a:solidFill>
                  <a:srgbClr val="000000"/>
                </a:solidFill>
              </a:rPr>
              <a:t>nd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order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smtClean="0">
                <a:solidFill>
                  <a:srgbClr val="000000"/>
                </a:solidFill>
              </a:rPr>
              <a:t>RC-RC </a:t>
            </a:r>
            <a:r>
              <a:rPr lang="pt-PT" dirty="0" err="1" smtClean="0">
                <a:solidFill>
                  <a:srgbClr val="000000"/>
                </a:solidFill>
              </a:rPr>
              <a:t>low</a:t>
            </a:r>
            <a:r>
              <a:rPr lang="pt-PT" dirty="0" err="1">
                <a:solidFill>
                  <a:srgbClr val="000000"/>
                </a:solidFill>
              </a:rPr>
              <a:t>-pass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filter</a:t>
            </a:r>
            <a:r>
              <a:rPr lang="pt-PT" dirty="0">
                <a:solidFill>
                  <a:srgbClr val="000000"/>
                </a:solidFill>
              </a:rPr>
              <a:t> to </a:t>
            </a:r>
            <a:r>
              <a:rPr lang="pt-PT" dirty="0" err="1">
                <a:solidFill>
                  <a:srgbClr val="000000"/>
                </a:solidFill>
              </a:rPr>
              <a:t>suppress</a:t>
            </a:r>
            <a:r>
              <a:rPr lang="pt-PT" dirty="0">
                <a:solidFill>
                  <a:srgbClr val="000000"/>
                </a:solidFill>
              </a:rPr>
              <a:t> AC </a:t>
            </a:r>
            <a:r>
              <a:rPr lang="pt-PT" dirty="0" err="1" smtClean="0">
                <a:solidFill>
                  <a:srgbClr val="000000"/>
                </a:solidFill>
              </a:rPr>
              <a:t>noise</a:t>
            </a:r>
            <a:endParaRPr lang="pt-PT" dirty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Up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>
                <a:solidFill>
                  <a:srgbClr val="000000"/>
                </a:solidFill>
              </a:rPr>
              <a:t>to -900 V </a:t>
            </a:r>
            <a:r>
              <a:rPr lang="pt-PT" dirty="0" err="1" smtClean="0">
                <a:solidFill>
                  <a:srgbClr val="000000"/>
                </a:solidFill>
              </a:rPr>
              <a:t>with</a:t>
            </a:r>
            <a:r>
              <a:rPr lang="pt-PT" dirty="0" smtClean="0">
                <a:solidFill>
                  <a:srgbClr val="000000"/>
                </a:solidFill>
              </a:rPr>
              <a:t>, </a:t>
            </a:r>
            <a:r>
              <a:rPr lang="pt-PT" dirty="0">
                <a:solidFill>
                  <a:srgbClr val="000000"/>
                </a:solidFill>
              </a:rPr>
              <a:t>no </a:t>
            </a:r>
            <a:r>
              <a:rPr lang="pt-PT" dirty="0" err="1">
                <a:solidFill>
                  <a:srgbClr val="000000"/>
                </a:solidFill>
              </a:rPr>
              <a:t>significant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leakage</a:t>
            </a:r>
            <a:r>
              <a:rPr lang="pt-PT" dirty="0" smtClean="0">
                <a:solidFill>
                  <a:srgbClr val="000000"/>
                </a:solidFill>
              </a:rPr>
              <a:t>, </a:t>
            </a:r>
            <a:r>
              <a:rPr lang="pt-PT" dirty="0" err="1" smtClean="0">
                <a:solidFill>
                  <a:srgbClr val="000000"/>
                </a:solidFill>
              </a:rPr>
              <a:t>supply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currents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up</a:t>
            </a:r>
            <a:r>
              <a:rPr lang="pt-PT" dirty="0">
                <a:solidFill>
                  <a:srgbClr val="000000"/>
                </a:solidFill>
              </a:rPr>
              <a:t> to 3 </a:t>
            </a:r>
            <a:r>
              <a:rPr lang="pt-PT" dirty="0" err="1">
                <a:solidFill>
                  <a:srgbClr val="000000"/>
                </a:solidFill>
              </a:rPr>
              <a:t>mA</a:t>
            </a:r>
            <a:r>
              <a:rPr lang="pt-PT" dirty="0">
                <a:solidFill>
                  <a:srgbClr val="000000"/>
                </a:solidFill>
              </a:rPr>
              <a:t> per </a:t>
            </a:r>
            <a:r>
              <a:rPr lang="pt-PT" dirty="0" err="1" smtClean="0">
                <a:solidFill>
                  <a:srgbClr val="000000"/>
                </a:solidFill>
              </a:rPr>
              <a:t>channel</a:t>
            </a:r>
            <a:endParaRPr lang="pt-PT" dirty="0" smtClean="0">
              <a:solidFill>
                <a:srgbClr val="000000"/>
              </a:solidFill>
            </a:endParaRPr>
          </a:p>
          <a:p>
            <a:pPr marL="220578" lvl="1">
              <a:spcBef>
                <a:spcPts val="900"/>
              </a:spcBef>
              <a:buFontTx/>
              <a:buChar char="•"/>
            </a:pPr>
            <a:r>
              <a:rPr lang="pt-PT" dirty="0" err="1" smtClean="0">
                <a:solidFill>
                  <a:srgbClr val="000000"/>
                </a:solidFill>
              </a:rPr>
              <a:t>Decoupling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capacitors</a:t>
            </a:r>
            <a:r>
              <a:rPr lang="pt-PT" dirty="0" smtClean="0">
                <a:solidFill>
                  <a:srgbClr val="000000"/>
                </a:solidFill>
              </a:rPr>
              <a:t> to </a:t>
            </a:r>
            <a:r>
              <a:rPr lang="pt-PT" dirty="0" err="1" smtClean="0">
                <a:solidFill>
                  <a:srgbClr val="000000"/>
                </a:solidFill>
              </a:rPr>
              <a:t>suppress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common-mode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noise</a:t>
            </a:r>
            <a:r>
              <a:rPr lang="pt-PT" dirty="0" smtClean="0">
                <a:solidFill>
                  <a:srgbClr val="000000"/>
                </a:solidFill>
              </a:rPr>
              <a:t> (C3, C4)</a:t>
            </a:r>
          </a:p>
        </p:txBody>
      </p:sp>
      <p:pic>
        <p:nvPicPr>
          <p:cNvPr id="7" name="Picture 6" descr="Diagram, schematic&#10;&#10;Description automatically generated"/>
          <p:cNvPicPr/>
          <p:nvPr/>
        </p:nvPicPr>
        <p:blipFill>
          <a:blip r:embed="rId2"/>
          <a:stretch>
            <a:fillRect/>
          </a:stretch>
        </p:blipFill>
        <p:spPr>
          <a:xfrm>
            <a:off x="2551814" y="2720289"/>
            <a:ext cx="3973372" cy="203875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17755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/>
          <p:cNvPicPr/>
          <p:nvPr/>
        </p:nvPicPr>
        <p:blipFill>
          <a:blip r:embed="rId2"/>
          <a:stretch>
            <a:fillRect/>
          </a:stretch>
        </p:blipFill>
        <p:spPr>
          <a:xfrm>
            <a:off x="1490642" y="1619358"/>
            <a:ext cx="6013323" cy="352414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 smtClean="0"/>
              <a:t>Patch</a:t>
            </a:r>
            <a:r>
              <a:rPr lang="pt-PT" dirty="0" smtClean="0"/>
              <a:t> </a:t>
            </a:r>
            <a:r>
              <a:rPr lang="pt-PT" dirty="0" err="1" smtClean="0"/>
              <a:t>Panel</a:t>
            </a:r>
            <a:r>
              <a:rPr lang="pt-PT" dirty="0" smtClean="0"/>
              <a:t> </a:t>
            </a:r>
            <a:r>
              <a:rPr lang="pt-PT" dirty="0" err="1" smtClean="0"/>
              <a:t>Filter</a:t>
            </a:r>
            <a:r>
              <a:rPr lang="pt-PT" dirty="0" smtClean="0"/>
              <a:t> Design For PDR</a:t>
            </a:r>
            <a:endParaRPr lang="pt-P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96172" y="1082042"/>
            <a:ext cx="8610916" cy="1632422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Differential</a:t>
            </a:r>
            <a:r>
              <a:rPr lang="pt-PT" dirty="0" smtClean="0">
                <a:solidFill>
                  <a:srgbClr val="000000"/>
                </a:solidFill>
              </a:rPr>
              <a:t> HV </a:t>
            </a:r>
            <a:r>
              <a:rPr lang="pt-PT" dirty="0" err="1" smtClean="0">
                <a:solidFill>
                  <a:srgbClr val="000000"/>
                </a:solidFill>
              </a:rPr>
              <a:t>channels</a:t>
            </a:r>
            <a:r>
              <a:rPr lang="pt-PT" dirty="0" smtClean="0">
                <a:solidFill>
                  <a:srgbClr val="000000"/>
                </a:solidFill>
              </a:rPr>
              <a:t>, </a:t>
            </a:r>
            <a:r>
              <a:rPr lang="pt-PT" dirty="0" err="1" smtClean="0">
                <a:solidFill>
                  <a:srgbClr val="000000"/>
                </a:solidFill>
              </a:rPr>
              <a:t>insulated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from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the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patch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panel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unit</a:t>
            </a:r>
            <a:endParaRPr lang="pt-PT" dirty="0" smtClean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pt-PT" dirty="0" smtClean="0">
                <a:solidFill>
                  <a:srgbClr val="000000"/>
                </a:solidFill>
              </a:rPr>
              <a:t>Module </a:t>
            </a:r>
            <a:r>
              <a:rPr lang="pt-PT" dirty="0" err="1" smtClean="0">
                <a:solidFill>
                  <a:srgbClr val="000000"/>
                </a:solidFill>
              </a:rPr>
              <a:t>aluminium</a:t>
            </a:r>
            <a:r>
              <a:rPr lang="pt-PT" dirty="0" smtClean="0">
                <a:solidFill>
                  <a:srgbClr val="000000"/>
                </a:solidFill>
              </a:rPr>
              <a:t> boxes </a:t>
            </a:r>
            <a:r>
              <a:rPr lang="pt-PT" dirty="0" err="1" smtClean="0">
                <a:solidFill>
                  <a:srgbClr val="000000"/>
                </a:solidFill>
              </a:rPr>
              <a:t>act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>
                <a:solidFill>
                  <a:srgbClr val="000000"/>
                </a:solidFill>
              </a:rPr>
              <a:t>as </a:t>
            </a:r>
            <a:r>
              <a:rPr lang="pt-PT" dirty="0" smtClean="0">
                <a:solidFill>
                  <a:srgbClr val="000000"/>
                </a:solidFill>
              </a:rPr>
              <a:t>Faraday </a:t>
            </a:r>
            <a:r>
              <a:rPr lang="pt-PT" dirty="0" err="1" smtClean="0">
                <a:solidFill>
                  <a:srgbClr val="000000"/>
                </a:solidFill>
              </a:rPr>
              <a:t>cage</a:t>
            </a:r>
            <a:r>
              <a:rPr lang="pt-PT" dirty="0" smtClean="0">
                <a:solidFill>
                  <a:srgbClr val="000000"/>
                </a:solidFill>
              </a:rPr>
              <a:t>, </a:t>
            </a:r>
            <a:r>
              <a:rPr lang="pt-PT" dirty="0" err="1" smtClean="0">
                <a:solidFill>
                  <a:srgbClr val="000000"/>
                </a:solidFill>
              </a:rPr>
              <a:t>electrically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connected</a:t>
            </a:r>
            <a:r>
              <a:rPr lang="pt-PT" dirty="0">
                <a:solidFill>
                  <a:srgbClr val="000000"/>
                </a:solidFill>
              </a:rPr>
              <a:t> to </a:t>
            </a:r>
            <a:r>
              <a:rPr lang="pt-PT" dirty="0" err="1">
                <a:solidFill>
                  <a:srgbClr val="000000"/>
                </a:solidFill>
              </a:rPr>
              <a:t>the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Tilecal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surface</a:t>
            </a:r>
            <a:endParaRPr lang="pt-PT" dirty="0" smtClean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pt-PT" dirty="0" smtClean="0">
                <a:solidFill>
                  <a:srgbClr val="000000"/>
                </a:solidFill>
              </a:rPr>
              <a:t>HGTD </a:t>
            </a:r>
            <a:r>
              <a:rPr lang="pt-PT" dirty="0" err="1" smtClean="0">
                <a:solidFill>
                  <a:srgbClr val="000000"/>
                </a:solidFill>
              </a:rPr>
              <a:t>earth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extends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through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cable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sleeve</a:t>
            </a:r>
            <a:r>
              <a:rPr lang="pt-PT" dirty="0" smtClean="0">
                <a:solidFill>
                  <a:srgbClr val="000000"/>
                </a:solidFill>
              </a:rPr>
              <a:t> to </a:t>
            </a:r>
            <a:r>
              <a:rPr lang="pt-PT" dirty="0" err="1" smtClean="0">
                <a:solidFill>
                  <a:srgbClr val="000000"/>
                </a:solidFill>
              </a:rPr>
              <a:t>filter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board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backplanes</a:t>
            </a:r>
            <a:endParaRPr lang="pt-PT" dirty="0" smtClean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pt-PT" dirty="0" smtClean="0">
                <a:solidFill>
                  <a:srgbClr val="000000"/>
                </a:solidFill>
              </a:rPr>
              <a:t>HGTD/</a:t>
            </a:r>
            <a:r>
              <a:rPr lang="pt-PT" dirty="0" err="1" smtClean="0">
                <a:solidFill>
                  <a:srgbClr val="000000"/>
                </a:solidFill>
              </a:rPr>
              <a:t>Filter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earth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insulated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from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smtClean="0">
                <a:solidFill>
                  <a:srgbClr val="000000"/>
                </a:solidFill>
              </a:rPr>
              <a:t>module </a:t>
            </a:r>
            <a:r>
              <a:rPr lang="pt-PT" dirty="0" err="1" smtClean="0">
                <a:solidFill>
                  <a:srgbClr val="000000"/>
                </a:solidFill>
              </a:rPr>
              <a:t>earth</a:t>
            </a:r>
            <a:r>
              <a:rPr lang="pt-PT" dirty="0">
                <a:solidFill>
                  <a:srgbClr val="000000"/>
                </a:solidFill>
              </a:rPr>
              <a:t> (=</a:t>
            </a:r>
            <a:r>
              <a:rPr lang="pt-PT" dirty="0" err="1" smtClean="0">
                <a:solidFill>
                  <a:srgbClr val="000000"/>
                </a:solidFill>
              </a:rPr>
              <a:t>Tilecal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earth</a:t>
            </a:r>
            <a:r>
              <a:rPr lang="pt-PT" dirty="0" smtClean="0">
                <a:solidFill>
                  <a:srgbClr val="000000"/>
                </a:solidFill>
              </a:rPr>
              <a:t>) to </a:t>
            </a:r>
            <a:r>
              <a:rPr lang="pt-PT" dirty="0" err="1" smtClean="0">
                <a:solidFill>
                  <a:srgbClr val="000000"/>
                </a:solidFill>
              </a:rPr>
              <a:t>avoid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ground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loops</a:t>
            </a:r>
            <a:endParaRPr lang="pt-PT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902" y="2337333"/>
            <a:ext cx="6303796" cy="280616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0224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PDR </a:t>
            </a:r>
            <a:r>
              <a:rPr lang="pt-PT" dirty="0" err="1" smtClean="0"/>
              <a:t>Discussion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Updates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668" y="1378312"/>
            <a:ext cx="6973150" cy="1470905"/>
          </a:xfrm>
        </p:spPr>
        <p:txBody>
          <a:bodyPr>
            <a:normAutofit fontScale="70000" lnSpcReduction="20000"/>
          </a:bodyPr>
          <a:lstStyle/>
          <a:p>
            <a:r>
              <a:rPr lang="pt-PT" dirty="0" smtClean="0"/>
              <a:t>HV PDR meeting </a:t>
            </a:r>
            <a:r>
              <a:rPr lang="pt-PT" dirty="0" err="1" smtClean="0"/>
              <a:t>on</a:t>
            </a:r>
            <a:r>
              <a:rPr lang="pt-PT" dirty="0" smtClean="0"/>
              <a:t> 29 </a:t>
            </a:r>
            <a:r>
              <a:rPr lang="pt-PT" dirty="0" err="1" smtClean="0"/>
              <a:t>August</a:t>
            </a:r>
            <a:r>
              <a:rPr lang="pt-PT" dirty="0"/>
              <a:t>: </a:t>
            </a:r>
            <a:r>
              <a:rPr lang="pt-PT" dirty="0" err="1"/>
              <a:t>https</a:t>
            </a:r>
            <a:r>
              <a:rPr lang="pt-PT" dirty="0"/>
              <a:t>://</a:t>
            </a:r>
            <a:r>
              <a:rPr lang="pt-PT" dirty="0" err="1"/>
              <a:t>indico.cern.ch</a:t>
            </a:r>
            <a:r>
              <a:rPr lang="pt-PT" dirty="0"/>
              <a:t>/</a:t>
            </a:r>
            <a:r>
              <a:rPr lang="pt-PT" dirty="0" err="1"/>
              <a:t>event</a:t>
            </a:r>
            <a:r>
              <a:rPr lang="pt-PT" dirty="0"/>
              <a:t>/1190013/</a:t>
            </a:r>
          </a:p>
          <a:p>
            <a:r>
              <a:rPr lang="pt-PT" dirty="0" err="1" smtClean="0"/>
              <a:t>Questions</a:t>
            </a:r>
            <a:r>
              <a:rPr lang="pt-PT" dirty="0" smtClean="0"/>
              <a:t> </a:t>
            </a:r>
            <a:r>
              <a:rPr lang="pt-PT" dirty="0" err="1" smtClean="0"/>
              <a:t>raised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Vincent </a:t>
            </a:r>
            <a:r>
              <a:rPr lang="pt-PT" dirty="0"/>
              <a:t> </a:t>
            </a:r>
            <a:r>
              <a:rPr lang="pt-PT" dirty="0" err="1" smtClean="0"/>
              <a:t>Bobillier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grounding</a:t>
            </a:r>
            <a:r>
              <a:rPr lang="pt-PT" dirty="0" smtClean="0"/>
              <a:t> </a:t>
            </a:r>
            <a:r>
              <a:rPr lang="pt-PT" dirty="0" err="1" smtClean="0"/>
              <a:t>scheme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best</a:t>
            </a:r>
            <a:r>
              <a:rPr lang="pt-PT" dirty="0" smtClean="0"/>
              <a:t> </a:t>
            </a:r>
            <a:r>
              <a:rPr lang="pt-PT" dirty="0" err="1" smtClean="0"/>
              <a:t>way</a:t>
            </a:r>
            <a:r>
              <a:rPr lang="pt-PT" dirty="0" smtClean="0"/>
              <a:t> to </a:t>
            </a:r>
            <a:r>
              <a:rPr lang="pt-PT" dirty="0" err="1" smtClean="0"/>
              <a:t>suppress</a:t>
            </a:r>
            <a:r>
              <a:rPr lang="pt-PT" dirty="0" smtClean="0"/>
              <a:t> </a:t>
            </a:r>
            <a:r>
              <a:rPr lang="pt-PT" dirty="0" err="1" smtClean="0"/>
              <a:t>noise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 smtClean="0"/>
              <a:t>Suggested</a:t>
            </a:r>
            <a:r>
              <a:rPr lang="pt-PT" dirty="0" smtClean="0"/>
              <a:t> a </a:t>
            </a:r>
            <a:r>
              <a:rPr lang="pt-PT" dirty="0" err="1" smtClean="0"/>
              <a:t>discussion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Georges Blanchot, </a:t>
            </a:r>
            <a:r>
              <a:rPr lang="pt-PT" dirty="0" err="1" smtClean="0"/>
              <a:t>electronics</a:t>
            </a:r>
            <a:r>
              <a:rPr lang="pt-PT" dirty="0" smtClean="0"/>
              <a:t> </a:t>
            </a:r>
            <a:r>
              <a:rPr lang="pt-PT" dirty="0" err="1" smtClean="0"/>
              <a:t>engineer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CERN</a:t>
            </a:r>
          </a:p>
          <a:p>
            <a:r>
              <a:rPr lang="pt-PT" dirty="0" err="1" smtClean="0"/>
              <a:t>Proposal</a:t>
            </a:r>
            <a:r>
              <a:rPr lang="pt-PT" dirty="0" smtClean="0"/>
              <a:t> for </a:t>
            </a:r>
            <a:r>
              <a:rPr lang="pt-PT" dirty="0" err="1" smtClean="0"/>
              <a:t>changed</a:t>
            </a:r>
            <a:r>
              <a:rPr lang="pt-PT" dirty="0" smtClean="0"/>
              <a:t> design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next</a:t>
            </a:r>
            <a:r>
              <a:rPr lang="pt-PT" dirty="0" smtClean="0"/>
              <a:t> </a:t>
            </a:r>
            <a:r>
              <a:rPr lang="pt-PT" dirty="0" err="1" smtClean="0"/>
              <a:t>page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0848665"/>
      </p:ext>
    </p:extLst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Changes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885" y="1190061"/>
            <a:ext cx="2601550" cy="3591765"/>
          </a:xfrm>
        </p:spPr>
        <p:txBody>
          <a:bodyPr>
            <a:normAutofit fontScale="62500" lnSpcReduction="20000"/>
          </a:bodyPr>
          <a:lstStyle/>
          <a:p>
            <a:r>
              <a:rPr lang="pt-PT" dirty="0" smtClean="0"/>
              <a:t>Use </a:t>
            </a:r>
            <a:r>
              <a:rPr lang="pt-PT" dirty="0" err="1" smtClean="0"/>
              <a:t>filter</a:t>
            </a:r>
            <a:r>
              <a:rPr lang="pt-PT" dirty="0" smtClean="0"/>
              <a:t> module boxes as </a:t>
            </a:r>
            <a:r>
              <a:rPr lang="pt-PT" dirty="0" err="1" smtClean="0"/>
              <a:t>continuation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vessel</a:t>
            </a:r>
            <a:r>
              <a:rPr lang="pt-PT" dirty="0" smtClean="0"/>
              <a:t> Faraday </a:t>
            </a:r>
            <a:r>
              <a:rPr lang="pt-PT" dirty="0" err="1" smtClean="0"/>
              <a:t>cage</a:t>
            </a:r>
            <a:endParaRPr lang="pt-PT" dirty="0" smtClean="0"/>
          </a:p>
          <a:p>
            <a:pPr lvl="1"/>
            <a:r>
              <a:rPr lang="pt-PT" dirty="0" err="1" smtClean="0"/>
              <a:t>Also</a:t>
            </a:r>
            <a:r>
              <a:rPr lang="pt-PT" dirty="0" smtClean="0"/>
              <a:t> DC </a:t>
            </a:r>
            <a:r>
              <a:rPr lang="pt-PT" dirty="0" err="1" smtClean="0"/>
              <a:t>connecttion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filter</a:t>
            </a:r>
            <a:r>
              <a:rPr lang="pt-PT" dirty="0" smtClean="0"/>
              <a:t> </a:t>
            </a:r>
            <a:r>
              <a:rPr lang="pt-PT" dirty="0" err="1" smtClean="0"/>
              <a:t>boards</a:t>
            </a:r>
            <a:r>
              <a:rPr lang="pt-PT" dirty="0" smtClean="0"/>
              <a:t> </a:t>
            </a:r>
            <a:r>
              <a:rPr lang="pt-PT" dirty="0" err="1" smtClean="0"/>
              <a:t>backplane</a:t>
            </a:r>
            <a:r>
              <a:rPr lang="pt-PT" dirty="0" smtClean="0"/>
              <a:t> to </a:t>
            </a:r>
            <a:r>
              <a:rPr lang="pt-PT" dirty="0" err="1" smtClean="0"/>
              <a:t>cage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DC </a:t>
            </a:r>
            <a:r>
              <a:rPr lang="pt-PT" dirty="0" err="1" smtClean="0"/>
              <a:t>connection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Faraday </a:t>
            </a:r>
            <a:r>
              <a:rPr lang="pt-PT" dirty="0" err="1" smtClean="0"/>
              <a:t>cage</a:t>
            </a:r>
            <a:r>
              <a:rPr lang="pt-PT" dirty="0" smtClean="0"/>
              <a:t> to local </a:t>
            </a:r>
            <a:r>
              <a:rPr lang="pt-PT" dirty="0" err="1" smtClean="0"/>
              <a:t>TileCal</a:t>
            </a:r>
            <a:r>
              <a:rPr lang="pt-PT" dirty="0" smtClean="0"/>
              <a:t> </a:t>
            </a:r>
            <a:r>
              <a:rPr lang="pt-PT" dirty="0" err="1" smtClean="0"/>
              <a:t>earth</a:t>
            </a:r>
            <a:endParaRPr lang="pt-PT" dirty="0" smtClean="0"/>
          </a:p>
          <a:p>
            <a:pPr lvl="1"/>
            <a:r>
              <a:rPr lang="pt-PT" dirty="0" smtClean="0"/>
              <a:t>DC </a:t>
            </a:r>
            <a:r>
              <a:rPr lang="pt-PT" dirty="0" err="1" smtClean="0"/>
              <a:t>current</a:t>
            </a:r>
            <a:r>
              <a:rPr lang="pt-PT" dirty="0" smtClean="0"/>
              <a:t> </a:t>
            </a:r>
            <a:r>
              <a:rPr lang="pt-PT" dirty="0" err="1" smtClean="0"/>
              <a:t>not</a:t>
            </a:r>
            <a:r>
              <a:rPr lang="pt-PT" dirty="0" smtClean="0"/>
              <a:t> as </a:t>
            </a:r>
            <a:r>
              <a:rPr lang="pt-PT" dirty="0" err="1" smtClean="0"/>
              <a:t>bad</a:t>
            </a:r>
            <a:r>
              <a:rPr lang="pt-PT" dirty="0" smtClean="0"/>
              <a:t> as HF AC </a:t>
            </a:r>
            <a:r>
              <a:rPr lang="pt-PT" dirty="0" err="1" smtClean="0"/>
              <a:t>noise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Move </a:t>
            </a:r>
            <a:r>
              <a:rPr lang="pt-PT" dirty="0" err="1" smtClean="0"/>
              <a:t>common-mode</a:t>
            </a:r>
            <a:r>
              <a:rPr lang="pt-PT" dirty="0" smtClean="0"/>
              <a:t> </a:t>
            </a:r>
            <a:r>
              <a:rPr lang="pt-PT" dirty="0" err="1" smtClean="0"/>
              <a:t>filter</a:t>
            </a:r>
            <a:r>
              <a:rPr lang="pt-PT" dirty="0" smtClean="0"/>
              <a:t> </a:t>
            </a:r>
            <a:r>
              <a:rPr lang="pt-PT" dirty="0" err="1" smtClean="0"/>
              <a:t>capacitors</a:t>
            </a:r>
            <a:r>
              <a:rPr lang="pt-PT" dirty="0" smtClean="0"/>
              <a:t> to </a:t>
            </a:r>
            <a:r>
              <a:rPr lang="pt-PT" dirty="0" err="1" smtClean="0"/>
              <a:t>filter</a:t>
            </a:r>
            <a:r>
              <a:rPr lang="pt-PT" dirty="0" smtClean="0"/>
              <a:t> input </a:t>
            </a:r>
            <a:r>
              <a:rPr lang="pt-PT" dirty="0" err="1" smtClean="0"/>
              <a:t>instead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output</a:t>
            </a:r>
          </a:p>
          <a:p>
            <a:pPr lvl="1"/>
            <a:r>
              <a:rPr lang="pt-PT" dirty="0" err="1" smtClean="0"/>
              <a:t>Filter</a:t>
            </a:r>
            <a:r>
              <a:rPr lang="pt-PT" dirty="0" smtClean="0"/>
              <a:t> </a:t>
            </a:r>
            <a:r>
              <a:rPr lang="pt-PT" dirty="0" err="1" smtClean="0"/>
              <a:t>common</a:t>
            </a:r>
            <a:r>
              <a:rPr lang="pt-PT" dirty="0" smtClean="0"/>
              <a:t> </a:t>
            </a:r>
            <a:r>
              <a:rPr lang="pt-PT" dirty="0" err="1" smtClean="0"/>
              <a:t>mode</a:t>
            </a:r>
            <a:r>
              <a:rPr lang="pt-PT" dirty="0" smtClean="0"/>
              <a:t> </a:t>
            </a:r>
            <a:r>
              <a:rPr lang="pt-PT" dirty="0" err="1" smtClean="0"/>
              <a:t>current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input</a:t>
            </a:r>
          </a:p>
          <a:p>
            <a:endParaRPr lang="pt-PT" dirty="0"/>
          </a:p>
        </p:txBody>
      </p:sp>
      <p:pic>
        <p:nvPicPr>
          <p:cNvPr id="5" name="Picture 4" descr="PatchPanels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435" y="1325216"/>
            <a:ext cx="6161941" cy="277721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797969"/>
      </p:ext>
    </p:extLst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Prototype</a:t>
            </a:r>
            <a:r>
              <a:rPr lang="pt-PT" dirty="0" smtClean="0"/>
              <a:t> </a:t>
            </a:r>
            <a:r>
              <a:rPr lang="pt-PT" dirty="0" err="1" smtClean="0"/>
              <a:t>tests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/>
              <a:t>q</a:t>
            </a:r>
            <a:r>
              <a:rPr lang="pt-PT" dirty="0" err="1" smtClean="0"/>
              <a:t>uality</a:t>
            </a:r>
            <a:r>
              <a:rPr lang="pt-PT" dirty="0" smtClean="0"/>
              <a:t> </a:t>
            </a:r>
            <a:r>
              <a:rPr lang="pt-PT" dirty="0" err="1" smtClean="0"/>
              <a:t>control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844" y="1198341"/>
            <a:ext cx="5105348" cy="3438382"/>
          </a:xfrm>
        </p:spPr>
        <p:txBody>
          <a:bodyPr>
            <a:normAutofit fontScale="55000" lnSpcReduction="20000"/>
          </a:bodyPr>
          <a:lstStyle/>
          <a:p>
            <a:r>
              <a:rPr lang="pt-PT" dirty="0" err="1" smtClean="0"/>
              <a:t>Planned</a:t>
            </a:r>
            <a:r>
              <a:rPr lang="pt-PT" dirty="0" smtClean="0"/>
              <a:t> </a:t>
            </a:r>
            <a:r>
              <a:rPr lang="pt-PT" dirty="0" err="1" smtClean="0"/>
              <a:t>tests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Connectivity</a:t>
            </a:r>
            <a:r>
              <a:rPr lang="pt-PT" dirty="0" smtClean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components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filter</a:t>
            </a:r>
            <a:r>
              <a:rPr lang="pt-PT" dirty="0"/>
              <a:t> performance </a:t>
            </a:r>
            <a:r>
              <a:rPr lang="pt-PT" dirty="0" err="1" smtClean="0"/>
              <a:t>tested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/>
              <a:t>measuring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filter</a:t>
            </a:r>
            <a:r>
              <a:rPr lang="pt-PT" dirty="0"/>
              <a:t> response as </a:t>
            </a:r>
            <a:r>
              <a:rPr lang="pt-PT" dirty="0" err="1"/>
              <a:t>function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frequency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 smtClean="0"/>
              <a:t>load</a:t>
            </a:r>
            <a:r>
              <a:rPr lang="pt-PT" dirty="0" smtClean="0"/>
              <a:t> </a:t>
            </a:r>
            <a:endParaRPr lang="pt-PT" dirty="0"/>
          </a:p>
          <a:p>
            <a:pPr lvl="1"/>
            <a:r>
              <a:rPr lang="pt-PT" dirty="0" err="1" smtClean="0"/>
              <a:t>Leakage</a:t>
            </a:r>
            <a:r>
              <a:rPr lang="pt-PT" dirty="0" smtClean="0"/>
              <a:t> </a:t>
            </a:r>
            <a:r>
              <a:rPr lang="pt-PT" dirty="0" err="1"/>
              <a:t>current</a:t>
            </a:r>
            <a:endParaRPr lang="pt-PT" dirty="0"/>
          </a:p>
          <a:p>
            <a:pPr lvl="1"/>
            <a:r>
              <a:rPr lang="pt-PT" dirty="0" err="1" smtClean="0"/>
              <a:t>Insulation</a:t>
            </a:r>
            <a:r>
              <a:rPr lang="pt-PT" dirty="0" smtClean="0"/>
              <a:t> </a:t>
            </a:r>
            <a:r>
              <a:rPr lang="pt-PT" dirty="0" err="1"/>
              <a:t>between</a:t>
            </a:r>
            <a:r>
              <a:rPr lang="pt-PT" dirty="0"/>
              <a:t> </a:t>
            </a:r>
            <a:r>
              <a:rPr lang="pt-PT" dirty="0" err="1"/>
              <a:t>internal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external</a:t>
            </a:r>
            <a:r>
              <a:rPr lang="pt-PT" dirty="0"/>
              <a:t> </a:t>
            </a:r>
            <a:r>
              <a:rPr lang="pt-PT" dirty="0" err="1"/>
              <a:t>ground</a:t>
            </a:r>
            <a:r>
              <a:rPr lang="pt-PT" dirty="0"/>
              <a:t>.</a:t>
            </a:r>
          </a:p>
          <a:p>
            <a:pPr lvl="1"/>
            <a:r>
              <a:rPr lang="pt-PT" dirty="0" smtClean="0"/>
              <a:t>Cross </a:t>
            </a:r>
            <a:r>
              <a:rPr lang="pt-PT" dirty="0" err="1"/>
              <a:t>talk</a:t>
            </a:r>
            <a:r>
              <a:rPr lang="pt-PT" dirty="0"/>
              <a:t> </a:t>
            </a:r>
            <a:r>
              <a:rPr lang="pt-PT" dirty="0" err="1"/>
              <a:t>between</a:t>
            </a:r>
            <a:r>
              <a:rPr lang="pt-PT" dirty="0"/>
              <a:t> </a:t>
            </a:r>
            <a:r>
              <a:rPr lang="pt-PT" dirty="0" err="1"/>
              <a:t>channels</a:t>
            </a:r>
            <a:endParaRPr lang="pt-PT" dirty="0"/>
          </a:p>
          <a:p>
            <a:pPr lvl="1"/>
            <a:r>
              <a:rPr lang="pt-PT" dirty="0" err="1" smtClean="0"/>
              <a:t>Temperature</a:t>
            </a:r>
            <a:r>
              <a:rPr lang="pt-PT" dirty="0" smtClean="0"/>
              <a:t> </a:t>
            </a:r>
            <a:r>
              <a:rPr lang="pt-PT" dirty="0" err="1"/>
              <a:t>under</a:t>
            </a:r>
            <a:r>
              <a:rPr lang="pt-PT" dirty="0"/>
              <a:t> </a:t>
            </a:r>
            <a:r>
              <a:rPr lang="pt-PT" dirty="0" err="1"/>
              <a:t>load</a:t>
            </a:r>
            <a:endParaRPr lang="pt-PT" dirty="0"/>
          </a:p>
          <a:p>
            <a:pPr lvl="1"/>
            <a:r>
              <a:rPr lang="pt-PT" dirty="0" smtClean="0"/>
              <a:t>Long </a:t>
            </a:r>
            <a:r>
              <a:rPr lang="pt-PT" dirty="0" err="1"/>
              <a:t>term</a:t>
            </a:r>
            <a:r>
              <a:rPr lang="pt-PT" dirty="0"/>
              <a:t> </a:t>
            </a:r>
            <a:r>
              <a:rPr lang="pt-PT" dirty="0" err="1"/>
              <a:t>reliability</a:t>
            </a:r>
            <a:r>
              <a:rPr lang="pt-PT" dirty="0"/>
              <a:t> </a:t>
            </a:r>
            <a:r>
              <a:rPr lang="pt-PT" dirty="0" err="1"/>
              <a:t>including</a:t>
            </a:r>
            <a:r>
              <a:rPr lang="pt-PT" dirty="0"/>
              <a:t> </a:t>
            </a:r>
            <a:r>
              <a:rPr lang="pt-PT" dirty="0" err="1"/>
              <a:t>enhanced</a:t>
            </a:r>
            <a:r>
              <a:rPr lang="pt-PT" dirty="0"/>
              <a:t> </a:t>
            </a:r>
            <a:r>
              <a:rPr lang="pt-PT" dirty="0" err="1"/>
              <a:t>aging</a:t>
            </a:r>
            <a:r>
              <a:rPr lang="pt-PT" dirty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temperature</a:t>
            </a:r>
            <a:r>
              <a:rPr lang="pt-PT" dirty="0" smtClean="0"/>
              <a:t> </a:t>
            </a:r>
            <a:r>
              <a:rPr lang="pt-PT" dirty="0" err="1"/>
              <a:t>cycling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smtClean="0"/>
              <a:t>a </a:t>
            </a:r>
            <a:r>
              <a:rPr lang="pt-PT" dirty="0" err="1"/>
              <a:t>climate</a:t>
            </a:r>
            <a:r>
              <a:rPr lang="pt-PT" dirty="0"/>
              <a:t> </a:t>
            </a:r>
            <a:r>
              <a:rPr lang="pt-PT" dirty="0" err="1" smtClean="0"/>
              <a:t>chamber</a:t>
            </a:r>
            <a:endParaRPr lang="pt-PT" dirty="0"/>
          </a:p>
          <a:p>
            <a:pPr lvl="1"/>
            <a:r>
              <a:rPr lang="pt-PT" dirty="0" err="1" smtClean="0"/>
              <a:t>Radiation</a:t>
            </a:r>
            <a:r>
              <a:rPr lang="pt-PT" dirty="0" smtClean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magnetic</a:t>
            </a:r>
            <a:r>
              <a:rPr lang="pt-PT" dirty="0"/>
              <a:t> </a:t>
            </a:r>
            <a:r>
              <a:rPr lang="pt-PT" dirty="0" err="1"/>
              <a:t>field</a:t>
            </a:r>
            <a:r>
              <a:rPr lang="pt-PT" dirty="0"/>
              <a:t> </a:t>
            </a:r>
            <a:r>
              <a:rPr lang="pt-PT" dirty="0" err="1" smtClean="0"/>
              <a:t>tolerances</a:t>
            </a:r>
            <a:endParaRPr lang="pt-PT" dirty="0" smtClean="0"/>
          </a:p>
          <a:p>
            <a:pPr lvl="1"/>
            <a:r>
              <a:rPr lang="pt-PT" dirty="0" smtClean="0"/>
              <a:t>NEW: </a:t>
            </a:r>
            <a:r>
              <a:rPr lang="pt-PT" dirty="0" err="1" smtClean="0"/>
              <a:t>test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without</a:t>
            </a:r>
            <a:r>
              <a:rPr lang="pt-PT" dirty="0" smtClean="0"/>
              <a:t> DC </a:t>
            </a:r>
            <a:r>
              <a:rPr lang="pt-PT" dirty="0" err="1" smtClean="0"/>
              <a:t>ground</a:t>
            </a:r>
            <a:r>
              <a:rPr lang="pt-PT" smtClean="0"/>
              <a:t> </a:t>
            </a:r>
            <a:endParaRPr lang="pt-PT" dirty="0" smtClean="0"/>
          </a:p>
          <a:p>
            <a:endParaRPr lang="pt-PT" dirty="0"/>
          </a:p>
          <a:p>
            <a:r>
              <a:rPr lang="pt-PT" dirty="0" smtClean="0"/>
              <a:t>For </a:t>
            </a:r>
            <a:r>
              <a:rPr lang="pt-PT" dirty="0" err="1" smtClean="0"/>
              <a:t>production</a:t>
            </a:r>
            <a:r>
              <a:rPr lang="pt-PT" dirty="0" smtClean="0"/>
              <a:t>: </a:t>
            </a:r>
          </a:p>
          <a:p>
            <a:pPr lvl="1"/>
            <a:r>
              <a:rPr lang="pt-PT" dirty="0" err="1" smtClean="0"/>
              <a:t>Based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prototype</a:t>
            </a:r>
            <a:r>
              <a:rPr lang="pt-PT" dirty="0" smtClean="0"/>
              <a:t> </a:t>
            </a:r>
            <a:r>
              <a:rPr lang="pt-PT" dirty="0" err="1" smtClean="0"/>
              <a:t>results</a:t>
            </a:r>
            <a:r>
              <a:rPr lang="pt-PT" dirty="0" smtClean="0"/>
              <a:t>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establish</a:t>
            </a:r>
            <a:r>
              <a:rPr lang="pt-PT" dirty="0" smtClean="0"/>
              <a:t> </a:t>
            </a:r>
            <a:r>
              <a:rPr lang="pt-PT" dirty="0" err="1" smtClean="0"/>
              <a:t>set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quality</a:t>
            </a:r>
            <a:r>
              <a:rPr lang="pt-PT" dirty="0" smtClean="0"/>
              <a:t> </a:t>
            </a:r>
            <a:r>
              <a:rPr lang="pt-PT" dirty="0" err="1" smtClean="0"/>
              <a:t>control</a:t>
            </a:r>
            <a:r>
              <a:rPr lang="pt-PT" dirty="0" smtClean="0"/>
              <a:t> </a:t>
            </a:r>
            <a:r>
              <a:rPr lang="pt-PT" dirty="0" err="1" smtClean="0"/>
              <a:t>benchmarks</a:t>
            </a:r>
            <a:r>
              <a:rPr lang="pt-PT" dirty="0" smtClean="0"/>
              <a:t> 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done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upon</a:t>
            </a:r>
            <a:r>
              <a:rPr lang="pt-PT" dirty="0" smtClean="0"/>
              <a:t> </a:t>
            </a:r>
            <a:r>
              <a:rPr lang="pt-PT" dirty="0" err="1" smtClean="0"/>
              <a:t>delivery</a:t>
            </a:r>
            <a:endParaRPr lang="pt-PT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7" t="55845" r="27097" b="7935"/>
          <a:stretch/>
        </p:blipFill>
        <p:spPr bwMode="auto">
          <a:xfrm>
            <a:off x="5300841" y="1432956"/>
            <a:ext cx="3787045" cy="18756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17428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0798" y="3713436"/>
            <a:ext cx="2533652" cy="731839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Thanks!"/>
          <p:cNvSpPr txBox="1"/>
          <p:nvPr/>
        </p:nvSpPr>
        <p:spPr>
          <a:xfrm>
            <a:off x="2160587" y="1216025"/>
            <a:ext cx="5543551" cy="1643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9600" b="1">
                <a:solidFill>
                  <a:srgbClr val="FFFFFF"/>
                </a:solidFill>
              </a:defRPr>
            </a:lvl1pPr>
          </a:lstStyle>
          <a:p>
            <a:r>
              <a:t>Thanks!</a:t>
            </a:r>
          </a:p>
        </p:txBody>
      </p:sp>
      <p:pic>
        <p:nvPicPr>
          <p:cNvPr id="453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0087" y="1874836"/>
            <a:ext cx="1393826" cy="1393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4910" y="3713436"/>
            <a:ext cx="1838326" cy="731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LIP-Black-Logos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50" y="3717236"/>
            <a:ext cx="902850" cy="61160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7</a:t>
            </a:fld>
            <a:endParaRPr lang="uk-UA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4550" y="314325"/>
            <a:ext cx="5695950" cy="855663"/>
          </a:xfrm>
        </p:spPr>
        <p:txBody>
          <a:bodyPr>
            <a:normAutofit/>
          </a:bodyPr>
          <a:lstStyle/>
          <a:p>
            <a:r>
              <a:rPr lang="pt-PT" dirty="0" smtClean="0"/>
              <a:t>HGTD HV </a:t>
            </a:r>
            <a:r>
              <a:rPr lang="pt-PT" dirty="0" err="1" smtClean="0"/>
              <a:t>Patch</a:t>
            </a:r>
            <a:r>
              <a:rPr lang="pt-PT" dirty="0" smtClean="0"/>
              <a:t> </a:t>
            </a:r>
            <a:r>
              <a:rPr lang="pt-PT" dirty="0" err="1" smtClean="0"/>
              <a:t>Panels</a:t>
            </a:r>
            <a:endParaRPr lang="pt-P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2493553" y="955305"/>
            <a:ext cx="6152319" cy="2131960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  <a:buFont typeface="Arial"/>
              <a:buChar char="•"/>
            </a:pPr>
            <a:r>
              <a:rPr lang="en-GB" dirty="0">
                <a:latin typeface="Arial"/>
                <a:cs typeface="Arial"/>
              </a:rPr>
              <a:t>Each of the 8032 HGTD </a:t>
            </a:r>
            <a:r>
              <a:rPr lang="en-GB" dirty="0" smtClean="0">
                <a:latin typeface="Arial"/>
                <a:cs typeface="Arial"/>
              </a:rPr>
              <a:t>modules </a:t>
            </a:r>
            <a:r>
              <a:rPr lang="en-GB" dirty="0">
                <a:latin typeface="Arial"/>
                <a:cs typeface="Arial"/>
              </a:rPr>
              <a:t>will </a:t>
            </a:r>
            <a:r>
              <a:rPr lang="en-GB" dirty="0" smtClean="0">
                <a:latin typeface="Arial"/>
                <a:cs typeface="Arial"/>
              </a:rPr>
              <a:t>need a </a:t>
            </a:r>
            <a:r>
              <a:rPr lang="en-GB" dirty="0">
                <a:latin typeface="Arial"/>
                <a:cs typeface="Arial"/>
              </a:rPr>
              <a:t>bias voltage between </a:t>
            </a:r>
            <a:r>
              <a:rPr lang="en-GB" dirty="0" smtClean="0">
                <a:latin typeface="Arial"/>
                <a:cs typeface="Arial"/>
              </a:rPr>
              <a:t>-</a:t>
            </a:r>
            <a:r>
              <a:rPr lang="en-GB" dirty="0">
                <a:latin typeface="Arial"/>
                <a:cs typeface="Arial"/>
              </a:rPr>
              <a:t>300 </a:t>
            </a:r>
            <a:r>
              <a:rPr lang="en-GB" dirty="0" smtClean="0">
                <a:latin typeface="Arial"/>
                <a:cs typeface="Arial"/>
              </a:rPr>
              <a:t>V and  </a:t>
            </a:r>
            <a:r>
              <a:rPr lang="en-GB" dirty="0">
                <a:latin typeface="Arial"/>
                <a:cs typeface="Arial"/>
              </a:rPr>
              <a:t>-900 </a:t>
            </a:r>
            <a:r>
              <a:rPr lang="en-GB" dirty="0" smtClean="0">
                <a:latin typeface="Arial"/>
                <a:cs typeface="Arial"/>
              </a:rPr>
              <a:t>V, </a:t>
            </a:r>
            <a:r>
              <a:rPr lang="en-GB" dirty="0">
                <a:latin typeface="Arial"/>
                <a:cs typeface="Arial"/>
              </a:rPr>
              <a:t>adjusted </a:t>
            </a:r>
            <a:r>
              <a:rPr lang="en-GB" dirty="0" smtClean="0">
                <a:latin typeface="Arial"/>
                <a:cs typeface="Arial"/>
              </a:rPr>
              <a:t>individually</a:t>
            </a:r>
          </a:p>
          <a:p>
            <a:pPr marL="0">
              <a:spcBef>
                <a:spcPts val="0"/>
              </a:spcBef>
              <a:buFont typeface="Arial"/>
              <a:buChar char="•"/>
            </a:pPr>
            <a:r>
              <a:rPr lang="en-GB" dirty="0">
                <a:latin typeface="Arial"/>
                <a:cs typeface="Arial"/>
              </a:rPr>
              <a:t>E</a:t>
            </a:r>
            <a:r>
              <a:rPr lang="en-GB" dirty="0" smtClean="0">
                <a:latin typeface="Arial"/>
                <a:cs typeface="Arial"/>
              </a:rPr>
              <a:t>lectronic </a:t>
            </a:r>
            <a:r>
              <a:rPr lang="en-GB" dirty="0">
                <a:latin typeface="Arial"/>
                <a:cs typeface="Arial"/>
              </a:rPr>
              <a:t>noise induced in the DC bias </a:t>
            </a:r>
            <a:r>
              <a:rPr lang="en-GB" dirty="0" smtClean="0">
                <a:latin typeface="Arial"/>
                <a:cs typeface="Arial"/>
              </a:rPr>
              <a:t>voltage </a:t>
            </a:r>
            <a:r>
              <a:rPr lang="en-GB" dirty="0">
                <a:latin typeface="Arial"/>
                <a:cs typeface="Arial"/>
              </a:rPr>
              <a:t>at the power supply or in the </a:t>
            </a:r>
            <a:r>
              <a:rPr lang="en-GB" dirty="0" smtClean="0">
                <a:latin typeface="Arial"/>
                <a:cs typeface="Arial"/>
              </a:rPr>
              <a:t>cables between USA15 and the detector </a:t>
            </a:r>
            <a:r>
              <a:rPr lang="en-GB" dirty="0">
                <a:latin typeface="Arial"/>
                <a:cs typeface="Arial"/>
              </a:rPr>
              <a:t>must be filtered out. </a:t>
            </a:r>
            <a:endParaRPr lang="en-US" dirty="0">
              <a:latin typeface="Arial"/>
              <a:cs typeface="Arial"/>
            </a:endParaRPr>
          </a:p>
          <a:p>
            <a:pPr marL="0">
              <a:spcBef>
                <a:spcPts val="0"/>
              </a:spcBef>
              <a:buFont typeface="Arial"/>
              <a:buChar char="•"/>
            </a:pPr>
            <a:r>
              <a:rPr lang="en-GB" dirty="0" smtClean="0">
                <a:latin typeface="Arial"/>
                <a:cs typeface="Arial"/>
              </a:rPr>
              <a:t>Filter modules (</a:t>
            </a:r>
            <a:r>
              <a:rPr lang="en-GB" dirty="0">
                <a:latin typeface="Arial"/>
                <a:cs typeface="Arial"/>
              </a:rPr>
              <a:t>EC-PP) </a:t>
            </a:r>
            <a:r>
              <a:rPr lang="en-GB" dirty="0" smtClean="0">
                <a:latin typeface="Arial"/>
                <a:cs typeface="Arial"/>
              </a:rPr>
              <a:t>will be </a:t>
            </a:r>
            <a:r>
              <a:rPr lang="en-GB" dirty="0">
                <a:latin typeface="Arial"/>
                <a:cs typeface="Arial"/>
              </a:rPr>
              <a:t>installed on the </a:t>
            </a:r>
            <a:r>
              <a:rPr lang="en-GB" dirty="0" smtClean="0">
                <a:latin typeface="Arial"/>
                <a:cs typeface="Arial"/>
              </a:rPr>
              <a:t>end-cap calorimeter surfaces </a:t>
            </a:r>
            <a:r>
              <a:rPr lang="mr-IN" dirty="0" smtClean="0">
                <a:latin typeface="Arial"/>
                <a:cs typeface="Arial"/>
              </a:rPr>
              <a:t>–</a:t>
            </a:r>
            <a:r>
              <a:rPr lang="en-GB" dirty="0" smtClean="0">
                <a:latin typeface="Arial"/>
                <a:cs typeface="Arial"/>
              </a:rPr>
              <a:t> filter noise and allow HV channel routing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4" descr="MAC SSD:Users:sergei:Desktop:Screen Shot 2022-01-25 at 18.23.0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125" y="2924022"/>
            <a:ext cx="6437236" cy="20156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46313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 smtClean="0"/>
              <a:t>Patch</a:t>
            </a:r>
            <a:r>
              <a:rPr lang="pt-PT" dirty="0" smtClean="0"/>
              <a:t> </a:t>
            </a:r>
            <a:r>
              <a:rPr lang="pt-PT" dirty="0" err="1" smtClean="0"/>
              <a:t>Panel</a:t>
            </a:r>
            <a:r>
              <a:rPr lang="pt-PT" dirty="0" smtClean="0"/>
              <a:t> design </a:t>
            </a:r>
            <a:r>
              <a:rPr lang="pt-PT" dirty="0" err="1" smtClean="0"/>
              <a:t>parameters</a:t>
            </a:r>
            <a:endParaRPr lang="pt-P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98088" y="1317042"/>
            <a:ext cx="4346448" cy="3529382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Materials</a:t>
            </a:r>
            <a:r>
              <a:rPr lang="pt-PT" dirty="0" smtClean="0">
                <a:solidFill>
                  <a:srgbClr val="000000"/>
                </a:solidFill>
              </a:rPr>
              <a:t> to </a:t>
            </a:r>
            <a:r>
              <a:rPr lang="pt-PT" dirty="0" err="1" smtClean="0">
                <a:solidFill>
                  <a:srgbClr val="000000"/>
                </a:solidFill>
              </a:rPr>
              <a:t>withstand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radiation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and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magnetic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field</a:t>
            </a:r>
            <a:r>
              <a:rPr lang="pt-PT" dirty="0" smtClean="0">
                <a:solidFill>
                  <a:srgbClr val="000000"/>
                </a:solidFill>
              </a:rPr>
              <a:t>:</a:t>
            </a:r>
          </a:p>
          <a:p>
            <a:pPr lvl="1">
              <a:spcBef>
                <a:spcPts val="900"/>
              </a:spcBef>
            </a:pPr>
            <a:r>
              <a:rPr lang="en-US" dirty="0" smtClean="0">
                <a:solidFill>
                  <a:srgbClr val="000000"/>
                </a:solidFill>
              </a:rPr>
              <a:t>TID </a:t>
            </a:r>
            <a:r>
              <a:rPr lang="en-US" dirty="0">
                <a:solidFill>
                  <a:srgbClr val="000000"/>
                </a:solidFill>
              </a:rPr>
              <a:t>15.0 </a:t>
            </a:r>
            <a:r>
              <a:rPr lang="en-US" dirty="0" err="1">
                <a:solidFill>
                  <a:srgbClr val="000000"/>
                </a:solidFill>
              </a:rPr>
              <a:t>Gy</a:t>
            </a:r>
            <a:r>
              <a:rPr lang="en-US" dirty="0">
                <a:solidFill>
                  <a:srgbClr val="000000"/>
                </a:solidFill>
              </a:rPr>
              <a:t> and 1 MeV </a:t>
            </a:r>
            <a:r>
              <a:rPr lang="en-US" dirty="0" err="1">
                <a:solidFill>
                  <a:srgbClr val="000000"/>
                </a:solidFill>
              </a:rPr>
              <a:t>neq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fluence</a:t>
            </a:r>
            <a:r>
              <a:rPr lang="en-US" dirty="0">
                <a:solidFill>
                  <a:srgbClr val="000000"/>
                </a:solidFill>
              </a:rPr>
              <a:t> 1.0 × 10</a:t>
            </a:r>
            <a:r>
              <a:rPr lang="en-US" baseline="30000" dirty="0">
                <a:solidFill>
                  <a:srgbClr val="000000"/>
                </a:solidFill>
              </a:rPr>
              <a:t>12</a:t>
            </a:r>
            <a:r>
              <a:rPr lang="en-US" dirty="0">
                <a:solidFill>
                  <a:srgbClr val="000000"/>
                </a:solidFill>
              </a:rPr>
              <a:t> cm</a:t>
            </a:r>
            <a:r>
              <a:rPr lang="en-US" baseline="30000" dirty="0">
                <a:solidFill>
                  <a:srgbClr val="000000"/>
                </a:solidFill>
              </a:rPr>
              <a:t>−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endParaRPr lang="pt-PT" baseline="30000" dirty="0" smtClean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Magnetic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field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up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>
                <a:solidFill>
                  <a:srgbClr val="000000"/>
                </a:solidFill>
              </a:rPr>
              <a:t>to 0.5 </a:t>
            </a:r>
            <a:r>
              <a:rPr lang="pt-PT" dirty="0" smtClean="0">
                <a:solidFill>
                  <a:srgbClr val="000000"/>
                </a:solidFill>
              </a:rPr>
              <a:t>Tesla</a:t>
            </a:r>
          </a:p>
          <a:p>
            <a:pPr lvl="1"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Avoid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easily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activated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and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magnetic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materials</a:t>
            </a:r>
            <a:endParaRPr lang="pt-PT" dirty="0" smtClean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Avoid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extensive</a:t>
            </a:r>
            <a:r>
              <a:rPr lang="pt-PT" dirty="0">
                <a:solidFill>
                  <a:srgbClr val="000000"/>
                </a:solidFill>
              </a:rPr>
              <a:t> use </a:t>
            </a:r>
            <a:r>
              <a:rPr lang="pt-PT" dirty="0" err="1">
                <a:solidFill>
                  <a:srgbClr val="000000"/>
                </a:solidFill>
              </a:rPr>
              <a:t>of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dielectrics</a:t>
            </a:r>
            <a:endParaRPr lang="pt-PT" dirty="0" smtClean="0">
              <a:solidFill>
                <a:srgbClr val="000000"/>
              </a:solidFill>
            </a:endParaRPr>
          </a:p>
          <a:p>
            <a:pPr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Mechanical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stability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and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ease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of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access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during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shutdowns</a:t>
            </a:r>
            <a:endParaRPr lang="en-US" dirty="0" smtClean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en-US" dirty="0">
                <a:solidFill>
                  <a:srgbClr val="000000"/>
                </a:solidFill>
              </a:rPr>
              <a:t>R</a:t>
            </a:r>
            <a:r>
              <a:rPr lang="pt-PT" dirty="0" err="1" smtClean="0">
                <a:solidFill>
                  <a:srgbClr val="000000"/>
                </a:solidFill>
              </a:rPr>
              <a:t>obust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connectors</a:t>
            </a:r>
            <a:endParaRPr lang="pt-PT" dirty="0" smtClean="0">
              <a:solidFill>
                <a:srgbClr val="00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Fixation</a:t>
            </a:r>
            <a:r>
              <a:rPr lang="pt-PT" dirty="0" smtClean="0">
                <a:solidFill>
                  <a:srgbClr val="000000"/>
                </a:solidFill>
              </a:rPr>
              <a:t> to </a:t>
            </a:r>
            <a:r>
              <a:rPr lang="pt-PT" dirty="0" err="1" smtClean="0">
                <a:solidFill>
                  <a:srgbClr val="000000"/>
                </a:solidFill>
              </a:rPr>
              <a:t>Tilecal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and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cable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strain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relief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staves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mr-IN" dirty="0" smtClean="0">
                <a:solidFill>
                  <a:srgbClr val="000000"/>
                </a:solidFill>
              </a:rPr>
              <a:t>–</a:t>
            </a:r>
            <a:r>
              <a:rPr lang="pt-PT" dirty="0" smtClean="0">
                <a:solidFill>
                  <a:srgbClr val="000000"/>
                </a:solidFill>
              </a:rPr>
              <a:t> to </a:t>
            </a:r>
            <a:r>
              <a:rPr lang="pt-PT" dirty="0" err="1" smtClean="0">
                <a:solidFill>
                  <a:srgbClr val="000000"/>
                </a:solidFill>
              </a:rPr>
              <a:t>be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studied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together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with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Technical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Coordination</a:t>
            </a:r>
            <a:endParaRPr lang="pt-PT" dirty="0" smtClean="0">
              <a:solidFill>
                <a:srgbClr val="000000"/>
              </a:solidFill>
            </a:endParaRPr>
          </a:p>
          <a:p>
            <a:pPr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Space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constraints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</a:p>
          <a:p>
            <a:pPr lvl="1">
              <a:spcBef>
                <a:spcPts val="900"/>
              </a:spcBef>
            </a:pPr>
            <a:r>
              <a:rPr lang="pt-PT" dirty="0" err="1" smtClean="0">
                <a:solidFill>
                  <a:srgbClr val="000000"/>
                </a:solidFill>
              </a:rPr>
              <a:t>Around</a:t>
            </a:r>
            <a:r>
              <a:rPr lang="pt-PT" dirty="0" smtClean="0">
                <a:solidFill>
                  <a:srgbClr val="000000"/>
                </a:solidFill>
              </a:rPr>
              <a:t> 20cm </a:t>
            </a:r>
            <a:r>
              <a:rPr lang="pt-PT" dirty="0" err="1" smtClean="0">
                <a:solidFill>
                  <a:srgbClr val="000000"/>
                </a:solidFill>
              </a:rPr>
              <a:t>free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in</a:t>
            </a:r>
            <a:r>
              <a:rPr lang="pt-PT" dirty="0" smtClean="0">
                <a:solidFill>
                  <a:srgbClr val="000000"/>
                </a:solidFill>
              </a:rPr>
              <a:t> radial </a:t>
            </a:r>
            <a:r>
              <a:rPr lang="pt-PT" dirty="0" err="1" smtClean="0">
                <a:solidFill>
                  <a:srgbClr val="000000"/>
                </a:solidFill>
              </a:rPr>
              <a:t>direction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endParaRPr lang="pt-PT" dirty="0">
              <a:solidFill>
                <a:srgbClr val="000000"/>
              </a:solidFill>
            </a:endParaRPr>
          </a:p>
          <a:p>
            <a:pPr marL="220578" lvl="1">
              <a:spcBef>
                <a:spcPts val="900"/>
              </a:spcBef>
              <a:buFontTx/>
              <a:buChar char="•"/>
            </a:pPr>
            <a:r>
              <a:rPr lang="pt-PT" dirty="0" err="1">
                <a:solidFill>
                  <a:srgbClr val="000000"/>
                </a:solidFill>
              </a:rPr>
              <a:t>Number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of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wires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should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present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good</a:t>
            </a:r>
            <a:r>
              <a:rPr lang="pt-PT" dirty="0">
                <a:solidFill>
                  <a:srgbClr val="000000"/>
                </a:solidFill>
              </a:rPr>
              <a:t> match to </a:t>
            </a:r>
            <a:r>
              <a:rPr lang="pt-PT" dirty="0" err="1">
                <a:solidFill>
                  <a:srgbClr val="000000"/>
                </a:solidFill>
              </a:rPr>
              <a:t>cables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from</a:t>
            </a:r>
            <a:r>
              <a:rPr lang="pt-PT" dirty="0">
                <a:solidFill>
                  <a:srgbClr val="000000"/>
                </a:solidFill>
              </a:rPr>
              <a:t> HV </a:t>
            </a:r>
            <a:r>
              <a:rPr lang="pt-PT" dirty="0" err="1">
                <a:solidFill>
                  <a:srgbClr val="000000"/>
                </a:solidFill>
              </a:rPr>
              <a:t>supplies</a:t>
            </a:r>
            <a:endParaRPr lang="pt-PT" dirty="0">
              <a:solidFill>
                <a:srgbClr val="000000"/>
              </a:solidFill>
            </a:endParaRPr>
          </a:p>
          <a:p>
            <a:pPr>
              <a:spcBef>
                <a:spcPts val="900"/>
              </a:spcBef>
            </a:pPr>
            <a:endParaRPr lang="pt-PT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752" y="1312227"/>
            <a:ext cx="4341495" cy="27984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41597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26488</TotalTime>
  <Words>1102</Words>
  <Application>Microsoft Macintosh PowerPoint</Application>
  <PresentationFormat>On-screen Show (16:9)</PresentationFormat>
  <Paragraphs>161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</vt:lpstr>
      <vt:lpstr>Office Theme</vt:lpstr>
      <vt:lpstr>HGTD HV Patch Panels Status</vt:lpstr>
      <vt:lpstr>Patch Panel Filter Design For PDR</vt:lpstr>
      <vt:lpstr>Patch Panel Filter Design For PDR</vt:lpstr>
      <vt:lpstr>PDR Discussion and Updates</vt:lpstr>
      <vt:lpstr>Proposed Changes</vt:lpstr>
      <vt:lpstr>Prototype tests and quality control</vt:lpstr>
      <vt:lpstr>PowerPoint Presentation</vt:lpstr>
      <vt:lpstr>HGTD HV Patch Panels</vt:lpstr>
      <vt:lpstr>Patch Panel design parameters</vt:lpstr>
      <vt:lpstr>Patch Panel Units Design</vt:lpstr>
      <vt:lpstr>PowerPoint Presentation</vt:lpstr>
      <vt:lpstr>PowerPoint Presentation</vt:lpstr>
      <vt:lpstr>Initial (pre-)prototype tests</vt:lpstr>
      <vt:lpstr>Prototype tests</vt:lpstr>
      <vt:lpstr>Response curve</vt:lpstr>
      <vt:lpstr>Optimising design</vt:lpstr>
      <vt:lpstr>Connectors</vt:lpstr>
      <vt:lpstr>Measurements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Week Lisbon 2022</dc:title>
  <cp:lastModifiedBy>Ricardo Goncalo</cp:lastModifiedBy>
  <cp:revision>89</cp:revision>
  <dcterms:modified xsi:type="dcterms:W3CDTF">2022-09-14T08:39:05Z</dcterms:modified>
</cp:coreProperties>
</file>