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84" r:id="rId4"/>
    <p:sldId id="281" r:id="rId5"/>
    <p:sldId id="285" r:id="rId6"/>
    <p:sldId id="288" r:id="rId7"/>
    <p:sldId id="289" r:id="rId8"/>
    <p:sldId id="270" r:id="rId9"/>
    <p:sldId id="271" r:id="rId10"/>
    <p:sldId id="276" r:id="rId11"/>
    <p:sldId id="282" r:id="rId12"/>
    <p:sldId id="275" r:id="rId13"/>
    <p:sldId id="279" r:id="rId14"/>
    <p:sldId id="277" r:id="rId15"/>
    <p:sldId id="278" r:id="rId16"/>
    <p:sldId id="272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8" autoAdjust="0"/>
  </p:normalViewPr>
  <p:slideViewPr>
    <p:cSldViewPr snapToGrid="0" snapToObjects="1">
      <p:cViewPr varScale="1">
        <p:scale>
          <a:sx n="95" d="100"/>
          <a:sy n="95" d="100"/>
        </p:scale>
        <p:origin x="-124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ATLAS_Upgrade:ATLAS_PhaseII:HGTD:ProjetoPatchPanels:Prototype0:Tests:Tests202110727:Resultado%20Filtro%2033nF-ATLA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Work:LIP:AtlasUpgrade:HGTD:ProjetoPatchPanels:Prototype0:Tests:Tests20210826:2&#186;-Resultado%20Filtro%2033nF-AT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dB </a:t>
            </a:r>
            <a:r>
              <a:rPr lang="en-US" dirty="0" err="1"/>
              <a:t>vs</a:t>
            </a:r>
            <a:r>
              <a:rPr lang="en-US" dirty="0"/>
              <a:t> log</a:t>
            </a:r>
            <a:r>
              <a:rPr lang="en-US" baseline="-25000" dirty="0"/>
              <a:t>10</a:t>
            </a:r>
            <a:r>
              <a:rPr lang="en-US" dirty="0"/>
              <a:t>(f)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04965802298562"/>
          <c:y val="0.237034854094143"/>
          <c:w val="0.829160011930954"/>
          <c:h val="0.6953894199579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'[Resultado Filtro 33nF-ATLAS.xls]Directo'!$C$22</c:f>
              <c:strCache>
                <c:ptCount val="1"/>
                <c:pt idx="0">
                  <c:v>dB</c:v>
                </c:pt>
              </c:strCache>
            </c:strRef>
          </c:tx>
          <c:xVal>
            <c:numRef>
              <c:f>'[Resultado Filtro 33nF-ATLAS.xls]Directo'!$B$23:$B$35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33nF-ATLAS.xls]Directo'!$C$23:$C$35</c:f>
              <c:numCache>
                <c:formatCode>General</c:formatCode>
                <c:ptCount val="13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-22.49877473216595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681256"/>
        <c:axId val="2093281256"/>
      </c:scatterChart>
      <c:valAx>
        <c:axId val="2087681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3281256"/>
        <c:crosses val="autoZero"/>
        <c:crossBetween val="midCat"/>
      </c:valAx>
      <c:valAx>
        <c:axId val="2093281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76812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1131461168675"/>
          <c:y val="0.545849372847328"/>
          <c:w val="0.137054729913901"/>
          <c:h val="0.098552913512484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'[Resultado Filtro 33nF-ATLAS.xls]Sheet1'!$C$11</c:f>
              <c:strCache>
                <c:ptCount val="1"/>
                <c:pt idx="0">
                  <c:v>dB (0V)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33nF-ATLAS.xls]Sheet1'!$C$12:$C$23</c:f>
              <c:numCache>
                <c:formatCode>General</c:formatCode>
                <c:ptCount val="12"/>
                <c:pt idx="0">
                  <c:v>-2.102606865094949</c:v>
                </c:pt>
                <c:pt idx="1">
                  <c:v>-2.270185496550362</c:v>
                </c:pt>
                <c:pt idx="2">
                  <c:v>-7.43222139899377</c:v>
                </c:pt>
                <c:pt idx="3">
                  <c:v>-13.43240793122525</c:v>
                </c:pt>
                <c:pt idx="4">
                  <c:v>-18.48906077214938</c:v>
                </c:pt>
                <c:pt idx="5">
                  <c:v>-22.49877473216597</c:v>
                </c:pt>
                <c:pt idx="6">
                  <c:v>-32.95634963777275</c:v>
                </c:pt>
                <c:pt idx="7">
                  <c:v>-39.1721462968355</c:v>
                </c:pt>
                <c:pt idx="8">
                  <c:v>-43.7417328671429</c:v>
                </c:pt>
                <c:pt idx="9">
                  <c:v>-46.02059991327962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'[Resultado Filtro 33nF-ATLAS.xls]Sheet1'!$D$11</c:f>
              <c:strCache>
                <c:ptCount val="1"/>
                <c:pt idx="0">
                  <c:v>dB (1 kV)</c:v>
                </c:pt>
              </c:strCache>
            </c:strRef>
          </c:tx>
          <c:xVal>
            <c:numRef>
              <c:f>'[Resultado Filtro 33nF-ATLAS.xls]Sheet1'!$B$12:$B$23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2.397940008672037</c:v>
                </c:pt>
                <c:pt idx="3">
                  <c:v>2.69897000433602</c:v>
                </c:pt>
                <c:pt idx="4">
                  <c:v>2.8750612633917</c:v>
                </c:pt>
                <c:pt idx="5">
                  <c:v>3.0</c:v>
                </c:pt>
                <c:pt idx="6">
                  <c:v>3.397940008672037</c:v>
                </c:pt>
                <c:pt idx="7">
                  <c:v>3.69897000433602</c:v>
                </c:pt>
                <c:pt idx="8">
                  <c:v>3.8750612633917</c:v>
                </c:pt>
                <c:pt idx="9">
                  <c:v>4.0</c:v>
                </c:pt>
              </c:numCache>
            </c:numRef>
          </c:xVal>
          <c:yVal>
            <c:numRef>
              <c:f>'[Resultado Filtro 33nF-ATLAS.xls]Sheet1'!$D$12:$D$23</c:f>
              <c:numCache>
                <c:formatCode>General</c:formatCode>
                <c:ptCount val="12"/>
                <c:pt idx="3">
                  <c:v>-33.43240793122525</c:v>
                </c:pt>
                <c:pt idx="4">
                  <c:v>-33.85007924173574</c:v>
                </c:pt>
                <c:pt idx="5">
                  <c:v>-34.6331217209787</c:v>
                </c:pt>
                <c:pt idx="6">
                  <c:v>-40.91514981121347</c:v>
                </c:pt>
                <c:pt idx="7">
                  <c:v>-49.1186391129945</c:v>
                </c:pt>
                <c:pt idx="8">
                  <c:v>-53.97940008672037</c:v>
                </c:pt>
                <c:pt idx="9">
                  <c:v>-57.72113295386326</c:v>
                </c:pt>
                <c:pt idx="10">
                  <c:v>-73.97940008672035</c:v>
                </c:pt>
                <c:pt idx="11">
                  <c:v>-75.56302500767287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300712"/>
        <c:axId val="2116936712"/>
      </c:scatterChart>
      <c:valAx>
        <c:axId val="2095300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6936712"/>
        <c:crosses val="autoZero"/>
        <c:crossBetween val="midCat"/>
      </c:valAx>
      <c:valAx>
        <c:axId val="2116936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3007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31118406223565"/>
          <c:y val="0.0351551329368675"/>
          <c:w val="0.894434691673689"/>
          <c:h val="0.929689734126265"/>
        </c:manualLayout>
      </c:layout>
      <c:scatterChart>
        <c:scatterStyle val="smoothMarker"/>
        <c:varyColors val="0"/>
        <c:ser>
          <c:idx val="0"/>
          <c:order val="0"/>
          <c:tx>
            <c:v>Shielding; direct; 33 nF</c:v>
          </c:tx>
          <c:xVal>
            <c:numRef>
              <c:f>'[2º-Resultado Filtro 33nF-ATLAS.xlsx]ALL'!$B$5:$B$21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2.397940008672037</c:v>
                </c:pt>
                <c:pt idx="4">
                  <c:v>2.69897000433602</c:v>
                </c:pt>
                <c:pt idx="5">
                  <c:v>2.8750612633917</c:v>
                </c:pt>
                <c:pt idx="6">
                  <c:v>3.0</c:v>
                </c:pt>
                <c:pt idx="7">
                  <c:v>3.176091259055681</c:v>
                </c:pt>
                <c:pt idx="8">
                  <c:v>3.30102999566398</c:v>
                </c:pt>
                <c:pt idx="9">
                  <c:v>3.397940008672037</c:v>
                </c:pt>
                <c:pt idx="10">
                  <c:v>3.477121254719662</c:v>
                </c:pt>
                <c:pt idx="11">
                  <c:v>3.69897000433602</c:v>
                </c:pt>
                <c:pt idx="12">
                  <c:v>3.8750612633917</c:v>
                </c:pt>
                <c:pt idx="13">
                  <c:v>4.0</c:v>
                </c:pt>
                <c:pt idx="14">
                  <c:v>5.0</c:v>
                </c:pt>
                <c:pt idx="15">
                  <c:v>5.698970004336018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33nF-ATLAS.xlsx]ALL'!$C$5:$C$21,'[2º-Resultado Filtro 33nF-ATLAS.xlsx]ALL'!$C$27:$C$43</c:f>
              <c:numCache>
                <c:formatCode>General</c:formatCode>
                <c:ptCount val="34"/>
                <c:pt idx="0">
                  <c:v>0.0</c:v>
                </c:pt>
                <c:pt idx="1">
                  <c:v>-0.331985236389234</c:v>
                </c:pt>
                <c:pt idx="2">
                  <c:v>-2.498774732166</c:v>
                </c:pt>
                <c:pt idx="3">
                  <c:v>-7.28027776398334</c:v>
                </c:pt>
                <c:pt idx="4">
                  <c:v>-13.43240793122525</c:v>
                </c:pt>
                <c:pt idx="5">
                  <c:v>-18.04444530921434</c:v>
                </c:pt>
                <c:pt idx="6">
                  <c:v>-21.54030368582233</c:v>
                </c:pt>
                <c:pt idx="7">
                  <c:v>-27.58687040360758</c:v>
                </c:pt>
                <c:pt idx="8">
                  <c:v>-32.04119982655925</c:v>
                </c:pt>
                <c:pt idx="9">
                  <c:v>-36.19336603659417</c:v>
                </c:pt>
                <c:pt idx="10">
                  <c:v>-38.23727822598898</c:v>
                </c:pt>
                <c:pt idx="11">
                  <c:v>-46.46612780750267</c:v>
                </c:pt>
                <c:pt idx="12">
                  <c:v>-56.47817481888637</c:v>
                </c:pt>
                <c:pt idx="13">
                  <c:v>-58.06179973983887</c:v>
                </c:pt>
                <c:pt idx="14">
                  <c:v>-58.06179973983887</c:v>
                </c:pt>
                <c:pt idx="15">
                  <c:v>-58.06179973983887</c:v>
                </c:pt>
                <c:pt idx="16">
                  <c:v>-58.06179973983887</c:v>
                </c:pt>
                <c:pt idx="17">
                  <c:v>0.0</c:v>
                </c:pt>
                <c:pt idx="18">
                  <c:v>-0.677165345</c:v>
                </c:pt>
                <c:pt idx="19">
                  <c:v>-3.0980392</c:v>
                </c:pt>
                <c:pt idx="20">
                  <c:v>-7.958800173</c:v>
                </c:pt>
                <c:pt idx="21">
                  <c:v>-13.7967587</c:v>
                </c:pt>
                <c:pt idx="22">
                  <c:v>-17.8897963</c:v>
                </c:pt>
                <c:pt idx="23">
                  <c:v>-21.67092103</c:v>
                </c:pt>
                <c:pt idx="24">
                  <c:v>-27.4322214</c:v>
                </c:pt>
                <c:pt idx="25">
                  <c:v>-32.95634964</c:v>
                </c:pt>
                <c:pt idx="26">
                  <c:v>-36.47817482</c:v>
                </c:pt>
                <c:pt idx="27">
                  <c:v>-38.97694955</c:v>
                </c:pt>
                <c:pt idx="28">
                  <c:v>-47.4322214</c:v>
                </c:pt>
                <c:pt idx="29">
                  <c:v>-55.13923903</c:v>
                </c:pt>
                <c:pt idx="30">
                  <c:v>-66.02059991</c:v>
                </c:pt>
                <c:pt idx="31">
                  <c:v>-66.02059991</c:v>
                </c:pt>
                <c:pt idx="32">
                  <c:v>-66.02059991</c:v>
                </c:pt>
                <c:pt idx="33">
                  <c:v>-66.02059991</c:v>
                </c:pt>
              </c:numCache>
            </c:numRef>
          </c:yVal>
          <c:smooth val="1"/>
        </c:ser>
        <c:ser>
          <c:idx val="1"/>
          <c:order val="1"/>
          <c:tx>
            <c:v>Shielding; direct; 47 nF</c:v>
          </c:tx>
          <c:xVal>
            <c:numRef>
              <c:f>'[2º-Resultado Filtro 33nF-ATLAS.xlsx]ALL'!$B$27:$B$43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2.397940009</c:v>
                </c:pt>
                <c:pt idx="4">
                  <c:v>2.698970004</c:v>
                </c:pt>
                <c:pt idx="5">
                  <c:v>2.875061263</c:v>
                </c:pt>
                <c:pt idx="6">
                  <c:v>3.0</c:v>
                </c:pt>
                <c:pt idx="7">
                  <c:v>3.176091259</c:v>
                </c:pt>
                <c:pt idx="8">
                  <c:v>3.301029996</c:v>
                </c:pt>
                <c:pt idx="9">
                  <c:v>3.397940009</c:v>
                </c:pt>
                <c:pt idx="10">
                  <c:v>3.477121255</c:v>
                </c:pt>
                <c:pt idx="11">
                  <c:v>3.698970004</c:v>
                </c:pt>
                <c:pt idx="12">
                  <c:v>3.875061263</c:v>
                </c:pt>
                <c:pt idx="13">
                  <c:v>4.0</c:v>
                </c:pt>
                <c:pt idx="14">
                  <c:v>5.0</c:v>
                </c:pt>
                <c:pt idx="15">
                  <c:v>5.698970003999999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33nF-ATLAS.xlsx]ALL'!$C$27:$C$43</c:f>
              <c:numCache>
                <c:formatCode>General</c:formatCode>
                <c:ptCount val="17"/>
                <c:pt idx="0">
                  <c:v>0.0</c:v>
                </c:pt>
                <c:pt idx="1">
                  <c:v>-0.677165345</c:v>
                </c:pt>
                <c:pt idx="2">
                  <c:v>-3.0980392</c:v>
                </c:pt>
                <c:pt idx="3">
                  <c:v>-7.958800173</c:v>
                </c:pt>
                <c:pt idx="4">
                  <c:v>-13.7967587</c:v>
                </c:pt>
                <c:pt idx="5">
                  <c:v>-17.8897963</c:v>
                </c:pt>
                <c:pt idx="6">
                  <c:v>-21.67092103</c:v>
                </c:pt>
                <c:pt idx="7">
                  <c:v>-27.4322214</c:v>
                </c:pt>
                <c:pt idx="8">
                  <c:v>-32.95634964</c:v>
                </c:pt>
                <c:pt idx="9">
                  <c:v>-36.47817482</c:v>
                </c:pt>
                <c:pt idx="10">
                  <c:v>-38.97694955</c:v>
                </c:pt>
                <c:pt idx="11">
                  <c:v>-47.4322214</c:v>
                </c:pt>
                <c:pt idx="12">
                  <c:v>-55.13923903</c:v>
                </c:pt>
                <c:pt idx="13">
                  <c:v>-66.02059991</c:v>
                </c:pt>
                <c:pt idx="14">
                  <c:v>-66.02059991</c:v>
                </c:pt>
                <c:pt idx="15">
                  <c:v>-66.02059991</c:v>
                </c:pt>
                <c:pt idx="16">
                  <c:v>-66.02059991</c:v>
                </c:pt>
              </c:numCache>
            </c:numRef>
          </c:yVal>
          <c:smooth val="1"/>
        </c:ser>
        <c:ser>
          <c:idx val="2"/>
          <c:order val="2"/>
          <c:tx>
            <c:v>No shielding; direct; 33 nF</c:v>
          </c:tx>
          <c:xVal>
            <c:numRef>
              <c:f>'[2º-Resultado Filtro 33nF-ATLAS.xlsx]ALL'!$B$49:$B$61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2.397940009</c:v>
                </c:pt>
                <c:pt idx="3">
                  <c:v>2.698970004</c:v>
                </c:pt>
                <c:pt idx="4">
                  <c:v>2.875061263</c:v>
                </c:pt>
                <c:pt idx="5">
                  <c:v>3.0</c:v>
                </c:pt>
                <c:pt idx="6">
                  <c:v>3.397940009</c:v>
                </c:pt>
                <c:pt idx="7">
                  <c:v>3.698970004</c:v>
                </c:pt>
                <c:pt idx="8">
                  <c:v>3.875061263</c:v>
                </c:pt>
                <c:pt idx="9">
                  <c:v>4.0</c:v>
                </c:pt>
                <c:pt idx="10">
                  <c:v>5.0</c:v>
                </c:pt>
                <c:pt idx="11">
                  <c:v>5.698970003999999</c:v>
                </c:pt>
                <c:pt idx="12">
                  <c:v>6.0</c:v>
                </c:pt>
              </c:numCache>
            </c:numRef>
          </c:xVal>
          <c:yVal>
            <c:numRef>
              <c:f>'[2º-Resultado Filtro 33nF-ATLAS.xlsx]ALL'!$C$49:$C$61</c:f>
              <c:numCache>
                <c:formatCode>General</c:formatCode>
                <c:ptCount val="13"/>
                <c:pt idx="0">
                  <c:v>-2.102606865</c:v>
                </c:pt>
                <c:pt idx="1">
                  <c:v>-2.270185497</c:v>
                </c:pt>
                <c:pt idx="2">
                  <c:v>-7.432221399</c:v>
                </c:pt>
                <c:pt idx="3">
                  <c:v>-13.43240793</c:v>
                </c:pt>
                <c:pt idx="4">
                  <c:v>-18.48906077</c:v>
                </c:pt>
                <c:pt idx="5">
                  <c:v>-22.49877473</c:v>
                </c:pt>
                <c:pt idx="6">
                  <c:v>-32.95634964</c:v>
                </c:pt>
                <c:pt idx="7">
                  <c:v>-39.1721463</c:v>
                </c:pt>
                <c:pt idx="8">
                  <c:v>-43.74173287</c:v>
                </c:pt>
                <c:pt idx="9">
                  <c:v>-46.02059991</c:v>
                </c:pt>
                <c:pt idx="10">
                  <c:v>-46.02059991</c:v>
                </c:pt>
                <c:pt idx="11">
                  <c:v>-46.02059991</c:v>
                </c:pt>
                <c:pt idx="12">
                  <c:v>-46.02059991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5194824"/>
        <c:axId val="2085859880"/>
      </c:scatterChart>
      <c:valAx>
        <c:axId val="2095194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5859880"/>
        <c:crosses val="autoZero"/>
        <c:crossBetween val="midCat"/>
      </c:valAx>
      <c:valAx>
        <c:axId val="2085859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1948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728216333026"/>
          <c:y val="0.146812817761625"/>
          <c:w val="0.42239220193606"/>
          <c:h val="0.257150058728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B32F8-FB1A-4D4C-B595-6C773A2AADD4}" type="datetimeFigureOut">
              <a:rPr lang="en-US" smtClean="0"/>
              <a:t>22.09.21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8511" y="4634151"/>
            <a:ext cx="284689" cy="266223"/>
          </a:xfrm>
        </p:spPr>
        <p:txBody>
          <a:bodyPr/>
          <a:lstStyle/>
          <a:p>
            <a:fld id="{DFB41896-22DB-294F-B958-764EE5456B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9666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DB32F8-FB1A-4D4C-B595-6C773A2AADD4}" type="datetimeFigureOut">
              <a:rPr lang="en-US" smtClean="0"/>
              <a:t>22.09.21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68511" y="4634151"/>
            <a:ext cx="284689" cy="266223"/>
          </a:xfrm>
        </p:spPr>
        <p:txBody>
          <a:bodyPr/>
          <a:lstStyle/>
          <a:p>
            <a:fld id="{DFB41896-22DB-294F-B958-764EE5456B6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807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2" Type="http://schemas.openxmlformats.org/officeDocument/2006/relationships/hyperlink" Target="http://www.farnell.com/datasheets/2916873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jp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1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2.xml"/><Relationship Id="rId3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685800" y="879523"/>
            <a:ext cx="7772400" cy="110252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Patch Panels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44594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Luis</a:t>
            </a:r>
            <a:r>
              <a:rPr lang="pt-PT" dirty="0" smtClean="0">
                <a:solidFill>
                  <a:schemeClr val="bg1"/>
                </a:solidFill>
              </a:rPr>
              <a:t> Lopes, Orlando Cunha, Ricardo Gonçalo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789" y="4068641"/>
            <a:ext cx="995786" cy="7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14567" b="33555"/>
          <a:stretch/>
        </p:blipFill>
        <p:spPr>
          <a:xfrm>
            <a:off x="1642134" y="2978671"/>
            <a:ext cx="5305750" cy="21648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8793"/>
          </a:xfrm>
        </p:spPr>
        <p:txBody>
          <a:bodyPr>
            <a:normAutofit/>
          </a:bodyPr>
          <a:lstStyle/>
          <a:p>
            <a:r>
              <a:rPr lang="pt-PT" dirty="0" err="1" smtClean="0"/>
              <a:t>Connectors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86" y="692916"/>
            <a:ext cx="8477014" cy="1336032"/>
          </a:xfrm>
        </p:spPr>
        <p:txBody>
          <a:bodyPr>
            <a:normAutofit/>
          </a:bodyPr>
          <a:lstStyle/>
          <a:p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potentially</a:t>
            </a:r>
            <a:r>
              <a:rPr lang="pt-PT" dirty="0" smtClean="0"/>
              <a:t> </a:t>
            </a:r>
            <a:r>
              <a:rPr lang="pt-PT" dirty="0" err="1" smtClean="0"/>
              <a:t>interesting</a:t>
            </a:r>
            <a:r>
              <a:rPr lang="pt-PT" dirty="0" smtClean="0"/>
              <a:t> </a:t>
            </a:r>
            <a:r>
              <a:rPr lang="pt-PT" dirty="0" err="1" smtClean="0"/>
              <a:t>connectors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Farnell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>
                <a:hlinkClick r:id="rId2"/>
              </a:rPr>
              <a:t>http://www.farnell.com/datasheets/2916873.pdf</a:t>
            </a:r>
            <a:r>
              <a:rPr lang="pt-PT" dirty="0"/>
              <a:t> </a:t>
            </a:r>
            <a:endParaRPr lang="pt-PT" dirty="0" smtClean="0"/>
          </a:p>
          <a:p>
            <a:pPr lvl="1"/>
            <a:r>
              <a:rPr lang="pt-PT" dirty="0" err="1" smtClean="0"/>
              <a:t>Unit</a:t>
            </a:r>
            <a:r>
              <a:rPr lang="pt-PT" dirty="0" smtClean="0"/>
              <a:t> </a:t>
            </a:r>
            <a:r>
              <a:rPr lang="pt-PT" dirty="0" err="1" smtClean="0"/>
              <a:t>price</a:t>
            </a:r>
            <a:r>
              <a:rPr lang="pt-PT" dirty="0" smtClean="0"/>
              <a:t> </a:t>
            </a:r>
            <a:r>
              <a:rPr lang="pt-PT" dirty="0"/>
              <a:t>(120 </a:t>
            </a:r>
            <a:r>
              <a:rPr lang="pt-PT" dirty="0" err="1" smtClean="0"/>
              <a:t>pins</a:t>
            </a:r>
            <a:r>
              <a:rPr lang="pt-PT" dirty="0" smtClean="0"/>
              <a:t>,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quant</a:t>
            </a:r>
            <a:r>
              <a:rPr lang="pt-PT" dirty="0"/>
              <a:t>.</a:t>
            </a:r>
            <a:r>
              <a:rPr lang="pt-PT" dirty="0" smtClean="0"/>
              <a:t>): 53 € </a:t>
            </a:r>
            <a:r>
              <a:rPr lang="pt-PT" dirty="0" err="1" smtClean="0"/>
              <a:t>plug</a:t>
            </a:r>
            <a:r>
              <a:rPr lang="pt-PT" dirty="0" smtClean="0"/>
              <a:t>; 45 </a:t>
            </a:r>
            <a:r>
              <a:rPr lang="pt-PT" dirty="0"/>
              <a:t>€ </a:t>
            </a:r>
            <a:r>
              <a:rPr lang="pt-PT" dirty="0" err="1" smtClean="0"/>
              <a:t>pins</a:t>
            </a:r>
            <a:r>
              <a:rPr lang="pt-PT" dirty="0" smtClean="0"/>
              <a:t>; 26 </a:t>
            </a:r>
            <a:r>
              <a:rPr lang="pt-PT" dirty="0"/>
              <a:t>€ </a:t>
            </a:r>
            <a:r>
              <a:rPr lang="pt-PT" dirty="0" err="1" smtClean="0"/>
              <a:t>connector</a:t>
            </a:r>
            <a:endParaRPr lang="pt-PT" dirty="0" smtClean="0"/>
          </a:p>
          <a:p>
            <a:pPr lvl="1"/>
            <a:r>
              <a:rPr lang="pt-PT" dirty="0" smtClean="0"/>
              <a:t>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for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replaced</a:t>
            </a:r>
            <a:r>
              <a:rPr lang="pt-PT" dirty="0" smtClean="0"/>
              <a:t> later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56" y="2090805"/>
            <a:ext cx="7192075" cy="2869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11" r="2076"/>
          <a:stretch/>
        </p:blipFill>
        <p:spPr>
          <a:xfrm>
            <a:off x="1" y="2771242"/>
            <a:ext cx="9144000" cy="2158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0526" y="62969"/>
            <a:ext cx="3542632" cy="13836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mr-IN" dirty="0"/>
              <a:t>REF:516-120-000-101</a:t>
            </a:r>
            <a:r>
              <a:rPr lang="mr-IN" dirty="0"/>
              <a:t> </a:t>
            </a:r>
            <a:r>
              <a:rPr lang="mr-IN" dirty="0"/>
              <a:t>REF:516-056-000-301</a:t>
            </a:r>
            <a:r>
              <a:rPr lang="mr-IN" dirty="0"/>
              <a:t> </a:t>
            </a:r>
            <a:r>
              <a:rPr lang="mr-IN" dirty="0"/>
              <a:t>REF:516-120-000-402</a:t>
            </a:r>
            <a:r>
              <a:rPr lang="mr-IN" dirty="0"/>
              <a:t> </a:t>
            </a:r>
            <a:r>
              <a:rPr lang="mr-IN" dirty="0"/>
              <a:t>REF:516-056-000-402</a:t>
            </a:r>
            <a:r>
              <a:rPr lang="mr-IN" dirty="0"/>
              <a:t> </a:t>
            </a:r>
            <a:r>
              <a:rPr lang="mr-IN" dirty="0"/>
              <a:t>REF:516-230-512</a:t>
            </a:r>
            <a:r>
              <a:rPr lang="mr-IN" dirty="0"/>
              <a:t> </a:t>
            </a:r>
            <a:r>
              <a:rPr lang="mr-IN" dirty="0"/>
              <a:t>REF:516 230-556</a:t>
            </a:r>
            <a:r>
              <a:rPr lang="mr-IN" dirty="0"/>
              <a:t> 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164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480" y="1546421"/>
            <a:ext cx="2477830" cy="3130958"/>
          </a:xfrm>
        </p:spPr>
        <p:txBody>
          <a:bodyPr/>
          <a:lstStyle/>
          <a:p>
            <a:r>
              <a:rPr lang="pt-PT" dirty="0" err="1" smtClean="0"/>
              <a:t>Difficult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 </a:t>
            </a:r>
            <a:r>
              <a:rPr lang="pt-PT" dirty="0" err="1" smtClean="0"/>
              <a:t>low-frequency</a:t>
            </a:r>
            <a:r>
              <a:rPr lang="pt-PT" dirty="0" smtClean="0"/>
              <a:t> </a:t>
            </a:r>
            <a:r>
              <a:rPr lang="pt-PT" dirty="0" err="1" smtClean="0"/>
              <a:t>behaviour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setup</a:t>
            </a:r>
            <a:r>
              <a:rPr lang="pt-PT" dirty="0" smtClean="0"/>
              <a:t> </a:t>
            </a:r>
            <a:r>
              <a:rPr lang="pt-PT" dirty="0" err="1" smtClean="0"/>
              <a:t>due</a:t>
            </a:r>
            <a:r>
              <a:rPr lang="pt-PT" dirty="0" smtClean="0"/>
              <a:t> to output </a:t>
            </a:r>
            <a:r>
              <a:rPr lang="pt-PT" dirty="0" err="1" smtClean="0"/>
              <a:t>capacitor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waveform</a:t>
            </a:r>
            <a:r>
              <a:rPr lang="pt-PT" dirty="0" smtClean="0"/>
              <a:t> </a:t>
            </a:r>
            <a:r>
              <a:rPr lang="pt-PT" dirty="0" err="1" smtClean="0"/>
              <a:t>generator</a:t>
            </a:r>
            <a:endParaRPr lang="pt-PT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69" y="1468098"/>
            <a:ext cx="6119812" cy="3441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771320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Status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6709"/>
            <a:ext cx="8686801" cy="1893588"/>
          </a:xfrm>
        </p:spPr>
        <p:txBody>
          <a:bodyPr>
            <a:normAutofit/>
          </a:bodyPr>
          <a:lstStyle/>
          <a:p>
            <a:r>
              <a:rPr lang="pt-PT" dirty="0" err="1" smtClean="0"/>
              <a:t>Preparing</a:t>
            </a:r>
            <a:r>
              <a:rPr lang="pt-PT" dirty="0" smtClean="0"/>
              <a:t> to </a:t>
            </a:r>
            <a:r>
              <a:rPr lang="pt-PT" dirty="0" err="1" smtClean="0"/>
              <a:t>build</a:t>
            </a:r>
            <a:r>
              <a:rPr lang="pt-PT" dirty="0" smtClean="0"/>
              <a:t> </a:t>
            </a:r>
            <a:r>
              <a:rPr lang="pt-PT" dirty="0" err="1" smtClean="0"/>
              <a:t>initial</a:t>
            </a:r>
            <a:r>
              <a:rPr lang="pt-PT" dirty="0" smtClean="0"/>
              <a:t> “</a:t>
            </a:r>
            <a:r>
              <a:rPr lang="pt-PT" dirty="0" err="1" smtClean="0"/>
              <a:t>Prototype</a:t>
            </a:r>
            <a:r>
              <a:rPr lang="pt-PT" dirty="0" smtClean="0"/>
              <a:t> 0” </a:t>
            </a:r>
          </a:p>
          <a:p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produce</a:t>
            </a:r>
            <a:r>
              <a:rPr lang="pt-PT" dirty="0" smtClean="0"/>
              <a:t> 2 </a:t>
            </a:r>
            <a:r>
              <a:rPr lang="pt-PT" dirty="0" err="1" smtClean="0"/>
              <a:t>equipped</a:t>
            </a:r>
            <a:r>
              <a:rPr lang="pt-PT" dirty="0" smtClean="0"/>
              <a:t> </a:t>
            </a:r>
            <a:r>
              <a:rPr lang="pt-PT" dirty="0" err="1" smtClean="0"/>
              <a:t>boards</a:t>
            </a:r>
            <a:r>
              <a:rPr lang="pt-PT" dirty="0" smtClean="0"/>
              <a:t> for </a:t>
            </a:r>
            <a:r>
              <a:rPr lang="pt-PT" dirty="0" err="1" smtClean="0"/>
              <a:t>basic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insulation</a:t>
            </a:r>
            <a:r>
              <a:rPr lang="pt-PT" dirty="0" smtClean="0"/>
              <a:t>,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grounding</a:t>
            </a:r>
            <a:r>
              <a:rPr lang="pt-PT" dirty="0" smtClean="0"/>
              <a:t>, </a:t>
            </a:r>
            <a:r>
              <a:rPr lang="pt-PT" dirty="0" err="1" smtClean="0"/>
              <a:t>noise</a:t>
            </a:r>
            <a:r>
              <a:rPr lang="pt-PT" dirty="0" smtClean="0"/>
              <a:t> </a:t>
            </a:r>
            <a:r>
              <a:rPr lang="pt-PT" dirty="0" err="1" smtClean="0"/>
              <a:t>before</a:t>
            </a:r>
            <a:r>
              <a:rPr lang="pt-PT" dirty="0" smtClean="0"/>
              <a:t> </a:t>
            </a:r>
            <a:r>
              <a:rPr lang="pt-PT" dirty="0" err="1" smtClean="0"/>
              <a:t>end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endParaRPr lang="pt-PT" dirty="0" smtClean="0"/>
          </a:p>
          <a:p>
            <a:r>
              <a:rPr lang="pt-PT" dirty="0" smtClean="0"/>
              <a:t>I.e. 2 × 14 RC-RC </a:t>
            </a:r>
            <a:r>
              <a:rPr lang="pt-PT" dirty="0" err="1" smtClean="0"/>
              <a:t>filters</a:t>
            </a:r>
            <a:r>
              <a:rPr lang="pt-PT" dirty="0" smtClean="0"/>
              <a:t> </a:t>
            </a:r>
            <a:r>
              <a:rPr lang="pt-PT" dirty="0" err="1" smtClean="0"/>
              <a:t>mounted</a:t>
            </a:r>
            <a:r>
              <a:rPr lang="pt-PT" dirty="0" smtClean="0"/>
              <a:t> 1/RC = 450 Hz</a:t>
            </a:r>
          </a:p>
          <a:p>
            <a:pPr lvl="1"/>
            <a:r>
              <a:rPr lang="pt-PT" dirty="0" err="1" smtClean="0"/>
              <a:t>Initial</a:t>
            </a:r>
            <a:r>
              <a:rPr lang="pt-PT" dirty="0" smtClean="0"/>
              <a:t> </a:t>
            </a:r>
            <a:r>
              <a:rPr lang="pt-PT" dirty="0" err="1" smtClean="0"/>
              <a:t>guess</a:t>
            </a:r>
            <a:r>
              <a:rPr lang="pt-PT" dirty="0" smtClean="0"/>
              <a:t> (to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corrected</a:t>
            </a:r>
            <a:r>
              <a:rPr lang="pt-PT" dirty="0" smtClean="0"/>
              <a:t>): R = 100 </a:t>
            </a:r>
            <a:r>
              <a:rPr lang="pt-PT" dirty="0" err="1" smtClean="0"/>
              <a:t>kΩ</a:t>
            </a:r>
            <a:r>
              <a:rPr lang="pt-PT" dirty="0" smtClean="0"/>
              <a:t>; C = 22 </a:t>
            </a:r>
            <a:r>
              <a:rPr lang="pt-PT" dirty="0" err="1" smtClean="0"/>
              <a:t>nF</a:t>
            </a:r>
            <a:r>
              <a:rPr lang="pt-PT" dirty="0" smtClean="0"/>
              <a:t> </a:t>
            </a:r>
          </a:p>
          <a:p>
            <a:pPr lvl="1"/>
            <a:r>
              <a:rPr lang="pt-PT" dirty="0"/>
              <a:t>T</a:t>
            </a:r>
            <a:r>
              <a:rPr lang="pt-PT" dirty="0" smtClean="0"/>
              <a:t>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replaced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final </a:t>
            </a:r>
            <a:r>
              <a:rPr lang="pt-PT" dirty="0" err="1" smtClean="0"/>
              <a:t>values</a:t>
            </a:r>
            <a:r>
              <a:rPr lang="pt-PT" dirty="0" smtClean="0"/>
              <a:t> later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399" t="17130" b="10711"/>
          <a:stretch/>
        </p:blipFill>
        <p:spPr>
          <a:xfrm>
            <a:off x="1842808" y="2800297"/>
            <a:ext cx="5366725" cy="2098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92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Filter</a:t>
            </a:r>
            <a:r>
              <a:rPr lang="pt-PT" sz="3600" dirty="0" smtClean="0">
                <a:solidFill>
                  <a:srgbClr val="FFFFFF"/>
                </a:solidFill>
              </a:rPr>
              <a:t> module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3" name="Picture 2" descr="nmabiddpfimoflb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9" t="16898" b="11221"/>
          <a:stretch/>
        </p:blipFill>
        <p:spPr>
          <a:xfrm>
            <a:off x="9798661" y="542532"/>
            <a:ext cx="6580152" cy="2772938"/>
          </a:xfrm>
          <a:prstGeom prst="rect">
            <a:avLst/>
          </a:prstGeom>
        </p:spPr>
      </p:pic>
      <p:pic>
        <p:nvPicPr>
          <p:cNvPr id="5" name="Picture 4" descr="jlilcflcoohndpd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t="17897" b="11274"/>
          <a:stretch/>
        </p:blipFill>
        <p:spPr>
          <a:xfrm>
            <a:off x="2783933" y="1681227"/>
            <a:ext cx="5543650" cy="2876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450" y="1095592"/>
            <a:ext cx="786947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Initial idea: two PCBs per module with filters</a:t>
            </a:r>
          </a:p>
        </p:txBody>
      </p:sp>
    </p:spTree>
    <p:extLst>
      <p:ext uri="{BB962C8B-B14F-4D97-AF65-F5344CB8AC3E}">
        <p14:creationId xmlns:p14="http://schemas.microsoft.com/office/powerpoint/2010/main" val="55530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effhdgcfaojhp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2353315" y="1660904"/>
            <a:ext cx="5603778" cy="28673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Modular box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938" y="992516"/>
            <a:ext cx="8598611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>
                <a:solidFill>
                  <a:srgbClr val="FFFFFF"/>
                </a:solidFill>
              </a:rPr>
              <a:t>Dimensions</a:t>
            </a:r>
            <a:r>
              <a:rPr lang="pt-PT" sz="2000" dirty="0" smtClean="0">
                <a:solidFill>
                  <a:srgbClr val="FFFFFF"/>
                </a:solidFill>
              </a:rPr>
              <a:t>: </a:t>
            </a:r>
            <a:r>
              <a:rPr lang="mr-IN" sz="2000" dirty="0">
                <a:solidFill>
                  <a:srgbClr val="FFFFFF"/>
                </a:solidFill>
              </a:rPr>
              <a:t> </a:t>
            </a:r>
            <a:r>
              <a:rPr lang="mr-IN" sz="2000" dirty="0" smtClean="0">
                <a:solidFill>
                  <a:srgbClr val="FFFFFF"/>
                </a:solidFill>
              </a:rPr>
              <a:t>360</a:t>
            </a:r>
            <a:r>
              <a:rPr lang="en-US" sz="2000" dirty="0" smtClean="0">
                <a:solidFill>
                  <a:srgbClr val="FFFFFF"/>
                </a:solidFill>
              </a:rPr>
              <a:t> x </a:t>
            </a:r>
            <a:r>
              <a:rPr lang="mr-IN" sz="2000" dirty="0" smtClean="0">
                <a:solidFill>
                  <a:srgbClr val="FFFFFF"/>
                </a:solidFill>
              </a:rPr>
              <a:t>195</a:t>
            </a:r>
            <a:r>
              <a:rPr lang="en-US" sz="2000" dirty="0" smtClean="0">
                <a:solidFill>
                  <a:srgbClr val="FFFFFF"/>
                </a:solidFill>
              </a:rPr>
              <a:t> x </a:t>
            </a:r>
            <a:r>
              <a:rPr lang="mr-IN" sz="2000" dirty="0" smtClean="0">
                <a:solidFill>
                  <a:srgbClr val="FFFFFF"/>
                </a:solidFill>
              </a:rPr>
              <a:t>104 mm</a:t>
            </a:r>
            <a:r>
              <a:rPr lang="mr-IN" sz="2000" baseline="30000" dirty="0" smtClean="0">
                <a:solidFill>
                  <a:srgbClr val="FFFFFF"/>
                </a:solidFill>
              </a:rPr>
              <a:t>3</a:t>
            </a:r>
            <a:r>
              <a:rPr lang="en-US" sz="2000" baseline="30000" dirty="0">
                <a:solidFill>
                  <a:srgbClr val="FFFFFF"/>
                </a:solidFill>
              </a:rPr>
              <a:t> </a:t>
            </a:r>
            <a:r>
              <a:rPr lang="en-US" sz="2000" baseline="30000" dirty="0" smtClean="0">
                <a:solidFill>
                  <a:srgbClr val="FFFFFF"/>
                </a:solidFill>
              </a:rPr>
              <a:t>          </a:t>
            </a:r>
            <a:r>
              <a:rPr lang="en-US" sz="2000" dirty="0" smtClean="0">
                <a:solidFill>
                  <a:srgbClr val="FFFFFF"/>
                </a:solidFill>
              </a:rPr>
              <a:t>Weight: 7.5 kg (final around 10 kg)</a:t>
            </a:r>
            <a:endParaRPr lang="pt-PT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38" y="4528228"/>
            <a:ext cx="8598611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56 wires in (28 pairs) 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For insulation: male pins on USA15 side; female plugs on sensor side</a:t>
            </a:r>
          </a:p>
        </p:txBody>
      </p:sp>
    </p:spTree>
    <p:extLst>
      <p:ext uri="{BB962C8B-B14F-4D97-AF65-F5344CB8AC3E}">
        <p14:creationId xmlns:p14="http://schemas.microsoft.com/office/powerpoint/2010/main" val="120477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200" dirty="0" smtClean="0">
                <a:solidFill>
                  <a:srgbClr val="FFFFFF"/>
                </a:solidFill>
              </a:rPr>
              <a:t>PCB </a:t>
            </a:r>
            <a:r>
              <a:rPr lang="pt-PT" sz="3200" dirty="0" err="1" smtClean="0">
                <a:solidFill>
                  <a:srgbClr val="FFFFFF"/>
                </a:solidFill>
              </a:rPr>
              <a:t>with</a:t>
            </a:r>
            <a:r>
              <a:rPr lang="pt-PT" sz="3200" dirty="0" smtClean="0">
                <a:solidFill>
                  <a:srgbClr val="FFFFFF"/>
                </a:solidFill>
              </a:rPr>
              <a:t> </a:t>
            </a:r>
            <a:r>
              <a:rPr lang="pt-PT" sz="3200" dirty="0" err="1" smtClean="0">
                <a:solidFill>
                  <a:srgbClr val="FFFFFF"/>
                </a:solidFill>
              </a:rPr>
              <a:t>filters</a:t>
            </a:r>
            <a:endParaRPr lang="pt-PT" sz="3200" dirty="0">
              <a:solidFill>
                <a:srgbClr val="FFFFFF"/>
              </a:solidFill>
            </a:endParaRPr>
          </a:p>
        </p:txBody>
      </p:sp>
      <p:pic>
        <p:nvPicPr>
          <p:cNvPr id="3" name="Picture 2" descr="boa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b="11220"/>
          <a:stretch/>
        </p:blipFill>
        <p:spPr>
          <a:xfrm>
            <a:off x="2851370" y="1593628"/>
            <a:ext cx="5269897" cy="2684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195" y="1063228"/>
            <a:ext cx="8598611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14 RC-RC filters per PCB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28 per module / Wire routing from connector to filter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391" y="3959226"/>
            <a:ext cx="5451466" cy="9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Patching options: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56 wires in (28 pairs)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56 wires out (28 pairs)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48 wires in (24 pairs) </a:t>
            </a:r>
            <a:r>
              <a:rPr lang="mr-IN" sz="2000" dirty="0" smtClean="0">
                <a:solidFill>
                  <a:srgbClr val="FFFFFF"/>
                </a:solidFill>
              </a:rPr>
              <a:t>–</a:t>
            </a:r>
            <a:r>
              <a:rPr lang="en-US" sz="2000" dirty="0" smtClean="0">
                <a:solidFill>
                  <a:srgbClr val="FFFFFF"/>
                </a:solidFill>
              </a:rPr>
              <a:t> 56 wires out (28 pairs)</a:t>
            </a:r>
          </a:p>
        </p:txBody>
      </p:sp>
    </p:spTree>
    <p:extLst>
      <p:ext uri="{BB962C8B-B14F-4D97-AF65-F5344CB8AC3E}">
        <p14:creationId xmlns:p14="http://schemas.microsoft.com/office/powerpoint/2010/main" val="340119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168913"/>
            <a:ext cx="3791552" cy="1964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Involvement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422788"/>
            <a:ext cx="4712465" cy="171044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Producing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CERN </a:t>
            </a:r>
            <a:r>
              <a:rPr lang="pt-PT" dirty="0" err="1" smtClean="0">
                <a:solidFill>
                  <a:schemeClr val="tx1"/>
                </a:solidFill>
              </a:rPr>
              <a:t>group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16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</a:t>
            </a:r>
            <a:r>
              <a:rPr lang="pt-PT" dirty="0" smtClean="0">
                <a:solidFill>
                  <a:schemeClr val="tx1"/>
                </a:solidFill>
              </a:rPr>
              <a:t> boxes </a:t>
            </a:r>
            <a:r>
              <a:rPr lang="pt-PT" dirty="0" err="1" smtClean="0">
                <a:solidFill>
                  <a:schemeClr val="tx1"/>
                </a:solidFill>
              </a:rPr>
              <a:t>located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around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the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calorimeter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perimeter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>
                <a:solidFill>
                  <a:schemeClr val="tx1"/>
                </a:solidFill>
              </a:rPr>
              <a:t>Routing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of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High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Voltage</a:t>
            </a:r>
            <a:r>
              <a:rPr lang="pt-PT" dirty="0" smtClean="0">
                <a:solidFill>
                  <a:schemeClr val="tx1"/>
                </a:solidFill>
              </a:rPr>
              <a:t> to HGTD detector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filtering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AC </a:t>
            </a:r>
            <a:r>
              <a:rPr lang="pt-PT" dirty="0" err="1" smtClean="0">
                <a:solidFill>
                  <a:schemeClr val="tx1"/>
                </a:solidFill>
              </a:rPr>
              <a:t>noise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out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Presented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 meetings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 smtClean="0">
                <a:solidFill>
                  <a:schemeClr val="tx1"/>
                </a:solidFill>
              </a:rPr>
              <a:t>: 1 </a:t>
            </a:r>
            <a:r>
              <a:rPr lang="pt-PT" dirty="0" err="1" smtClean="0">
                <a:solidFill>
                  <a:schemeClr val="tx1"/>
                </a:solidFill>
              </a:rPr>
              <a:t>academic</a:t>
            </a:r>
            <a:r>
              <a:rPr lang="pt-PT" dirty="0" smtClean="0">
                <a:solidFill>
                  <a:schemeClr val="tx1"/>
                </a:solidFill>
              </a:rPr>
              <a:t>, 2 </a:t>
            </a:r>
            <a:r>
              <a:rPr lang="pt-PT" dirty="0" err="1" smtClean="0">
                <a:solidFill>
                  <a:schemeClr val="tx1"/>
                </a:solidFill>
              </a:rPr>
              <a:t>engineers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</p:txBody>
      </p:sp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2438913"/>
            <a:ext cx="4662768" cy="2114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1280" r="10847"/>
          <a:stretch/>
        </p:blipFill>
        <p:spPr>
          <a:xfrm>
            <a:off x="1460663" y="3133236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2533" r="9097"/>
          <a:stretch/>
        </p:blipFill>
        <p:spPr>
          <a:xfrm>
            <a:off x="2096671" y="3133236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2831115" y="3133236"/>
            <a:ext cx="601446" cy="769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8" y="4143379"/>
            <a:ext cx="4896265" cy="820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2000" dirty="0" err="1" smtClean="0">
                <a:solidFill>
                  <a:srgbClr val="3366FF"/>
                </a:solidFill>
              </a:rPr>
              <a:t>Looking</a:t>
            </a:r>
            <a:r>
              <a:rPr lang="pt-PT" sz="2000" dirty="0" smtClean="0">
                <a:solidFill>
                  <a:srgbClr val="3366FF"/>
                </a:solidFill>
              </a:rPr>
              <a:t> for </a:t>
            </a:r>
            <a:r>
              <a:rPr lang="pt-PT" sz="2000" dirty="0" err="1">
                <a:solidFill>
                  <a:srgbClr val="3366FF"/>
                </a:solidFill>
              </a:rPr>
              <a:t>new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projects</a:t>
            </a:r>
            <a:r>
              <a:rPr lang="pt-PT" sz="2000" dirty="0">
                <a:solidFill>
                  <a:srgbClr val="3366FF"/>
                </a:solidFill>
              </a:rPr>
              <a:t> to </a:t>
            </a:r>
            <a:r>
              <a:rPr lang="pt-PT" sz="2000" dirty="0" err="1">
                <a:solidFill>
                  <a:srgbClr val="3366FF"/>
                </a:solidFill>
              </a:rPr>
              <a:t>get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involved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with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in</a:t>
            </a:r>
            <a:r>
              <a:rPr lang="pt-PT" sz="2000" dirty="0">
                <a:solidFill>
                  <a:srgbClr val="3366FF"/>
                </a:solidFill>
              </a:rPr>
              <a:t> HGTD </a:t>
            </a:r>
            <a:r>
              <a:rPr lang="pt-PT" dirty="0">
                <a:solidFill>
                  <a:srgbClr val="33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Status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5" y="1546421"/>
            <a:ext cx="6022635" cy="31309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 much change since July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Holiday period and other activities</a:t>
            </a:r>
          </a:p>
          <a:p>
            <a:endParaRPr lang="en-US" dirty="0" smtClean="0"/>
          </a:p>
          <a:p>
            <a:r>
              <a:rPr lang="en-US" dirty="0" smtClean="0"/>
              <a:t>Tests done so far show necessary performance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Would like to better understand high-frequency response </a:t>
            </a:r>
            <a:r>
              <a:rPr lang="en-US" dirty="0" smtClean="0"/>
              <a:t>(see below)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working 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Budget </a:t>
            </a:r>
            <a:r>
              <a:rPr lang="mr-IN" dirty="0" smtClean="0"/>
              <a:t>–</a:t>
            </a:r>
            <a:r>
              <a:rPr lang="en-US" dirty="0" smtClean="0"/>
              <a:t> assess assembly time and final cost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Optimizing design to </a:t>
            </a:r>
            <a:r>
              <a:rPr lang="en-US" dirty="0" smtClean="0"/>
              <a:t>improve cost and robustness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Collating information for SPR</a:t>
            </a:r>
          </a:p>
          <a:p>
            <a:endParaRPr lang="pt-PT" dirty="0"/>
          </a:p>
        </p:txBody>
      </p:sp>
      <p:pic>
        <p:nvPicPr>
          <p:cNvPr id="4" name="Picture 3" descr="IMG_20210720_1651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5840" l="9968" r="89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1974"/>
          <a:stretch/>
        </p:blipFill>
        <p:spPr>
          <a:xfrm>
            <a:off x="6014027" y="0"/>
            <a:ext cx="29618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8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5" y="1546420"/>
            <a:ext cx="4516017" cy="3186001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RC</a:t>
            </a:r>
            <a:r>
              <a:rPr lang="mr-IN" dirty="0" smtClean="0"/>
              <a:t>–</a:t>
            </a:r>
            <a:r>
              <a:rPr lang="pt-PT" dirty="0" smtClean="0"/>
              <a:t>RC </a:t>
            </a:r>
            <a:r>
              <a:rPr lang="pt-PT" dirty="0" err="1" smtClean="0"/>
              <a:t>filter</a:t>
            </a:r>
            <a:r>
              <a:rPr lang="pt-PT" dirty="0" smtClean="0"/>
              <a:t>: </a:t>
            </a:r>
            <a:r>
              <a:rPr lang="pt-PT" dirty="0" smtClean="0"/>
              <a:t>10 </a:t>
            </a:r>
            <a:r>
              <a:rPr lang="pt-PT" dirty="0" err="1" smtClean="0"/>
              <a:t>kΩ</a:t>
            </a:r>
            <a:r>
              <a:rPr lang="pt-PT" dirty="0" smtClean="0"/>
              <a:t> x 33 </a:t>
            </a:r>
            <a:r>
              <a:rPr lang="pt-PT" dirty="0" err="1" smtClean="0"/>
              <a:t>nF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smtClean="0"/>
              <a:t>47 </a:t>
            </a:r>
            <a:r>
              <a:rPr lang="pt-PT" dirty="0" err="1" smtClean="0"/>
              <a:t>nF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Note R </a:t>
            </a:r>
            <a:r>
              <a:rPr lang="pt-PT" dirty="0" err="1" smtClean="0"/>
              <a:t>and</a:t>
            </a:r>
            <a:r>
              <a:rPr lang="pt-PT" dirty="0" smtClean="0"/>
              <a:t> C </a:t>
            </a:r>
            <a:r>
              <a:rPr lang="pt-PT" dirty="0" err="1" smtClean="0"/>
              <a:t>not</a:t>
            </a:r>
            <a:r>
              <a:rPr lang="pt-PT" dirty="0" smtClean="0"/>
              <a:t> final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must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defined</a:t>
            </a:r>
            <a:r>
              <a:rPr lang="pt-PT" dirty="0"/>
              <a:t>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sensors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tested</a:t>
            </a:r>
            <a:r>
              <a:rPr lang="pt-PT" dirty="0" smtClean="0"/>
              <a:t> </a:t>
            </a:r>
            <a:r>
              <a:rPr lang="pt-PT" dirty="0" err="1" smtClean="0"/>
              <a:t>together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Assuming</a:t>
            </a:r>
            <a:r>
              <a:rPr lang="pt-PT" dirty="0" smtClean="0"/>
              <a:t> 3 </a:t>
            </a:r>
            <a:r>
              <a:rPr lang="pt-PT" dirty="0" err="1" smtClean="0"/>
              <a:t>mA</a:t>
            </a:r>
            <a:r>
              <a:rPr lang="pt-PT" dirty="0" smtClean="0"/>
              <a:t> </a:t>
            </a:r>
            <a:r>
              <a:rPr lang="pt-PT" dirty="0" err="1" smtClean="0"/>
              <a:t>maximum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60 V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drop</a:t>
            </a:r>
            <a:endParaRPr lang="pt-PT" dirty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180 mW max. </a:t>
            </a:r>
            <a:r>
              <a:rPr lang="pt-PT" dirty="0" err="1" smtClean="0"/>
              <a:t>dissipation</a:t>
            </a:r>
            <a:r>
              <a:rPr lang="pt-PT" dirty="0" smtClean="0"/>
              <a:t> per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endParaRPr lang="pt-PT" dirty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I.e. 5 W / 24-channel box</a:t>
            </a:r>
          </a:p>
          <a:p>
            <a:pPr marL="0" indent="0"/>
            <a:endParaRPr lang="pt-PT" dirty="0" smtClean="0"/>
          </a:p>
          <a:p>
            <a:pPr marL="0" indent="0"/>
            <a:r>
              <a:rPr lang="pt-PT" dirty="0" smtClean="0"/>
              <a:t>Ideal response: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f</a:t>
            </a:r>
            <a:r>
              <a:rPr lang="pt-PT" baseline="-25000" dirty="0" err="1" smtClean="0"/>
              <a:t>c</a:t>
            </a:r>
            <a:r>
              <a:rPr lang="pt-PT" dirty="0" smtClean="0"/>
              <a:t> = 338 Hz (33 </a:t>
            </a:r>
            <a:r>
              <a:rPr lang="pt-PT" dirty="0" err="1" smtClean="0"/>
              <a:t>nF</a:t>
            </a:r>
            <a:r>
              <a:rPr lang="pt-PT" dirty="0" smtClean="0"/>
              <a:t>) </a:t>
            </a:r>
            <a:r>
              <a:rPr lang="pt-PT" dirty="0" err="1" smtClean="0"/>
              <a:t>or</a:t>
            </a:r>
            <a:r>
              <a:rPr lang="pt-PT" dirty="0" smtClean="0"/>
              <a:t> 482 Hz (47 </a:t>
            </a:r>
            <a:r>
              <a:rPr lang="pt-PT" dirty="0" err="1" smtClean="0"/>
              <a:t>nF</a:t>
            </a:r>
            <a:r>
              <a:rPr lang="pt-PT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-40 dB / </a:t>
            </a:r>
            <a:r>
              <a:rPr lang="pt-PT" dirty="0" err="1" smtClean="0"/>
              <a:t>decade</a:t>
            </a:r>
            <a:endParaRPr lang="pt-PT" dirty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Not</a:t>
            </a:r>
            <a:r>
              <a:rPr lang="pt-PT" dirty="0" smtClean="0"/>
              <a:t> quite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see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Later </a:t>
            </a:r>
            <a:r>
              <a:rPr lang="pt-PT" dirty="0" err="1" smtClean="0"/>
              <a:t>tried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dirty="0" err="1" smtClean="0"/>
              <a:t>inside</a:t>
            </a:r>
            <a:r>
              <a:rPr lang="pt-PT" dirty="0" smtClean="0"/>
              <a:t> metal box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625796"/>
              </p:ext>
            </p:extLst>
          </p:nvPr>
        </p:nvGraphicFramePr>
        <p:xfrm>
          <a:off x="4929264" y="204112"/>
          <a:ext cx="4046617" cy="244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IMG_20210723_11535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/>
          <a:stretch/>
        </p:blipFill>
        <p:spPr>
          <a:xfrm>
            <a:off x="5223359" y="2647297"/>
            <a:ext cx="3536631" cy="23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7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More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189551"/>
            <a:ext cx="8229242" cy="313095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both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smtClean="0"/>
              <a:t>(no </a:t>
            </a:r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under</a:t>
            </a:r>
            <a:r>
              <a:rPr lang="pt-PT" dirty="0"/>
              <a:t> HV </a:t>
            </a:r>
            <a:r>
              <a:rPr lang="pt-PT" dirty="0" err="1"/>
              <a:t>bias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0 V to 1000 </a:t>
            </a:r>
            <a:r>
              <a:rPr lang="pt-PT" dirty="0" smtClean="0"/>
              <a:t>V - </a:t>
            </a:r>
            <a:r>
              <a:rPr lang="pt-PT" dirty="0" err="1" smtClean="0"/>
              <a:t>injected</a:t>
            </a:r>
            <a:r>
              <a:rPr lang="pt-PT" dirty="0" smtClean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/>
              <a:t>decoupling</a:t>
            </a:r>
            <a:r>
              <a:rPr lang="pt-PT" dirty="0"/>
              <a:t> </a:t>
            </a:r>
            <a:r>
              <a:rPr lang="pt-PT" dirty="0" err="1" smtClean="0"/>
              <a:t>capacitor</a:t>
            </a:r>
            <a:endParaRPr lang="pt-PT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703133"/>
              </p:ext>
            </p:extLst>
          </p:nvPr>
        </p:nvGraphicFramePr>
        <p:xfrm>
          <a:off x="4403881" y="20968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2.5KHz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1"/>
          <a:stretch/>
        </p:blipFill>
        <p:spPr>
          <a:xfrm>
            <a:off x="145565" y="2106711"/>
            <a:ext cx="4013204" cy="25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70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questions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229896"/>
            <a:ext cx="3482634" cy="3766556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/>
              <a:t>Response improves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shielding</a:t>
            </a:r>
            <a:r>
              <a:rPr lang="pt-PT" dirty="0" smtClean="0"/>
              <a:t> </a:t>
            </a:r>
            <a:r>
              <a:rPr lang="pt-PT" dirty="0"/>
              <a:t>(Faraday </a:t>
            </a:r>
            <a:r>
              <a:rPr lang="pt-PT" dirty="0" err="1"/>
              <a:t>cage</a:t>
            </a:r>
            <a:r>
              <a:rPr lang="pt-PT" dirty="0"/>
              <a:t> </a:t>
            </a:r>
            <a:r>
              <a:rPr lang="pt-PT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Closer</a:t>
            </a:r>
            <a:r>
              <a:rPr lang="pt-PT" dirty="0" smtClean="0"/>
              <a:t> to -40 dB / </a:t>
            </a:r>
            <a:r>
              <a:rPr lang="pt-PT" dirty="0" err="1" smtClean="0"/>
              <a:t>decade</a:t>
            </a:r>
            <a:endParaRPr lang="pt-PT" dirty="0"/>
          </a:p>
          <a:p>
            <a:endParaRPr lang="pt-PT" dirty="0" smtClean="0"/>
          </a:p>
          <a:p>
            <a:r>
              <a:rPr lang="pt-PT" dirty="0" smtClean="0"/>
              <a:t>Response </a:t>
            </a:r>
            <a:r>
              <a:rPr lang="pt-PT" dirty="0" err="1" smtClean="0"/>
              <a:t>flat</a:t>
            </a:r>
            <a:r>
              <a:rPr lang="pt-PT" dirty="0" smtClean="0"/>
              <a:t> </a:t>
            </a:r>
            <a:r>
              <a:rPr lang="pt-PT" dirty="0" err="1" smtClean="0"/>
              <a:t>above</a:t>
            </a:r>
            <a:r>
              <a:rPr lang="pt-PT" dirty="0" smtClean="0"/>
              <a:t> 10 kHz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Can </a:t>
            </a:r>
            <a:r>
              <a:rPr lang="pt-PT" dirty="0" err="1" smtClean="0"/>
              <a:t>investigate</a:t>
            </a:r>
            <a:r>
              <a:rPr lang="pt-PT" dirty="0" smtClean="0"/>
              <a:t> </a:t>
            </a:r>
            <a:r>
              <a:rPr lang="pt-PT" dirty="0" err="1" smtClean="0"/>
              <a:t>further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</a:t>
            </a:r>
            <a:r>
              <a:rPr lang="pt-PT" dirty="0" err="1" smtClean="0"/>
              <a:t>enough</a:t>
            </a:r>
            <a:r>
              <a:rPr lang="pt-PT" dirty="0" smtClean="0"/>
              <a:t>?</a:t>
            </a:r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0" indent="0"/>
            <a:r>
              <a:rPr lang="pt-PT" b="1" dirty="0" err="1" smtClean="0"/>
              <a:t>Still</a:t>
            </a:r>
            <a:r>
              <a:rPr lang="pt-PT" b="1" dirty="0" smtClean="0"/>
              <a:t> to </a:t>
            </a:r>
            <a:r>
              <a:rPr lang="pt-PT" b="1" dirty="0" err="1" smtClean="0"/>
              <a:t>check</a:t>
            </a:r>
            <a:r>
              <a:rPr lang="pt-PT" dirty="0" smtClean="0"/>
              <a:t>: </a:t>
            </a:r>
            <a:endParaRPr lang="pt-PT" dirty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Leak</a:t>
            </a:r>
            <a:r>
              <a:rPr lang="pt-PT" dirty="0" smtClean="0"/>
              <a:t> </a:t>
            </a:r>
            <a:r>
              <a:rPr lang="pt-PT" dirty="0" err="1"/>
              <a:t>current</a:t>
            </a:r>
            <a:r>
              <a:rPr lang="pt-PT" dirty="0"/>
              <a:t> </a:t>
            </a:r>
            <a:r>
              <a:rPr lang="pt-PT" dirty="0" err="1"/>
              <a:t>under</a:t>
            </a:r>
            <a:r>
              <a:rPr lang="pt-PT" dirty="0"/>
              <a:t> HV </a:t>
            </a:r>
            <a:r>
              <a:rPr lang="pt-PT" dirty="0" err="1" smtClean="0"/>
              <a:t>bias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 </a:t>
            </a:r>
            <a:r>
              <a:rPr lang="pt-PT" dirty="0" err="1" smtClean="0"/>
              <a:t>waiting</a:t>
            </a:r>
            <a:r>
              <a:rPr lang="pt-PT" dirty="0" smtClean="0"/>
              <a:t> for </a:t>
            </a:r>
            <a:r>
              <a:rPr lang="pt-PT" dirty="0" err="1" smtClean="0"/>
              <a:t>precision</a:t>
            </a:r>
            <a:r>
              <a:rPr lang="pt-PT" dirty="0" smtClean="0"/>
              <a:t> HV module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free</a:t>
            </a:r>
            <a:r>
              <a:rPr lang="pt-PT" dirty="0" smtClean="0"/>
              <a:t>, to </a:t>
            </a:r>
            <a:r>
              <a:rPr lang="pt-PT" dirty="0" err="1" smtClean="0"/>
              <a:t>ease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Final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must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HGTD HV </a:t>
            </a:r>
            <a:r>
              <a:rPr lang="pt-PT" dirty="0" err="1" smtClean="0"/>
              <a:t>source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endParaRPr lang="pt-PT" dirty="0"/>
          </a:p>
          <a:p>
            <a:pPr marL="0" indent="0"/>
            <a:endParaRPr lang="pt-PT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1687"/>
              </p:ext>
            </p:extLst>
          </p:nvPr>
        </p:nvGraphicFramePr>
        <p:xfrm>
          <a:off x="3967048" y="263357"/>
          <a:ext cx="5008833" cy="469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1939701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Optimising</a:t>
            </a:r>
            <a:r>
              <a:rPr lang="pt-PT" dirty="0" smtClean="0"/>
              <a:t> design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216520"/>
            <a:ext cx="8229242" cy="1831474"/>
          </a:xfrm>
        </p:spPr>
        <p:txBody>
          <a:bodyPr>
            <a:normAutofit/>
          </a:bodyPr>
          <a:lstStyle/>
          <a:p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trying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alternative</a:t>
            </a:r>
            <a:r>
              <a:rPr lang="pt-PT" dirty="0" smtClean="0"/>
              <a:t> design to: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Ease</a:t>
            </a:r>
            <a:r>
              <a:rPr lang="pt-PT" dirty="0" smtClean="0"/>
              <a:t> </a:t>
            </a:r>
            <a:r>
              <a:rPr lang="pt-PT" dirty="0" err="1" smtClean="0"/>
              <a:t>assembly</a:t>
            </a:r>
            <a:r>
              <a:rPr lang="pt-PT" dirty="0" smtClean="0"/>
              <a:t>: </a:t>
            </a:r>
            <a:r>
              <a:rPr lang="pt-PT" dirty="0" err="1" smtClean="0"/>
              <a:t>reduces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time </a:t>
            </a:r>
            <a:r>
              <a:rPr lang="pt-PT" dirty="0" err="1" smtClean="0"/>
              <a:t>and</a:t>
            </a:r>
            <a:r>
              <a:rPr lang="pt-PT" dirty="0" smtClean="0"/>
              <a:t> manufacture </a:t>
            </a:r>
            <a:r>
              <a:rPr lang="pt-PT" dirty="0" err="1" smtClean="0"/>
              <a:t>errors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Improve </a:t>
            </a:r>
            <a:r>
              <a:rPr lang="pt-PT" dirty="0" err="1" smtClean="0"/>
              <a:t>robustness</a:t>
            </a:r>
            <a:r>
              <a:rPr lang="pt-PT" dirty="0" smtClean="0"/>
              <a:t>: </a:t>
            </a:r>
            <a:r>
              <a:rPr lang="pt-PT" dirty="0" err="1" smtClean="0"/>
              <a:t>assess</a:t>
            </a:r>
            <a:r>
              <a:rPr lang="pt-PT" dirty="0" smtClean="0"/>
              <a:t> </a:t>
            </a:r>
            <a:r>
              <a:rPr lang="pt-PT" dirty="0" err="1" smtClean="0"/>
              <a:t>robustness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cables</a:t>
            </a:r>
            <a:r>
              <a:rPr lang="pt-PT" dirty="0" smtClean="0"/>
              <a:t> / </a:t>
            </a:r>
            <a:r>
              <a:rPr lang="pt-PT" dirty="0" err="1" smtClean="0"/>
              <a:t>soldering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Lower</a:t>
            </a:r>
            <a:r>
              <a:rPr lang="pt-PT" dirty="0" smtClean="0"/>
              <a:t> </a:t>
            </a:r>
            <a:r>
              <a:rPr lang="pt-PT" dirty="0" err="1" smtClean="0"/>
              <a:t>cost</a:t>
            </a:r>
            <a:r>
              <a:rPr lang="pt-PT" dirty="0" smtClean="0"/>
              <a:t>:</a:t>
            </a:r>
            <a:endParaRPr lang="pt-PT" dirty="0"/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Especially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reducing</a:t>
            </a:r>
            <a:r>
              <a:rPr lang="pt-PT" dirty="0" smtClean="0"/>
              <a:t> </a:t>
            </a:r>
            <a:r>
              <a:rPr lang="pt-PT" dirty="0" err="1" smtClean="0"/>
              <a:t>length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cable</a:t>
            </a:r>
            <a:r>
              <a:rPr lang="pt-PT" dirty="0" smtClean="0"/>
              <a:t> for HV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</a:p>
          <a:p>
            <a:pPr marL="618623" lvl="1" indent="-285750">
              <a:buFont typeface="Arial"/>
              <a:buChar char="•"/>
            </a:pPr>
            <a:r>
              <a:rPr lang="pt-PT" dirty="0" err="1" smtClean="0"/>
              <a:t>Trying</a:t>
            </a:r>
            <a:r>
              <a:rPr lang="pt-PT" dirty="0" smtClean="0"/>
              <a:t> </a:t>
            </a:r>
            <a:r>
              <a:rPr lang="pt-PT" dirty="0" err="1" smtClean="0"/>
              <a:t>routing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4-layer PCB </a:t>
            </a:r>
            <a:endParaRPr lang="pt-PT" dirty="0"/>
          </a:p>
        </p:txBody>
      </p:sp>
      <p:pic>
        <p:nvPicPr>
          <p:cNvPr id="4" name="Picture 3" descr="boa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3" t="25682" r="12029" b="19673"/>
          <a:stretch/>
        </p:blipFill>
        <p:spPr>
          <a:xfrm>
            <a:off x="949158" y="3061368"/>
            <a:ext cx="3875094" cy="1951186"/>
          </a:xfrm>
          <a:prstGeom prst="rect">
            <a:avLst/>
          </a:prstGeom>
        </p:spPr>
      </p:pic>
      <p:pic>
        <p:nvPicPr>
          <p:cNvPr id="5" name="Picture 4" descr="board filtr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30669" r="29240" b="10072"/>
          <a:stretch/>
        </p:blipFill>
        <p:spPr>
          <a:xfrm>
            <a:off x="4906209" y="3061368"/>
            <a:ext cx="3382211" cy="195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74540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Conclusions</a:t>
            </a:r>
            <a:r>
              <a:rPr lang="pt-PT" dirty="0" smtClean="0"/>
              <a:t>... </a:t>
            </a:r>
            <a:r>
              <a:rPr lang="pt-PT" dirty="0" err="1"/>
              <a:t>s</a:t>
            </a:r>
            <a:r>
              <a:rPr lang="pt-PT" dirty="0" err="1" smtClean="0"/>
              <a:t>o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366" y="1671938"/>
            <a:ext cx="8229242" cy="3130958"/>
          </a:xfrm>
        </p:spPr>
        <p:txBody>
          <a:bodyPr/>
          <a:lstStyle/>
          <a:p>
            <a:r>
              <a:rPr lang="pt-PT" dirty="0" err="1" smtClean="0"/>
              <a:t>Initial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useful</a:t>
            </a:r>
            <a:r>
              <a:rPr lang="pt-PT" dirty="0" smtClean="0"/>
              <a:t> to </a:t>
            </a:r>
            <a:r>
              <a:rPr lang="pt-PT" dirty="0" err="1" smtClean="0"/>
              <a:t>gain</a:t>
            </a:r>
            <a:r>
              <a:rPr lang="pt-PT" dirty="0" smtClean="0"/>
              <a:t> </a:t>
            </a:r>
            <a:r>
              <a:rPr lang="pt-PT" dirty="0" err="1" smtClean="0"/>
              <a:t>confidence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design </a:t>
            </a:r>
            <a:r>
              <a:rPr lang="pt-PT" dirty="0" err="1" smtClean="0"/>
              <a:t>and</a:t>
            </a:r>
            <a:r>
              <a:rPr lang="pt-PT" dirty="0" smtClean="0"/>
              <a:t> performance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Some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still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done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seems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track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/>
              <a:t>Now</a:t>
            </a:r>
            <a:r>
              <a:rPr lang="pt-PT" dirty="0"/>
              <a:t> </a:t>
            </a:r>
            <a:r>
              <a:rPr lang="pt-PT" dirty="0" err="1"/>
              <a:t>aim</a:t>
            </a:r>
            <a:r>
              <a:rPr lang="pt-PT" dirty="0"/>
              <a:t> to improve </a:t>
            </a:r>
            <a:r>
              <a:rPr lang="pt-PT" dirty="0" err="1"/>
              <a:t>plans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a </a:t>
            </a:r>
            <a:r>
              <a:rPr lang="pt-PT" dirty="0" err="1"/>
              <a:t>view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production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define: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Final R </a:t>
            </a:r>
            <a:r>
              <a:rPr lang="pt-PT" dirty="0" err="1" smtClean="0"/>
              <a:t>and</a:t>
            </a:r>
            <a:r>
              <a:rPr lang="pt-PT" dirty="0" smtClean="0"/>
              <a:t> C </a:t>
            </a:r>
            <a:r>
              <a:rPr lang="pt-PT" dirty="0" err="1" smtClean="0"/>
              <a:t>values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sensor </a:t>
            </a:r>
            <a:r>
              <a:rPr lang="pt-PT" dirty="0" err="1" smtClean="0"/>
              <a:t>development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Final </a:t>
            </a:r>
            <a:r>
              <a:rPr lang="pt-PT" dirty="0" err="1" smtClean="0"/>
              <a:t>connectors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infrastructure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usefil</a:t>
            </a:r>
            <a:r>
              <a:rPr lang="pt-PT" dirty="0" smtClean="0"/>
              <a:t> to </a:t>
            </a:r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prototype</a:t>
            </a:r>
            <a:r>
              <a:rPr lang="pt-PT" dirty="0" smtClean="0"/>
              <a:t> HV </a:t>
            </a:r>
            <a:r>
              <a:rPr lang="pt-PT" dirty="0" err="1" smtClean="0"/>
              <a:t>source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Prepare for SPR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October</a:t>
            </a:r>
            <a:endParaRPr lang="pt-PT" dirty="0"/>
          </a:p>
        </p:txBody>
      </p:sp>
      <p:pic>
        <p:nvPicPr>
          <p:cNvPr id="4" name="Picture 3" descr="bleffhdgcfaojhp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876434" y="0"/>
            <a:ext cx="3267566" cy="16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9554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LIP-Black-Logos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0" y="2699535"/>
            <a:ext cx="2405170" cy="16293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Backup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11268</TotalTime>
  <Words>733</Words>
  <Application>Microsoft Macintosh PowerPoint</Application>
  <PresentationFormat>On-screen Show (16:9)</PresentationFormat>
  <Paragraphs>97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</vt:lpstr>
      <vt:lpstr>Patch Panels</vt:lpstr>
      <vt:lpstr>Status</vt:lpstr>
      <vt:lpstr>Prototype tests</vt:lpstr>
      <vt:lpstr>More tests</vt:lpstr>
      <vt:lpstr>Current questions</vt:lpstr>
      <vt:lpstr>Optimising design</vt:lpstr>
      <vt:lpstr>Conclusions... so far</vt:lpstr>
      <vt:lpstr>PowerPoint Presentation</vt:lpstr>
      <vt:lpstr>PowerPoint Presentation</vt:lpstr>
      <vt:lpstr>Connectors</vt:lpstr>
      <vt:lpstr>Measurements</vt:lpstr>
      <vt:lpstr>Status of development</vt:lpstr>
      <vt:lpstr>Filter module</vt:lpstr>
      <vt:lpstr>Modular box</vt:lpstr>
      <vt:lpstr>PCB with filters</vt:lpstr>
      <vt:lpstr>HGTD Involvement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61</cp:revision>
  <dcterms:modified xsi:type="dcterms:W3CDTF">2021-09-22T09:16:21Z</dcterms:modified>
</cp:coreProperties>
</file>