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2.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3.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4.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sldIdLst>
    <p:sldId id="256" r:id="rId2"/>
    <p:sldId id="311" r:id="rId3"/>
    <p:sldId id="313" r:id="rId4"/>
    <p:sldId id="314" r:id="rId5"/>
    <p:sldId id="746" r:id="rId6"/>
    <p:sldId id="743" r:id="rId7"/>
    <p:sldId id="747" r:id="rId8"/>
    <p:sldId id="748" r:id="rId9"/>
    <p:sldId id="749" r:id="rId10"/>
    <p:sldId id="744" r:id="rId11"/>
    <p:sldId id="733" r:id="rId12"/>
    <p:sldId id="310" r:id="rId13"/>
    <p:sldId id="312" r:id="rId14"/>
    <p:sldId id="745" r:id="rId15"/>
    <p:sldId id="718" r:id="rId16"/>
    <p:sldId id="725" r:id="rId17"/>
    <p:sldId id="726" r:id="rId18"/>
    <p:sldId id="721" r:id="rId19"/>
    <p:sldId id="742" r:id="rId20"/>
    <p:sldId id="270" r:id="rId21"/>
    <p:sldId id="272" r:id="rId22"/>
    <p:sldId id="277" r:id="rId23"/>
    <p:sldId id="278" r:id="rId24"/>
    <p:sldId id="280" r:id="rId25"/>
    <p:sldId id="282" r:id="rId26"/>
    <p:sldId id="283" r:id="rId27"/>
    <p:sldId id="281" r:id="rId28"/>
    <p:sldId id="284" r:id="rId29"/>
    <p:sldId id="286" r:id="rId30"/>
    <p:sldId id="307" r:id="rId31"/>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7"/>
    <p:restoredTop sz="96311"/>
  </p:normalViewPr>
  <p:slideViewPr>
    <p:cSldViewPr snapToGrid="0">
      <p:cViewPr>
        <p:scale>
          <a:sx n="99" d="100"/>
          <a:sy n="99" d="100"/>
        </p:scale>
        <p:origin x="80" y="8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E5F5B1-09B3-6146-8E2B-E755C8983DAD}" type="datetimeFigureOut">
              <a:rPr lang="en-CH" smtClean="0"/>
              <a:t>11.09.23</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62BED-F1D3-7549-B860-A0803558E820}" type="slidenum">
              <a:rPr lang="en-CH" smtClean="0"/>
              <a:t>‹#›</a:t>
            </a:fld>
            <a:endParaRPr lang="en-CH"/>
          </a:p>
        </p:txBody>
      </p:sp>
    </p:spTree>
    <p:extLst>
      <p:ext uri="{BB962C8B-B14F-4D97-AF65-F5344CB8AC3E}">
        <p14:creationId xmlns:p14="http://schemas.microsoft.com/office/powerpoint/2010/main" val="2643763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fld id="{A9F0F649-14B0-464D-940C-46A7854F792D}" type="slidenum">
              <a:rPr lang="en-PT" smtClean="0"/>
              <a:t>24</a:t>
            </a:fld>
            <a:endParaRPr lang="en-PT"/>
          </a:p>
        </p:txBody>
      </p:sp>
    </p:spTree>
    <p:extLst>
      <p:ext uri="{BB962C8B-B14F-4D97-AF65-F5344CB8AC3E}">
        <p14:creationId xmlns:p14="http://schemas.microsoft.com/office/powerpoint/2010/main" val="4206542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fld id="{A9F0F649-14B0-464D-940C-46A7854F792D}" type="slidenum">
              <a:rPr lang="en-PT" smtClean="0"/>
              <a:t>25</a:t>
            </a:fld>
            <a:endParaRPr lang="en-PT"/>
          </a:p>
        </p:txBody>
      </p:sp>
    </p:spTree>
    <p:extLst>
      <p:ext uri="{BB962C8B-B14F-4D97-AF65-F5344CB8AC3E}">
        <p14:creationId xmlns:p14="http://schemas.microsoft.com/office/powerpoint/2010/main" val="394151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fld id="{A9F0F649-14B0-464D-940C-46A7854F792D}" type="slidenum">
              <a:rPr lang="en-PT" smtClean="0"/>
              <a:t>26</a:t>
            </a:fld>
            <a:endParaRPr lang="en-PT"/>
          </a:p>
        </p:txBody>
      </p:sp>
    </p:spTree>
    <p:extLst>
      <p:ext uri="{BB962C8B-B14F-4D97-AF65-F5344CB8AC3E}">
        <p14:creationId xmlns:p14="http://schemas.microsoft.com/office/powerpoint/2010/main" val="3781128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fld id="{7839070A-F119-6C4D-8481-07B340B97B3A}" type="slidenum">
              <a:rPr lang="en-PT" smtClean="0"/>
              <a:t>27</a:t>
            </a:fld>
            <a:endParaRPr lang="en-PT"/>
          </a:p>
        </p:txBody>
      </p:sp>
    </p:spTree>
    <p:extLst>
      <p:ext uri="{BB962C8B-B14F-4D97-AF65-F5344CB8AC3E}">
        <p14:creationId xmlns:p14="http://schemas.microsoft.com/office/powerpoint/2010/main" val="4163590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fld id="{A9F0F649-14B0-464D-940C-46A7854F792D}" type="slidenum">
              <a:rPr lang="en-PT" smtClean="0"/>
              <a:t>28</a:t>
            </a:fld>
            <a:endParaRPr lang="en-PT"/>
          </a:p>
        </p:txBody>
      </p:sp>
    </p:spTree>
    <p:extLst>
      <p:ext uri="{BB962C8B-B14F-4D97-AF65-F5344CB8AC3E}">
        <p14:creationId xmlns:p14="http://schemas.microsoft.com/office/powerpoint/2010/main" val="595411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fld id="{A9F0F649-14B0-464D-940C-46A7854F792D}" type="slidenum">
              <a:rPr lang="en-PT" smtClean="0"/>
              <a:t>29</a:t>
            </a:fld>
            <a:endParaRPr lang="en-PT"/>
          </a:p>
        </p:txBody>
      </p:sp>
    </p:spTree>
    <p:extLst>
      <p:ext uri="{BB962C8B-B14F-4D97-AF65-F5344CB8AC3E}">
        <p14:creationId xmlns:p14="http://schemas.microsoft.com/office/powerpoint/2010/main" val="2933815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fld id="{A9F0F649-14B0-464D-940C-46A7854F792D}" type="slidenum">
              <a:rPr lang="en-PT" smtClean="0"/>
              <a:t>20</a:t>
            </a:fld>
            <a:endParaRPr lang="en-PT"/>
          </a:p>
        </p:txBody>
      </p:sp>
    </p:spTree>
    <p:extLst>
      <p:ext uri="{BB962C8B-B14F-4D97-AF65-F5344CB8AC3E}">
        <p14:creationId xmlns:p14="http://schemas.microsoft.com/office/powerpoint/2010/main" val="4241202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fld id="{A9F0F649-14B0-464D-940C-46A7854F792D}" type="slidenum">
              <a:rPr lang="en-PT" smtClean="0"/>
              <a:t>21</a:t>
            </a:fld>
            <a:endParaRPr lang="en-PT"/>
          </a:p>
        </p:txBody>
      </p:sp>
    </p:spTree>
    <p:extLst>
      <p:ext uri="{BB962C8B-B14F-4D97-AF65-F5344CB8AC3E}">
        <p14:creationId xmlns:p14="http://schemas.microsoft.com/office/powerpoint/2010/main" val="406586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fld id="{A9F0F649-14B0-464D-940C-46A7854F792D}" type="slidenum">
              <a:rPr lang="en-PT" smtClean="0"/>
              <a:t>22</a:t>
            </a:fld>
            <a:endParaRPr lang="en-PT"/>
          </a:p>
        </p:txBody>
      </p:sp>
    </p:spTree>
    <p:extLst>
      <p:ext uri="{BB962C8B-B14F-4D97-AF65-F5344CB8AC3E}">
        <p14:creationId xmlns:p14="http://schemas.microsoft.com/office/powerpoint/2010/main" val="1385357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fld id="{A9F0F649-14B0-464D-940C-46A7854F792D}" type="slidenum">
              <a:rPr lang="en-PT" smtClean="0"/>
              <a:t>23</a:t>
            </a:fld>
            <a:endParaRPr lang="en-PT"/>
          </a:p>
        </p:txBody>
      </p:sp>
    </p:spTree>
    <p:extLst>
      <p:ext uri="{BB962C8B-B14F-4D97-AF65-F5344CB8AC3E}">
        <p14:creationId xmlns:p14="http://schemas.microsoft.com/office/powerpoint/2010/main" val="157943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29F5-5CA8-BEEE-6C62-9E3F23B18EE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H"/>
          </a:p>
        </p:txBody>
      </p:sp>
      <p:sp>
        <p:nvSpPr>
          <p:cNvPr id="3" name="Subtitle 2">
            <a:extLst>
              <a:ext uri="{FF2B5EF4-FFF2-40B4-BE49-F238E27FC236}">
                <a16:creationId xmlns:a16="http://schemas.microsoft.com/office/drawing/2014/main" id="{E3E83392-FA6D-594E-956B-A7BA301C7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BB2333B2-6FA7-4D31-DD28-7F0F891DBCA6}"/>
              </a:ext>
            </a:extLst>
          </p:cNvPr>
          <p:cNvSpPr>
            <a:spLocks noGrp="1"/>
          </p:cNvSpPr>
          <p:nvPr>
            <p:ph type="dt" sz="half" idx="10"/>
          </p:nvPr>
        </p:nvSpPr>
        <p:spPr/>
        <p:txBody>
          <a:bodyPr/>
          <a:lstStyle/>
          <a:p>
            <a:r>
              <a:rPr lang="de-CH"/>
              <a:t>R Gonçalo</a:t>
            </a:r>
            <a:endParaRPr lang="en-CH"/>
          </a:p>
        </p:txBody>
      </p:sp>
      <p:sp>
        <p:nvSpPr>
          <p:cNvPr id="5" name="Footer Placeholder 4">
            <a:extLst>
              <a:ext uri="{FF2B5EF4-FFF2-40B4-BE49-F238E27FC236}">
                <a16:creationId xmlns:a16="http://schemas.microsoft.com/office/drawing/2014/main" id="{6489B34E-13C0-2BAE-977D-2CC0517E375B}"/>
              </a:ext>
            </a:extLst>
          </p:cNvPr>
          <p:cNvSpPr>
            <a:spLocks noGrp="1"/>
          </p:cNvSpPr>
          <p:nvPr>
            <p:ph type="ftr" sz="quarter" idx="11"/>
          </p:nvPr>
        </p:nvSpPr>
        <p:spPr/>
        <p:txBody>
          <a:bodyPr/>
          <a:lstStyle/>
          <a:p>
            <a:r>
              <a:rPr lang="en-GB"/>
              <a:t>HGTD Week - 11/9/2023</a:t>
            </a:r>
            <a:endParaRPr lang="en-CH"/>
          </a:p>
        </p:txBody>
      </p:sp>
      <p:sp>
        <p:nvSpPr>
          <p:cNvPr id="6" name="Slide Number Placeholder 5">
            <a:extLst>
              <a:ext uri="{FF2B5EF4-FFF2-40B4-BE49-F238E27FC236}">
                <a16:creationId xmlns:a16="http://schemas.microsoft.com/office/drawing/2014/main" id="{F1579B7B-1AD4-1199-34A5-1C8BFD488019}"/>
              </a:ext>
            </a:extLst>
          </p:cNvPr>
          <p:cNvSpPr>
            <a:spLocks noGrp="1"/>
          </p:cNvSpPr>
          <p:nvPr>
            <p:ph type="sldNum" sz="quarter" idx="12"/>
          </p:nvPr>
        </p:nvSpPr>
        <p:spPr/>
        <p:txBody>
          <a:bodyPr/>
          <a:lstStyle/>
          <a:p>
            <a:fld id="{0D7CE9B6-73DE-7E43-80D3-67E7482F0A0F}" type="slidenum">
              <a:rPr lang="en-CH" smtClean="0"/>
              <a:t>‹#›</a:t>
            </a:fld>
            <a:endParaRPr lang="en-CH"/>
          </a:p>
        </p:txBody>
      </p:sp>
    </p:spTree>
    <p:extLst>
      <p:ext uri="{BB962C8B-B14F-4D97-AF65-F5344CB8AC3E}">
        <p14:creationId xmlns:p14="http://schemas.microsoft.com/office/powerpoint/2010/main" val="2458590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7453-A1A7-A01B-03E9-FF050DBE96A8}"/>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D5793FD8-3475-C9D9-2A58-81F958B8439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184DD143-5D1A-CF19-B4DD-96F1C2618AF2}"/>
              </a:ext>
            </a:extLst>
          </p:cNvPr>
          <p:cNvSpPr>
            <a:spLocks noGrp="1"/>
          </p:cNvSpPr>
          <p:nvPr>
            <p:ph type="dt" sz="half" idx="10"/>
          </p:nvPr>
        </p:nvSpPr>
        <p:spPr/>
        <p:txBody>
          <a:bodyPr/>
          <a:lstStyle/>
          <a:p>
            <a:r>
              <a:rPr lang="de-CH"/>
              <a:t>R Gonçalo</a:t>
            </a:r>
            <a:endParaRPr lang="en-CH"/>
          </a:p>
        </p:txBody>
      </p:sp>
      <p:sp>
        <p:nvSpPr>
          <p:cNvPr id="5" name="Footer Placeholder 4">
            <a:extLst>
              <a:ext uri="{FF2B5EF4-FFF2-40B4-BE49-F238E27FC236}">
                <a16:creationId xmlns:a16="http://schemas.microsoft.com/office/drawing/2014/main" id="{2604E9E6-1768-F21F-71F5-B4BA3A3FDC21}"/>
              </a:ext>
            </a:extLst>
          </p:cNvPr>
          <p:cNvSpPr>
            <a:spLocks noGrp="1"/>
          </p:cNvSpPr>
          <p:nvPr>
            <p:ph type="ftr" sz="quarter" idx="11"/>
          </p:nvPr>
        </p:nvSpPr>
        <p:spPr/>
        <p:txBody>
          <a:bodyPr/>
          <a:lstStyle/>
          <a:p>
            <a:r>
              <a:rPr lang="en-GB"/>
              <a:t>HGTD Week - 11/9/2023</a:t>
            </a:r>
            <a:endParaRPr lang="en-CH"/>
          </a:p>
        </p:txBody>
      </p:sp>
      <p:sp>
        <p:nvSpPr>
          <p:cNvPr id="6" name="Slide Number Placeholder 5">
            <a:extLst>
              <a:ext uri="{FF2B5EF4-FFF2-40B4-BE49-F238E27FC236}">
                <a16:creationId xmlns:a16="http://schemas.microsoft.com/office/drawing/2014/main" id="{9C9DCBE9-D7AC-FA03-A094-23354F41549D}"/>
              </a:ext>
            </a:extLst>
          </p:cNvPr>
          <p:cNvSpPr>
            <a:spLocks noGrp="1"/>
          </p:cNvSpPr>
          <p:nvPr>
            <p:ph type="sldNum" sz="quarter" idx="12"/>
          </p:nvPr>
        </p:nvSpPr>
        <p:spPr/>
        <p:txBody>
          <a:bodyPr/>
          <a:lstStyle/>
          <a:p>
            <a:fld id="{0D7CE9B6-73DE-7E43-80D3-67E7482F0A0F}" type="slidenum">
              <a:rPr lang="en-CH" smtClean="0"/>
              <a:t>‹#›</a:t>
            </a:fld>
            <a:endParaRPr lang="en-CH"/>
          </a:p>
        </p:txBody>
      </p:sp>
    </p:spTree>
    <p:extLst>
      <p:ext uri="{BB962C8B-B14F-4D97-AF65-F5344CB8AC3E}">
        <p14:creationId xmlns:p14="http://schemas.microsoft.com/office/powerpoint/2010/main" val="341443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AFA25D-8564-65DF-97BA-4C889C77381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7420BA43-11D4-EF75-60B3-64794D46BA5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E1B7AC76-8ED1-EA74-A17D-565B271E097C}"/>
              </a:ext>
            </a:extLst>
          </p:cNvPr>
          <p:cNvSpPr>
            <a:spLocks noGrp="1"/>
          </p:cNvSpPr>
          <p:nvPr>
            <p:ph type="dt" sz="half" idx="10"/>
          </p:nvPr>
        </p:nvSpPr>
        <p:spPr/>
        <p:txBody>
          <a:bodyPr/>
          <a:lstStyle/>
          <a:p>
            <a:r>
              <a:rPr lang="de-CH"/>
              <a:t>R Gonçalo</a:t>
            </a:r>
            <a:endParaRPr lang="en-CH"/>
          </a:p>
        </p:txBody>
      </p:sp>
      <p:sp>
        <p:nvSpPr>
          <p:cNvPr id="5" name="Footer Placeholder 4">
            <a:extLst>
              <a:ext uri="{FF2B5EF4-FFF2-40B4-BE49-F238E27FC236}">
                <a16:creationId xmlns:a16="http://schemas.microsoft.com/office/drawing/2014/main" id="{A10D5169-96AA-EDE9-3D25-DF01CF2A98E2}"/>
              </a:ext>
            </a:extLst>
          </p:cNvPr>
          <p:cNvSpPr>
            <a:spLocks noGrp="1"/>
          </p:cNvSpPr>
          <p:nvPr>
            <p:ph type="ftr" sz="quarter" idx="11"/>
          </p:nvPr>
        </p:nvSpPr>
        <p:spPr/>
        <p:txBody>
          <a:bodyPr/>
          <a:lstStyle/>
          <a:p>
            <a:r>
              <a:rPr lang="en-GB"/>
              <a:t>HGTD Week - 11/9/2023</a:t>
            </a:r>
            <a:endParaRPr lang="en-CH"/>
          </a:p>
        </p:txBody>
      </p:sp>
      <p:sp>
        <p:nvSpPr>
          <p:cNvPr id="6" name="Slide Number Placeholder 5">
            <a:extLst>
              <a:ext uri="{FF2B5EF4-FFF2-40B4-BE49-F238E27FC236}">
                <a16:creationId xmlns:a16="http://schemas.microsoft.com/office/drawing/2014/main" id="{237B77C4-34A7-A7CD-0F4D-68699C17485C}"/>
              </a:ext>
            </a:extLst>
          </p:cNvPr>
          <p:cNvSpPr>
            <a:spLocks noGrp="1"/>
          </p:cNvSpPr>
          <p:nvPr>
            <p:ph type="sldNum" sz="quarter" idx="12"/>
          </p:nvPr>
        </p:nvSpPr>
        <p:spPr/>
        <p:txBody>
          <a:bodyPr/>
          <a:lstStyle/>
          <a:p>
            <a:fld id="{0D7CE9B6-73DE-7E43-80D3-67E7482F0A0F}" type="slidenum">
              <a:rPr lang="en-CH" smtClean="0"/>
              <a:t>‹#›</a:t>
            </a:fld>
            <a:endParaRPr lang="en-CH"/>
          </a:p>
        </p:txBody>
      </p:sp>
    </p:spTree>
    <p:extLst>
      <p:ext uri="{BB962C8B-B14F-4D97-AF65-F5344CB8AC3E}">
        <p14:creationId xmlns:p14="http://schemas.microsoft.com/office/powerpoint/2010/main" val="791904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WhiteDefault">
    <p:spTree>
      <p:nvGrpSpPr>
        <p:cNvPr id="1" name=""/>
        <p:cNvGrpSpPr/>
        <p:nvPr/>
      </p:nvGrpSpPr>
      <p:grpSpPr>
        <a:xfrm>
          <a:off x="0" y="0"/>
          <a:ext cx="0" cy="0"/>
          <a:chOff x="0" y="0"/>
          <a:chExt cx="0" cy="0"/>
        </a:xfrm>
      </p:grpSpPr>
      <p:sp>
        <p:nvSpPr>
          <p:cNvPr id="189" name="Rectangle"/>
          <p:cNvSpPr/>
          <p:nvPr/>
        </p:nvSpPr>
        <p:spPr>
          <a:xfrm>
            <a:off x="772584" y="579965"/>
            <a:ext cx="71969" cy="899587"/>
          </a:xfrm>
          <a:prstGeom prst="rect">
            <a:avLst/>
          </a:prstGeom>
          <a:solidFill>
            <a:srgbClr val="134D9E"/>
          </a:solidFill>
          <a:ln w="12700">
            <a:miter lim="400000"/>
          </a:ln>
        </p:spPr>
        <p:txBody>
          <a:bodyPr lIns="60957" tIns="60957" rIns="60957" bIns="60957" anchor="ctr"/>
          <a:lstStyle/>
          <a:p>
            <a:pPr>
              <a:defRPr>
                <a:latin typeface="Arial"/>
                <a:ea typeface="Arial"/>
                <a:cs typeface="Arial"/>
                <a:sym typeface="Arial"/>
              </a:defRPr>
            </a:pPr>
            <a:endParaRPr sz="2400"/>
          </a:p>
        </p:txBody>
      </p:sp>
      <p:sp>
        <p:nvSpPr>
          <p:cNvPr id="190" name="Rectangle"/>
          <p:cNvSpPr/>
          <p:nvPr/>
        </p:nvSpPr>
        <p:spPr>
          <a:xfrm>
            <a:off x="12120034" y="-2"/>
            <a:ext cx="71967" cy="6858003"/>
          </a:xfrm>
          <a:prstGeom prst="rect">
            <a:avLst/>
          </a:prstGeom>
          <a:solidFill>
            <a:srgbClr val="134D9E"/>
          </a:solidFill>
          <a:ln w="12700">
            <a:miter lim="400000"/>
          </a:ln>
        </p:spPr>
        <p:txBody>
          <a:bodyPr lIns="60957" tIns="60957" rIns="60957" bIns="60957" anchor="ctr"/>
          <a:lstStyle/>
          <a:p>
            <a:pPr>
              <a:defRPr>
                <a:latin typeface="Arial"/>
                <a:ea typeface="Arial"/>
                <a:cs typeface="Arial"/>
                <a:sym typeface="Arial"/>
              </a:defRPr>
            </a:pPr>
            <a:endParaRPr sz="2400"/>
          </a:p>
        </p:txBody>
      </p:sp>
      <p:sp>
        <p:nvSpPr>
          <p:cNvPr id="191" name="Title Text"/>
          <p:cNvSpPr txBox="1">
            <a:spLocks noGrp="1"/>
          </p:cNvSpPr>
          <p:nvPr>
            <p:ph type="title"/>
          </p:nvPr>
        </p:nvSpPr>
        <p:spPr>
          <a:xfrm>
            <a:off x="1126067" y="419101"/>
            <a:ext cx="9297531" cy="1140884"/>
          </a:xfrm>
          <a:prstGeom prst="rect">
            <a:avLst/>
          </a:prstGeom>
        </p:spPr>
        <p:txBody>
          <a:bodyPr lIns="91438" tIns="91438" rIns="91438" bIns="91438" anchor="t"/>
          <a:lstStyle>
            <a:lvl1pPr>
              <a:lnSpc>
                <a:spcPct val="116000"/>
              </a:lnSpc>
              <a:defRPr sz="4000" b="1">
                <a:solidFill>
                  <a:srgbClr val="1444A1"/>
                </a:solidFill>
                <a:latin typeface="+mj-lt"/>
                <a:ea typeface="+mj-ea"/>
                <a:cs typeface="+mj-cs"/>
                <a:sym typeface="Helvetica"/>
              </a:defRPr>
            </a:lvl1pPr>
          </a:lstStyle>
          <a:p>
            <a:r>
              <a:t>Title Text</a:t>
            </a:r>
          </a:p>
        </p:txBody>
      </p:sp>
      <p:sp>
        <p:nvSpPr>
          <p:cNvPr id="192" name="Body Level One…"/>
          <p:cNvSpPr txBox="1">
            <a:spLocks noGrp="1"/>
          </p:cNvSpPr>
          <p:nvPr>
            <p:ph type="body" idx="1"/>
          </p:nvPr>
        </p:nvSpPr>
        <p:spPr>
          <a:xfrm>
            <a:off x="1007558" y="2088214"/>
            <a:ext cx="9297533" cy="4195236"/>
          </a:xfrm>
          <a:prstGeom prst="rect">
            <a:avLst/>
          </a:prstGeom>
        </p:spPr>
        <p:txBody>
          <a:bodyPr lIns="91438" tIns="91438" rIns="91438" bIns="91438"/>
          <a:lstStyle>
            <a:lvl1pPr marL="294097" indent="-294097">
              <a:lnSpc>
                <a:spcPct val="100000"/>
              </a:lnSpc>
              <a:spcBef>
                <a:spcPts val="400"/>
              </a:spcBef>
              <a:buSzPct val="100000"/>
              <a:buChar char="•"/>
              <a:defRPr sz="2933">
                <a:solidFill>
                  <a:srgbClr val="1444A1"/>
                </a:solidFill>
                <a:latin typeface="+mj-lt"/>
                <a:ea typeface="+mj-ea"/>
                <a:cs typeface="+mj-cs"/>
                <a:sym typeface="Helvetica"/>
              </a:defRPr>
            </a:lvl1pPr>
            <a:lvl2pPr marL="802084" indent="-294097">
              <a:lnSpc>
                <a:spcPct val="100000"/>
              </a:lnSpc>
              <a:spcBef>
                <a:spcPts val="400"/>
              </a:spcBef>
              <a:buSzPct val="100000"/>
              <a:buChar char="‣"/>
              <a:defRPr sz="2933">
                <a:solidFill>
                  <a:srgbClr val="1444A1"/>
                </a:solidFill>
                <a:latin typeface="+mj-lt"/>
                <a:ea typeface="+mj-ea"/>
                <a:cs typeface="+mj-cs"/>
                <a:sym typeface="Helvetica"/>
              </a:defRPr>
            </a:lvl2pPr>
            <a:lvl3pPr marL="1310071" indent="-294097">
              <a:lnSpc>
                <a:spcPct val="100000"/>
              </a:lnSpc>
              <a:spcBef>
                <a:spcPts val="400"/>
              </a:spcBef>
              <a:buSzPct val="100000"/>
              <a:buChar char="-"/>
              <a:defRPr sz="2933">
                <a:solidFill>
                  <a:srgbClr val="1444A1"/>
                </a:solidFill>
                <a:latin typeface="+mj-lt"/>
                <a:ea typeface="+mj-ea"/>
                <a:cs typeface="+mj-cs"/>
                <a:sym typeface="Helvetica"/>
              </a:defRPr>
            </a:lvl3pPr>
            <a:lvl4pPr marL="0" indent="457189">
              <a:lnSpc>
                <a:spcPct val="100000"/>
              </a:lnSpc>
              <a:spcBef>
                <a:spcPts val="400"/>
              </a:spcBef>
              <a:defRPr sz="2933">
                <a:solidFill>
                  <a:srgbClr val="1444A1"/>
                </a:solidFill>
                <a:latin typeface="+mj-lt"/>
                <a:ea typeface="+mj-ea"/>
                <a:cs typeface="+mj-cs"/>
                <a:sym typeface="Helvetica"/>
              </a:defRPr>
            </a:lvl4pPr>
            <a:lvl5pPr marL="0" indent="457189">
              <a:lnSpc>
                <a:spcPct val="100000"/>
              </a:lnSpc>
              <a:spcBef>
                <a:spcPts val="400"/>
              </a:spcBef>
              <a:defRPr sz="2933">
                <a:solidFill>
                  <a:srgbClr val="1444A1"/>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xfrm>
            <a:off x="11323845" y="6135916"/>
            <a:ext cx="364873" cy="35233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139572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85E29-9752-1674-665A-47A84EA3C5BB}"/>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5D6729B0-FA8D-A581-95E5-EEF2333FEF0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2D14B4C8-ADA2-BD9E-A9D3-9891C3A850CC}"/>
              </a:ext>
            </a:extLst>
          </p:cNvPr>
          <p:cNvSpPr>
            <a:spLocks noGrp="1"/>
          </p:cNvSpPr>
          <p:nvPr>
            <p:ph type="dt" sz="half" idx="10"/>
          </p:nvPr>
        </p:nvSpPr>
        <p:spPr/>
        <p:txBody>
          <a:bodyPr/>
          <a:lstStyle/>
          <a:p>
            <a:r>
              <a:rPr lang="de-CH"/>
              <a:t>R Gonçalo</a:t>
            </a:r>
            <a:endParaRPr lang="en-CH"/>
          </a:p>
        </p:txBody>
      </p:sp>
      <p:sp>
        <p:nvSpPr>
          <p:cNvPr id="5" name="Footer Placeholder 4">
            <a:extLst>
              <a:ext uri="{FF2B5EF4-FFF2-40B4-BE49-F238E27FC236}">
                <a16:creationId xmlns:a16="http://schemas.microsoft.com/office/drawing/2014/main" id="{E9A75AEC-4686-3A4E-1F8C-22AFFC8B6A54}"/>
              </a:ext>
            </a:extLst>
          </p:cNvPr>
          <p:cNvSpPr>
            <a:spLocks noGrp="1"/>
          </p:cNvSpPr>
          <p:nvPr>
            <p:ph type="ftr" sz="quarter" idx="11"/>
          </p:nvPr>
        </p:nvSpPr>
        <p:spPr/>
        <p:txBody>
          <a:bodyPr/>
          <a:lstStyle/>
          <a:p>
            <a:r>
              <a:rPr lang="en-GB"/>
              <a:t>HGTD Week - 11/9/2023</a:t>
            </a:r>
            <a:endParaRPr lang="en-CH"/>
          </a:p>
        </p:txBody>
      </p:sp>
      <p:sp>
        <p:nvSpPr>
          <p:cNvPr id="6" name="Slide Number Placeholder 5">
            <a:extLst>
              <a:ext uri="{FF2B5EF4-FFF2-40B4-BE49-F238E27FC236}">
                <a16:creationId xmlns:a16="http://schemas.microsoft.com/office/drawing/2014/main" id="{A9B0A802-69C6-FCA7-78B6-EEF9EC902D34}"/>
              </a:ext>
            </a:extLst>
          </p:cNvPr>
          <p:cNvSpPr>
            <a:spLocks noGrp="1"/>
          </p:cNvSpPr>
          <p:nvPr>
            <p:ph type="sldNum" sz="quarter" idx="12"/>
          </p:nvPr>
        </p:nvSpPr>
        <p:spPr/>
        <p:txBody>
          <a:bodyPr/>
          <a:lstStyle/>
          <a:p>
            <a:fld id="{0D7CE9B6-73DE-7E43-80D3-67E7482F0A0F}" type="slidenum">
              <a:rPr lang="en-CH" smtClean="0"/>
              <a:t>‹#›</a:t>
            </a:fld>
            <a:endParaRPr lang="en-CH"/>
          </a:p>
        </p:txBody>
      </p:sp>
    </p:spTree>
    <p:extLst>
      <p:ext uri="{BB962C8B-B14F-4D97-AF65-F5344CB8AC3E}">
        <p14:creationId xmlns:p14="http://schemas.microsoft.com/office/powerpoint/2010/main" val="2257216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D1EE8-1726-F2DC-3A80-E7E7F8B3F09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5144B265-5948-D1FB-196E-E2A8ACB658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4D8B92A-9647-04AE-A33C-8FE519322508}"/>
              </a:ext>
            </a:extLst>
          </p:cNvPr>
          <p:cNvSpPr>
            <a:spLocks noGrp="1"/>
          </p:cNvSpPr>
          <p:nvPr>
            <p:ph type="dt" sz="half" idx="10"/>
          </p:nvPr>
        </p:nvSpPr>
        <p:spPr/>
        <p:txBody>
          <a:bodyPr/>
          <a:lstStyle/>
          <a:p>
            <a:r>
              <a:rPr lang="de-CH"/>
              <a:t>R Gonçalo</a:t>
            </a:r>
            <a:endParaRPr lang="en-CH"/>
          </a:p>
        </p:txBody>
      </p:sp>
      <p:sp>
        <p:nvSpPr>
          <p:cNvPr id="5" name="Footer Placeholder 4">
            <a:extLst>
              <a:ext uri="{FF2B5EF4-FFF2-40B4-BE49-F238E27FC236}">
                <a16:creationId xmlns:a16="http://schemas.microsoft.com/office/drawing/2014/main" id="{B1746375-68FA-4F8C-C573-F44C3637E198}"/>
              </a:ext>
            </a:extLst>
          </p:cNvPr>
          <p:cNvSpPr>
            <a:spLocks noGrp="1"/>
          </p:cNvSpPr>
          <p:nvPr>
            <p:ph type="ftr" sz="quarter" idx="11"/>
          </p:nvPr>
        </p:nvSpPr>
        <p:spPr/>
        <p:txBody>
          <a:bodyPr/>
          <a:lstStyle/>
          <a:p>
            <a:r>
              <a:rPr lang="en-GB"/>
              <a:t>HGTD Week - 11/9/2023</a:t>
            </a:r>
            <a:endParaRPr lang="en-CH"/>
          </a:p>
        </p:txBody>
      </p:sp>
      <p:sp>
        <p:nvSpPr>
          <p:cNvPr id="6" name="Slide Number Placeholder 5">
            <a:extLst>
              <a:ext uri="{FF2B5EF4-FFF2-40B4-BE49-F238E27FC236}">
                <a16:creationId xmlns:a16="http://schemas.microsoft.com/office/drawing/2014/main" id="{1B8395BC-B47F-B2B3-7538-A8162045F9BD}"/>
              </a:ext>
            </a:extLst>
          </p:cNvPr>
          <p:cNvSpPr>
            <a:spLocks noGrp="1"/>
          </p:cNvSpPr>
          <p:nvPr>
            <p:ph type="sldNum" sz="quarter" idx="12"/>
          </p:nvPr>
        </p:nvSpPr>
        <p:spPr/>
        <p:txBody>
          <a:bodyPr/>
          <a:lstStyle/>
          <a:p>
            <a:fld id="{0D7CE9B6-73DE-7E43-80D3-67E7482F0A0F}" type="slidenum">
              <a:rPr lang="en-CH" smtClean="0"/>
              <a:t>‹#›</a:t>
            </a:fld>
            <a:endParaRPr lang="en-CH"/>
          </a:p>
        </p:txBody>
      </p:sp>
    </p:spTree>
    <p:extLst>
      <p:ext uri="{BB962C8B-B14F-4D97-AF65-F5344CB8AC3E}">
        <p14:creationId xmlns:p14="http://schemas.microsoft.com/office/powerpoint/2010/main" val="373239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BDBDB-163B-A2F6-C6BC-6F85DED84B9A}"/>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87D30F6B-1901-0911-6644-19EC0F520BC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3680DB3B-E613-83BA-79E4-730C6C016C7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DF6CFFF1-D755-3CD6-9138-BC0CD010B634}"/>
              </a:ext>
            </a:extLst>
          </p:cNvPr>
          <p:cNvSpPr>
            <a:spLocks noGrp="1"/>
          </p:cNvSpPr>
          <p:nvPr>
            <p:ph type="dt" sz="half" idx="10"/>
          </p:nvPr>
        </p:nvSpPr>
        <p:spPr/>
        <p:txBody>
          <a:bodyPr/>
          <a:lstStyle/>
          <a:p>
            <a:r>
              <a:rPr lang="de-CH"/>
              <a:t>R Gonçalo</a:t>
            </a:r>
            <a:endParaRPr lang="en-CH"/>
          </a:p>
        </p:txBody>
      </p:sp>
      <p:sp>
        <p:nvSpPr>
          <p:cNvPr id="6" name="Footer Placeholder 5">
            <a:extLst>
              <a:ext uri="{FF2B5EF4-FFF2-40B4-BE49-F238E27FC236}">
                <a16:creationId xmlns:a16="http://schemas.microsoft.com/office/drawing/2014/main" id="{D8F7EE39-3749-14EB-C0EA-34B18C2BD768}"/>
              </a:ext>
            </a:extLst>
          </p:cNvPr>
          <p:cNvSpPr>
            <a:spLocks noGrp="1"/>
          </p:cNvSpPr>
          <p:nvPr>
            <p:ph type="ftr" sz="quarter" idx="11"/>
          </p:nvPr>
        </p:nvSpPr>
        <p:spPr/>
        <p:txBody>
          <a:bodyPr/>
          <a:lstStyle/>
          <a:p>
            <a:r>
              <a:rPr lang="en-GB"/>
              <a:t>HGTD Week - 11/9/2023</a:t>
            </a:r>
            <a:endParaRPr lang="en-CH"/>
          </a:p>
        </p:txBody>
      </p:sp>
      <p:sp>
        <p:nvSpPr>
          <p:cNvPr id="7" name="Slide Number Placeholder 6">
            <a:extLst>
              <a:ext uri="{FF2B5EF4-FFF2-40B4-BE49-F238E27FC236}">
                <a16:creationId xmlns:a16="http://schemas.microsoft.com/office/drawing/2014/main" id="{66CF476B-3DFF-4AD8-CC4E-AB21A2A0F3BC}"/>
              </a:ext>
            </a:extLst>
          </p:cNvPr>
          <p:cNvSpPr>
            <a:spLocks noGrp="1"/>
          </p:cNvSpPr>
          <p:nvPr>
            <p:ph type="sldNum" sz="quarter" idx="12"/>
          </p:nvPr>
        </p:nvSpPr>
        <p:spPr/>
        <p:txBody>
          <a:bodyPr/>
          <a:lstStyle/>
          <a:p>
            <a:fld id="{0D7CE9B6-73DE-7E43-80D3-67E7482F0A0F}" type="slidenum">
              <a:rPr lang="en-CH" smtClean="0"/>
              <a:t>‹#›</a:t>
            </a:fld>
            <a:endParaRPr lang="en-CH"/>
          </a:p>
        </p:txBody>
      </p:sp>
    </p:spTree>
    <p:extLst>
      <p:ext uri="{BB962C8B-B14F-4D97-AF65-F5344CB8AC3E}">
        <p14:creationId xmlns:p14="http://schemas.microsoft.com/office/powerpoint/2010/main" val="1379780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09BE-8BA4-7A1A-C57F-6B71B816DD93}"/>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AD681EB7-4C41-DA61-2790-E99F794DE2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83986D1-17FF-BC4B-41C0-0358A6BFA82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595746AD-12D2-6B1B-4894-DE170E96B7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A37355A-C103-8E4A-5E4C-2B599CC2D26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AE130614-7C88-9A37-903F-DAD232D0D2A1}"/>
              </a:ext>
            </a:extLst>
          </p:cNvPr>
          <p:cNvSpPr>
            <a:spLocks noGrp="1"/>
          </p:cNvSpPr>
          <p:nvPr>
            <p:ph type="dt" sz="half" idx="10"/>
          </p:nvPr>
        </p:nvSpPr>
        <p:spPr/>
        <p:txBody>
          <a:bodyPr/>
          <a:lstStyle/>
          <a:p>
            <a:r>
              <a:rPr lang="de-CH"/>
              <a:t>R Gonçalo</a:t>
            </a:r>
            <a:endParaRPr lang="en-CH"/>
          </a:p>
        </p:txBody>
      </p:sp>
      <p:sp>
        <p:nvSpPr>
          <p:cNvPr id="8" name="Footer Placeholder 7">
            <a:extLst>
              <a:ext uri="{FF2B5EF4-FFF2-40B4-BE49-F238E27FC236}">
                <a16:creationId xmlns:a16="http://schemas.microsoft.com/office/drawing/2014/main" id="{620E48F3-C6B0-B3A9-2574-A97FED93C234}"/>
              </a:ext>
            </a:extLst>
          </p:cNvPr>
          <p:cNvSpPr>
            <a:spLocks noGrp="1"/>
          </p:cNvSpPr>
          <p:nvPr>
            <p:ph type="ftr" sz="quarter" idx="11"/>
          </p:nvPr>
        </p:nvSpPr>
        <p:spPr/>
        <p:txBody>
          <a:bodyPr/>
          <a:lstStyle/>
          <a:p>
            <a:r>
              <a:rPr lang="en-GB"/>
              <a:t>HGTD Week - 11/9/2023</a:t>
            </a:r>
            <a:endParaRPr lang="en-CH"/>
          </a:p>
        </p:txBody>
      </p:sp>
      <p:sp>
        <p:nvSpPr>
          <p:cNvPr id="9" name="Slide Number Placeholder 8">
            <a:extLst>
              <a:ext uri="{FF2B5EF4-FFF2-40B4-BE49-F238E27FC236}">
                <a16:creationId xmlns:a16="http://schemas.microsoft.com/office/drawing/2014/main" id="{64341BFB-5ED5-FED8-2752-99FF58E78761}"/>
              </a:ext>
            </a:extLst>
          </p:cNvPr>
          <p:cNvSpPr>
            <a:spLocks noGrp="1"/>
          </p:cNvSpPr>
          <p:nvPr>
            <p:ph type="sldNum" sz="quarter" idx="12"/>
          </p:nvPr>
        </p:nvSpPr>
        <p:spPr/>
        <p:txBody>
          <a:bodyPr/>
          <a:lstStyle/>
          <a:p>
            <a:fld id="{0D7CE9B6-73DE-7E43-80D3-67E7482F0A0F}" type="slidenum">
              <a:rPr lang="en-CH" smtClean="0"/>
              <a:t>‹#›</a:t>
            </a:fld>
            <a:endParaRPr lang="en-CH"/>
          </a:p>
        </p:txBody>
      </p:sp>
    </p:spTree>
    <p:extLst>
      <p:ext uri="{BB962C8B-B14F-4D97-AF65-F5344CB8AC3E}">
        <p14:creationId xmlns:p14="http://schemas.microsoft.com/office/powerpoint/2010/main" val="637907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8C5A6-3DE4-4135-37F9-18CD9AA22DE5}"/>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BB48D2C1-BC1D-59A8-0236-F3403E887D1A}"/>
              </a:ext>
            </a:extLst>
          </p:cNvPr>
          <p:cNvSpPr>
            <a:spLocks noGrp="1"/>
          </p:cNvSpPr>
          <p:nvPr>
            <p:ph type="dt" sz="half" idx="10"/>
          </p:nvPr>
        </p:nvSpPr>
        <p:spPr/>
        <p:txBody>
          <a:bodyPr/>
          <a:lstStyle/>
          <a:p>
            <a:r>
              <a:rPr lang="de-CH"/>
              <a:t>R Gonçalo</a:t>
            </a:r>
            <a:endParaRPr lang="en-CH"/>
          </a:p>
        </p:txBody>
      </p:sp>
      <p:sp>
        <p:nvSpPr>
          <p:cNvPr id="4" name="Footer Placeholder 3">
            <a:extLst>
              <a:ext uri="{FF2B5EF4-FFF2-40B4-BE49-F238E27FC236}">
                <a16:creationId xmlns:a16="http://schemas.microsoft.com/office/drawing/2014/main" id="{850AAE40-6E70-9254-299B-526708B6D9D8}"/>
              </a:ext>
            </a:extLst>
          </p:cNvPr>
          <p:cNvSpPr>
            <a:spLocks noGrp="1"/>
          </p:cNvSpPr>
          <p:nvPr>
            <p:ph type="ftr" sz="quarter" idx="11"/>
          </p:nvPr>
        </p:nvSpPr>
        <p:spPr/>
        <p:txBody>
          <a:bodyPr/>
          <a:lstStyle/>
          <a:p>
            <a:r>
              <a:rPr lang="en-GB"/>
              <a:t>HGTD Week - 11/9/2023</a:t>
            </a:r>
            <a:endParaRPr lang="en-CH"/>
          </a:p>
        </p:txBody>
      </p:sp>
      <p:sp>
        <p:nvSpPr>
          <p:cNvPr id="5" name="Slide Number Placeholder 4">
            <a:extLst>
              <a:ext uri="{FF2B5EF4-FFF2-40B4-BE49-F238E27FC236}">
                <a16:creationId xmlns:a16="http://schemas.microsoft.com/office/drawing/2014/main" id="{4EF1634F-D315-025F-930F-60A22B10AE79}"/>
              </a:ext>
            </a:extLst>
          </p:cNvPr>
          <p:cNvSpPr>
            <a:spLocks noGrp="1"/>
          </p:cNvSpPr>
          <p:nvPr>
            <p:ph type="sldNum" sz="quarter" idx="12"/>
          </p:nvPr>
        </p:nvSpPr>
        <p:spPr/>
        <p:txBody>
          <a:bodyPr/>
          <a:lstStyle/>
          <a:p>
            <a:fld id="{0D7CE9B6-73DE-7E43-80D3-67E7482F0A0F}" type="slidenum">
              <a:rPr lang="en-CH" smtClean="0"/>
              <a:t>‹#›</a:t>
            </a:fld>
            <a:endParaRPr lang="en-CH"/>
          </a:p>
        </p:txBody>
      </p:sp>
    </p:spTree>
    <p:extLst>
      <p:ext uri="{BB962C8B-B14F-4D97-AF65-F5344CB8AC3E}">
        <p14:creationId xmlns:p14="http://schemas.microsoft.com/office/powerpoint/2010/main" val="209305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0541D-EF5F-DD48-4D4B-583178ACB05E}"/>
              </a:ext>
            </a:extLst>
          </p:cNvPr>
          <p:cNvSpPr>
            <a:spLocks noGrp="1"/>
          </p:cNvSpPr>
          <p:nvPr>
            <p:ph type="dt" sz="half" idx="10"/>
          </p:nvPr>
        </p:nvSpPr>
        <p:spPr/>
        <p:txBody>
          <a:bodyPr/>
          <a:lstStyle/>
          <a:p>
            <a:r>
              <a:rPr lang="de-CH"/>
              <a:t>R Gonçalo</a:t>
            </a:r>
            <a:endParaRPr lang="en-CH"/>
          </a:p>
        </p:txBody>
      </p:sp>
      <p:sp>
        <p:nvSpPr>
          <p:cNvPr id="3" name="Footer Placeholder 2">
            <a:extLst>
              <a:ext uri="{FF2B5EF4-FFF2-40B4-BE49-F238E27FC236}">
                <a16:creationId xmlns:a16="http://schemas.microsoft.com/office/drawing/2014/main" id="{F9CD3ADD-05D1-AF03-AF5B-53285385E419}"/>
              </a:ext>
            </a:extLst>
          </p:cNvPr>
          <p:cNvSpPr>
            <a:spLocks noGrp="1"/>
          </p:cNvSpPr>
          <p:nvPr>
            <p:ph type="ftr" sz="quarter" idx="11"/>
          </p:nvPr>
        </p:nvSpPr>
        <p:spPr/>
        <p:txBody>
          <a:bodyPr/>
          <a:lstStyle/>
          <a:p>
            <a:r>
              <a:rPr lang="en-GB"/>
              <a:t>HGTD Week - 11/9/2023</a:t>
            </a:r>
            <a:endParaRPr lang="en-CH"/>
          </a:p>
        </p:txBody>
      </p:sp>
      <p:sp>
        <p:nvSpPr>
          <p:cNvPr id="4" name="Slide Number Placeholder 3">
            <a:extLst>
              <a:ext uri="{FF2B5EF4-FFF2-40B4-BE49-F238E27FC236}">
                <a16:creationId xmlns:a16="http://schemas.microsoft.com/office/drawing/2014/main" id="{D856A04C-3581-0F49-14E8-B70441AFBF9C}"/>
              </a:ext>
            </a:extLst>
          </p:cNvPr>
          <p:cNvSpPr>
            <a:spLocks noGrp="1"/>
          </p:cNvSpPr>
          <p:nvPr>
            <p:ph type="sldNum" sz="quarter" idx="12"/>
          </p:nvPr>
        </p:nvSpPr>
        <p:spPr/>
        <p:txBody>
          <a:bodyPr/>
          <a:lstStyle/>
          <a:p>
            <a:fld id="{0D7CE9B6-73DE-7E43-80D3-67E7482F0A0F}" type="slidenum">
              <a:rPr lang="en-CH" smtClean="0"/>
              <a:t>‹#›</a:t>
            </a:fld>
            <a:endParaRPr lang="en-CH"/>
          </a:p>
        </p:txBody>
      </p:sp>
    </p:spTree>
    <p:extLst>
      <p:ext uri="{BB962C8B-B14F-4D97-AF65-F5344CB8AC3E}">
        <p14:creationId xmlns:p14="http://schemas.microsoft.com/office/powerpoint/2010/main" val="2552482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F9B4B-66EE-6DF7-9D8E-9F6E52C028E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0D786D71-CF23-D9EE-45A2-576ECED8B6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8E9AF9B5-BECD-C18C-1DB6-BB4793BCDD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E585DFF-9F7C-81EC-5B37-9B09996A18F9}"/>
              </a:ext>
            </a:extLst>
          </p:cNvPr>
          <p:cNvSpPr>
            <a:spLocks noGrp="1"/>
          </p:cNvSpPr>
          <p:nvPr>
            <p:ph type="dt" sz="half" idx="10"/>
          </p:nvPr>
        </p:nvSpPr>
        <p:spPr/>
        <p:txBody>
          <a:bodyPr/>
          <a:lstStyle/>
          <a:p>
            <a:r>
              <a:rPr lang="de-CH"/>
              <a:t>R Gonçalo</a:t>
            </a:r>
            <a:endParaRPr lang="en-CH"/>
          </a:p>
        </p:txBody>
      </p:sp>
      <p:sp>
        <p:nvSpPr>
          <p:cNvPr id="6" name="Footer Placeholder 5">
            <a:extLst>
              <a:ext uri="{FF2B5EF4-FFF2-40B4-BE49-F238E27FC236}">
                <a16:creationId xmlns:a16="http://schemas.microsoft.com/office/drawing/2014/main" id="{91BFB514-90E9-4AED-2E95-89C4F5F5E2F5}"/>
              </a:ext>
            </a:extLst>
          </p:cNvPr>
          <p:cNvSpPr>
            <a:spLocks noGrp="1"/>
          </p:cNvSpPr>
          <p:nvPr>
            <p:ph type="ftr" sz="quarter" idx="11"/>
          </p:nvPr>
        </p:nvSpPr>
        <p:spPr/>
        <p:txBody>
          <a:bodyPr/>
          <a:lstStyle/>
          <a:p>
            <a:r>
              <a:rPr lang="en-GB"/>
              <a:t>HGTD Week - 11/9/2023</a:t>
            </a:r>
            <a:endParaRPr lang="en-CH"/>
          </a:p>
        </p:txBody>
      </p:sp>
      <p:sp>
        <p:nvSpPr>
          <p:cNvPr id="7" name="Slide Number Placeholder 6">
            <a:extLst>
              <a:ext uri="{FF2B5EF4-FFF2-40B4-BE49-F238E27FC236}">
                <a16:creationId xmlns:a16="http://schemas.microsoft.com/office/drawing/2014/main" id="{829510D4-91DC-2CF7-35D2-FEEEB8A4C490}"/>
              </a:ext>
            </a:extLst>
          </p:cNvPr>
          <p:cNvSpPr>
            <a:spLocks noGrp="1"/>
          </p:cNvSpPr>
          <p:nvPr>
            <p:ph type="sldNum" sz="quarter" idx="12"/>
          </p:nvPr>
        </p:nvSpPr>
        <p:spPr/>
        <p:txBody>
          <a:bodyPr/>
          <a:lstStyle/>
          <a:p>
            <a:fld id="{0D7CE9B6-73DE-7E43-80D3-67E7482F0A0F}" type="slidenum">
              <a:rPr lang="en-CH" smtClean="0"/>
              <a:t>‹#›</a:t>
            </a:fld>
            <a:endParaRPr lang="en-CH"/>
          </a:p>
        </p:txBody>
      </p:sp>
    </p:spTree>
    <p:extLst>
      <p:ext uri="{BB962C8B-B14F-4D97-AF65-F5344CB8AC3E}">
        <p14:creationId xmlns:p14="http://schemas.microsoft.com/office/powerpoint/2010/main" val="3730758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49B0-B066-DD1C-9830-52CBBF9C3D7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D1AD783B-BF69-1EC3-D0F3-3E37ED172C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82A3EAD1-7697-3D83-2FF3-A95B1D7CA4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8A40224-C211-09BC-FE41-9E53328F5711}"/>
              </a:ext>
            </a:extLst>
          </p:cNvPr>
          <p:cNvSpPr>
            <a:spLocks noGrp="1"/>
          </p:cNvSpPr>
          <p:nvPr>
            <p:ph type="dt" sz="half" idx="10"/>
          </p:nvPr>
        </p:nvSpPr>
        <p:spPr/>
        <p:txBody>
          <a:bodyPr/>
          <a:lstStyle/>
          <a:p>
            <a:r>
              <a:rPr lang="de-CH"/>
              <a:t>R Gonçalo</a:t>
            </a:r>
            <a:endParaRPr lang="en-CH"/>
          </a:p>
        </p:txBody>
      </p:sp>
      <p:sp>
        <p:nvSpPr>
          <p:cNvPr id="6" name="Footer Placeholder 5">
            <a:extLst>
              <a:ext uri="{FF2B5EF4-FFF2-40B4-BE49-F238E27FC236}">
                <a16:creationId xmlns:a16="http://schemas.microsoft.com/office/drawing/2014/main" id="{8DBCE5F3-07DD-0A5A-576A-E406749B0A08}"/>
              </a:ext>
            </a:extLst>
          </p:cNvPr>
          <p:cNvSpPr>
            <a:spLocks noGrp="1"/>
          </p:cNvSpPr>
          <p:nvPr>
            <p:ph type="ftr" sz="quarter" idx="11"/>
          </p:nvPr>
        </p:nvSpPr>
        <p:spPr/>
        <p:txBody>
          <a:bodyPr/>
          <a:lstStyle/>
          <a:p>
            <a:r>
              <a:rPr lang="en-GB"/>
              <a:t>HGTD Week - 11/9/2023</a:t>
            </a:r>
            <a:endParaRPr lang="en-CH"/>
          </a:p>
        </p:txBody>
      </p:sp>
      <p:sp>
        <p:nvSpPr>
          <p:cNvPr id="7" name="Slide Number Placeholder 6">
            <a:extLst>
              <a:ext uri="{FF2B5EF4-FFF2-40B4-BE49-F238E27FC236}">
                <a16:creationId xmlns:a16="http://schemas.microsoft.com/office/drawing/2014/main" id="{F3419C03-3B93-AFD8-36E3-0B6D3B650E72}"/>
              </a:ext>
            </a:extLst>
          </p:cNvPr>
          <p:cNvSpPr>
            <a:spLocks noGrp="1"/>
          </p:cNvSpPr>
          <p:nvPr>
            <p:ph type="sldNum" sz="quarter" idx="12"/>
          </p:nvPr>
        </p:nvSpPr>
        <p:spPr/>
        <p:txBody>
          <a:bodyPr/>
          <a:lstStyle/>
          <a:p>
            <a:fld id="{0D7CE9B6-73DE-7E43-80D3-67E7482F0A0F}" type="slidenum">
              <a:rPr lang="en-CH" smtClean="0"/>
              <a:t>‹#›</a:t>
            </a:fld>
            <a:endParaRPr lang="en-CH"/>
          </a:p>
        </p:txBody>
      </p:sp>
    </p:spTree>
    <p:extLst>
      <p:ext uri="{BB962C8B-B14F-4D97-AF65-F5344CB8AC3E}">
        <p14:creationId xmlns:p14="http://schemas.microsoft.com/office/powerpoint/2010/main" val="4080785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224940-6C01-E002-6AA0-A6641CBE58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315665C9-F1AF-9083-A3D4-57D851DD4D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93F45C22-9CA5-9DD0-1487-E7B36D0847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CH"/>
              <a:t>R Gonçalo</a:t>
            </a:r>
            <a:endParaRPr lang="en-CH"/>
          </a:p>
        </p:txBody>
      </p:sp>
      <p:sp>
        <p:nvSpPr>
          <p:cNvPr id="5" name="Footer Placeholder 4">
            <a:extLst>
              <a:ext uri="{FF2B5EF4-FFF2-40B4-BE49-F238E27FC236}">
                <a16:creationId xmlns:a16="http://schemas.microsoft.com/office/drawing/2014/main" id="{16484455-8C00-CA80-07EC-0BD4254B6F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HGTD Week - 11/9/2023</a:t>
            </a:r>
            <a:endParaRPr lang="en-CH"/>
          </a:p>
        </p:txBody>
      </p:sp>
      <p:sp>
        <p:nvSpPr>
          <p:cNvPr id="6" name="Slide Number Placeholder 5">
            <a:extLst>
              <a:ext uri="{FF2B5EF4-FFF2-40B4-BE49-F238E27FC236}">
                <a16:creationId xmlns:a16="http://schemas.microsoft.com/office/drawing/2014/main" id="{BDC031D5-6907-AAFE-E0C5-E7C1D3514B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7CE9B6-73DE-7E43-80D3-67E7482F0A0F}" type="slidenum">
              <a:rPr lang="en-CH" smtClean="0"/>
              <a:t>‹#›</a:t>
            </a:fld>
            <a:endParaRPr lang="en-CH"/>
          </a:p>
        </p:txBody>
      </p:sp>
    </p:spTree>
    <p:extLst>
      <p:ext uri="{BB962C8B-B14F-4D97-AF65-F5344CB8AC3E}">
        <p14:creationId xmlns:p14="http://schemas.microsoft.com/office/powerpoint/2010/main" val="1307459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12.emf"/><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tags" Target="../tags/tag26.xml"/><Relationship Id="rId18" Type="http://schemas.openxmlformats.org/officeDocument/2006/relationships/tags" Target="../tags/tag31.xml"/><Relationship Id="rId26" Type="http://schemas.openxmlformats.org/officeDocument/2006/relationships/notesSlide" Target="../notesSlides/notesSlide1.xml"/><Relationship Id="rId3" Type="http://schemas.openxmlformats.org/officeDocument/2006/relationships/tags" Target="../tags/tag16.xml"/><Relationship Id="rId21" Type="http://schemas.openxmlformats.org/officeDocument/2006/relationships/tags" Target="../tags/tag34.xml"/><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tags" Target="../tags/tag30.xml"/><Relationship Id="rId25" Type="http://schemas.openxmlformats.org/officeDocument/2006/relationships/slideLayout" Target="../slideLayouts/slideLayout7.xml"/><Relationship Id="rId2" Type="http://schemas.openxmlformats.org/officeDocument/2006/relationships/tags" Target="../tags/tag15.xml"/><Relationship Id="rId16" Type="http://schemas.openxmlformats.org/officeDocument/2006/relationships/tags" Target="../tags/tag29.xml"/><Relationship Id="rId20" Type="http://schemas.openxmlformats.org/officeDocument/2006/relationships/tags" Target="../tags/tag33.xml"/><Relationship Id="rId29" Type="http://schemas.openxmlformats.org/officeDocument/2006/relationships/image" Target="../media/image8.pn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24" Type="http://schemas.openxmlformats.org/officeDocument/2006/relationships/tags" Target="../tags/tag37.xml"/><Relationship Id="rId5" Type="http://schemas.openxmlformats.org/officeDocument/2006/relationships/tags" Target="../tags/tag18.xml"/><Relationship Id="rId15" Type="http://schemas.openxmlformats.org/officeDocument/2006/relationships/tags" Target="../tags/tag28.xml"/><Relationship Id="rId23" Type="http://schemas.openxmlformats.org/officeDocument/2006/relationships/tags" Target="../tags/tag36.xml"/><Relationship Id="rId28" Type="http://schemas.openxmlformats.org/officeDocument/2006/relationships/image" Target="../media/image36.png"/><Relationship Id="rId10" Type="http://schemas.openxmlformats.org/officeDocument/2006/relationships/tags" Target="../tags/tag23.xml"/><Relationship Id="rId19" Type="http://schemas.openxmlformats.org/officeDocument/2006/relationships/tags" Target="../tags/tag32.xml"/><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tags" Target="../tags/tag27.xml"/><Relationship Id="rId22" Type="http://schemas.openxmlformats.org/officeDocument/2006/relationships/tags" Target="../tags/tag35.xml"/><Relationship Id="rId27" Type="http://schemas.openxmlformats.org/officeDocument/2006/relationships/image" Target="../media/image35.png"/><Relationship Id="rId30" Type="http://schemas.openxmlformats.org/officeDocument/2006/relationships/image" Target="../media/image9.png"/></Relationships>
</file>

<file path=ppt/slides/_rels/slide16.xml.rels><?xml version="1.0" encoding="UTF-8" standalone="yes"?>
<Relationships xmlns="http://schemas.openxmlformats.org/package/2006/relationships"><Relationship Id="rId13" Type="http://schemas.openxmlformats.org/officeDocument/2006/relationships/tags" Target="../tags/tag50.xml"/><Relationship Id="rId18" Type="http://schemas.openxmlformats.org/officeDocument/2006/relationships/tags" Target="../tags/tag55.xml"/><Relationship Id="rId26" Type="http://schemas.openxmlformats.org/officeDocument/2006/relationships/tags" Target="../tags/tag63.xml"/><Relationship Id="rId39" Type="http://schemas.openxmlformats.org/officeDocument/2006/relationships/image" Target="../media/image11.emf"/><Relationship Id="rId21" Type="http://schemas.openxmlformats.org/officeDocument/2006/relationships/tags" Target="../tags/tag58.xml"/><Relationship Id="rId34" Type="http://schemas.openxmlformats.org/officeDocument/2006/relationships/tags" Target="../tags/tag71.xml"/><Relationship Id="rId7" Type="http://schemas.openxmlformats.org/officeDocument/2006/relationships/tags" Target="../tags/tag44.xml"/><Relationship Id="rId12" Type="http://schemas.openxmlformats.org/officeDocument/2006/relationships/tags" Target="../tags/tag49.xml"/><Relationship Id="rId17" Type="http://schemas.openxmlformats.org/officeDocument/2006/relationships/tags" Target="../tags/tag54.xml"/><Relationship Id="rId25" Type="http://schemas.openxmlformats.org/officeDocument/2006/relationships/tags" Target="../tags/tag62.xml"/><Relationship Id="rId33" Type="http://schemas.openxmlformats.org/officeDocument/2006/relationships/tags" Target="../tags/tag70.xml"/><Relationship Id="rId38" Type="http://schemas.openxmlformats.org/officeDocument/2006/relationships/image" Target="../media/image35.png"/><Relationship Id="rId2" Type="http://schemas.openxmlformats.org/officeDocument/2006/relationships/tags" Target="../tags/tag39.xml"/><Relationship Id="rId16" Type="http://schemas.openxmlformats.org/officeDocument/2006/relationships/tags" Target="../tags/tag53.xml"/><Relationship Id="rId20" Type="http://schemas.openxmlformats.org/officeDocument/2006/relationships/tags" Target="../tags/tag57.xml"/><Relationship Id="rId29" Type="http://schemas.openxmlformats.org/officeDocument/2006/relationships/tags" Target="../tags/tag66.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tags" Target="../tags/tag48.xml"/><Relationship Id="rId24" Type="http://schemas.openxmlformats.org/officeDocument/2006/relationships/tags" Target="../tags/tag61.xml"/><Relationship Id="rId32" Type="http://schemas.openxmlformats.org/officeDocument/2006/relationships/tags" Target="../tags/tag69.xml"/><Relationship Id="rId37" Type="http://schemas.openxmlformats.org/officeDocument/2006/relationships/notesSlide" Target="../notesSlides/notesSlide2.xml"/><Relationship Id="rId5" Type="http://schemas.openxmlformats.org/officeDocument/2006/relationships/tags" Target="../tags/tag42.xml"/><Relationship Id="rId15" Type="http://schemas.openxmlformats.org/officeDocument/2006/relationships/tags" Target="../tags/tag52.xml"/><Relationship Id="rId23" Type="http://schemas.openxmlformats.org/officeDocument/2006/relationships/tags" Target="../tags/tag60.xml"/><Relationship Id="rId28" Type="http://schemas.openxmlformats.org/officeDocument/2006/relationships/tags" Target="../tags/tag65.xml"/><Relationship Id="rId36" Type="http://schemas.openxmlformats.org/officeDocument/2006/relationships/slideLayout" Target="../slideLayouts/slideLayout7.xml"/><Relationship Id="rId10" Type="http://schemas.openxmlformats.org/officeDocument/2006/relationships/tags" Target="../tags/tag47.xml"/><Relationship Id="rId19" Type="http://schemas.openxmlformats.org/officeDocument/2006/relationships/tags" Target="../tags/tag56.xml"/><Relationship Id="rId31" Type="http://schemas.openxmlformats.org/officeDocument/2006/relationships/tags" Target="../tags/tag68.xml"/><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tags" Target="../tags/tag51.xml"/><Relationship Id="rId22" Type="http://schemas.openxmlformats.org/officeDocument/2006/relationships/tags" Target="../tags/tag59.xml"/><Relationship Id="rId27" Type="http://schemas.openxmlformats.org/officeDocument/2006/relationships/tags" Target="../tags/tag64.xml"/><Relationship Id="rId30" Type="http://schemas.openxmlformats.org/officeDocument/2006/relationships/tags" Target="../tags/tag67.xml"/><Relationship Id="rId35" Type="http://schemas.openxmlformats.org/officeDocument/2006/relationships/tags" Target="../tags/tag72.xml"/><Relationship Id="rId8" Type="http://schemas.openxmlformats.org/officeDocument/2006/relationships/tags" Target="../tags/tag45.xml"/><Relationship Id="rId3" Type="http://schemas.openxmlformats.org/officeDocument/2006/relationships/tags" Target="../tags/tag40.xml"/></Relationships>
</file>

<file path=ppt/slides/_rels/slide17.xml.rels><?xml version="1.0" encoding="UTF-8" standalone="yes"?>
<Relationships xmlns="http://schemas.openxmlformats.org/package/2006/relationships"><Relationship Id="rId13" Type="http://schemas.openxmlformats.org/officeDocument/2006/relationships/tags" Target="../tags/tag85.xml"/><Relationship Id="rId18" Type="http://schemas.openxmlformats.org/officeDocument/2006/relationships/tags" Target="../tags/tag90.xml"/><Relationship Id="rId26" Type="http://schemas.openxmlformats.org/officeDocument/2006/relationships/tags" Target="../tags/tag98.xml"/><Relationship Id="rId3" Type="http://schemas.openxmlformats.org/officeDocument/2006/relationships/tags" Target="../tags/tag75.xml"/><Relationship Id="rId21" Type="http://schemas.openxmlformats.org/officeDocument/2006/relationships/tags" Target="../tags/tag93.xml"/><Relationship Id="rId34" Type="http://schemas.openxmlformats.org/officeDocument/2006/relationships/notesSlide" Target="../notesSlides/notesSlide3.xml"/><Relationship Id="rId7" Type="http://schemas.openxmlformats.org/officeDocument/2006/relationships/tags" Target="../tags/tag79.xml"/><Relationship Id="rId12" Type="http://schemas.openxmlformats.org/officeDocument/2006/relationships/tags" Target="../tags/tag84.xml"/><Relationship Id="rId17" Type="http://schemas.openxmlformats.org/officeDocument/2006/relationships/tags" Target="../tags/tag89.xml"/><Relationship Id="rId25" Type="http://schemas.openxmlformats.org/officeDocument/2006/relationships/tags" Target="../tags/tag97.xml"/><Relationship Id="rId33" Type="http://schemas.openxmlformats.org/officeDocument/2006/relationships/slideLayout" Target="../slideLayouts/slideLayout7.xml"/><Relationship Id="rId2" Type="http://schemas.openxmlformats.org/officeDocument/2006/relationships/tags" Target="../tags/tag74.xml"/><Relationship Id="rId16" Type="http://schemas.openxmlformats.org/officeDocument/2006/relationships/tags" Target="../tags/tag88.xml"/><Relationship Id="rId20" Type="http://schemas.openxmlformats.org/officeDocument/2006/relationships/tags" Target="../tags/tag92.xml"/><Relationship Id="rId29" Type="http://schemas.openxmlformats.org/officeDocument/2006/relationships/tags" Target="../tags/tag101.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tags" Target="../tags/tag83.xml"/><Relationship Id="rId24" Type="http://schemas.openxmlformats.org/officeDocument/2006/relationships/tags" Target="../tags/tag96.xml"/><Relationship Id="rId32" Type="http://schemas.openxmlformats.org/officeDocument/2006/relationships/tags" Target="../tags/tag104.xml"/><Relationship Id="rId5" Type="http://schemas.openxmlformats.org/officeDocument/2006/relationships/tags" Target="../tags/tag77.xml"/><Relationship Id="rId15" Type="http://schemas.openxmlformats.org/officeDocument/2006/relationships/tags" Target="../tags/tag87.xml"/><Relationship Id="rId23" Type="http://schemas.openxmlformats.org/officeDocument/2006/relationships/tags" Target="../tags/tag95.xml"/><Relationship Id="rId28" Type="http://schemas.openxmlformats.org/officeDocument/2006/relationships/tags" Target="../tags/tag100.xml"/><Relationship Id="rId36" Type="http://schemas.openxmlformats.org/officeDocument/2006/relationships/image" Target="../media/image12.emf"/><Relationship Id="rId10" Type="http://schemas.openxmlformats.org/officeDocument/2006/relationships/tags" Target="../tags/tag82.xml"/><Relationship Id="rId19" Type="http://schemas.openxmlformats.org/officeDocument/2006/relationships/tags" Target="../tags/tag91.xml"/><Relationship Id="rId31" Type="http://schemas.openxmlformats.org/officeDocument/2006/relationships/tags" Target="../tags/tag103.xml"/><Relationship Id="rId4" Type="http://schemas.openxmlformats.org/officeDocument/2006/relationships/tags" Target="../tags/tag76.xml"/><Relationship Id="rId9" Type="http://schemas.openxmlformats.org/officeDocument/2006/relationships/tags" Target="../tags/tag81.xml"/><Relationship Id="rId14" Type="http://schemas.openxmlformats.org/officeDocument/2006/relationships/tags" Target="../tags/tag86.xml"/><Relationship Id="rId22" Type="http://schemas.openxmlformats.org/officeDocument/2006/relationships/tags" Target="../tags/tag94.xml"/><Relationship Id="rId27" Type="http://schemas.openxmlformats.org/officeDocument/2006/relationships/tags" Target="../tags/tag99.xml"/><Relationship Id="rId30" Type="http://schemas.openxmlformats.org/officeDocument/2006/relationships/tags" Target="../tags/tag102.xml"/><Relationship Id="rId35" Type="http://schemas.openxmlformats.org/officeDocument/2006/relationships/image" Target="../media/image35.png"/><Relationship Id="rId8" Type="http://schemas.openxmlformats.org/officeDocument/2006/relationships/tags" Target="../tags/tag80.xml"/></Relationships>
</file>

<file path=ppt/slides/_rels/slide18.xml.rels><?xml version="1.0" encoding="UTF-8" standalone="yes"?>
<Relationships xmlns="http://schemas.openxmlformats.org/package/2006/relationships"><Relationship Id="rId13" Type="http://schemas.openxmlformats.org/officeDocument/2006/relationships/tags" Target="../tags/tag117.xml"/><Relationship Id="rId18" Type="http://schemas.openxmlformats.org/officeDocument/2006/relationships/tags" Target="../tags/tag122.xml"/><Relationship Id="rId26" Type="http://schemas.openxmlformats.org/officeDocument/2006/relationships/tags" Target="../tags/tag130.xml"/><Relationship Id="rId21" Type="http://schemas.openxmlformats.org/officeDocument/2006/relationships/tags" Target="../tags/tag125.xml"/><Relationship Id="rId34" Type="http://schemas.openxmlformats.org/officeDocument/2006/relationships/slideLayout" Target="../slideLayouts/slideLayout7.xml"/><Relationship Id="rId7" Type="http://schemas.openxmlformats.org/officeDocument/2006/relationships/tags" Target="../tags/tag111.xml"/><Relationship Id="rId12" Type="http://schemas.openxmlformats.org/officeDocument/2006/relationships/tags" Target="../tags/tag116.xml"/><Relationship Id="rId17" Type="http://schemas.openxmlformats.org/officeDocument/2006/relationships/tags" Target="../tags/tag121.xml"/><Relationship Id="rId25" Type="http://schemas.openxmlformats.org/officeDocument/2006/relationships/tags" Target="../tags/tag129.xml"/><Relationship Id="rId33" Type="http://schemas.openxmlformats.org/officeDocument/2006/relationships/tags" Target="../tags/tag137.xml"/><Relationship Id="rId2" Type="http://schemas.openxmlformats.org/officeDocument/2006/relationships/tags" Target="../tags/tag106.xml"/><Relationship Id="rId16" Type="http://schemas.openxmlformats.org/officeDocument/2006/relationships/tags" Target="../tags/tag120.xml"/><Relationship Id="rId20" Type="http://schemas.openxmlformats.org/officeDocument/2006/relationships/tags" Target="../tags/tag124.xml"/><Relationship Id="rId29" Type="http://schemas.openxmlformats.org/officeDocument/2006/relationships/tags" Target="../tags/tag133.xml"/><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tags" Target="../tags/tag115.xml"/><Relationship Id="rId24" Type="http://schemas.openxmlformats.org/officeDocument/2006/relationships/tags" Target="../tags/tag128.xml"/><Relationship Id="rId32" Type="http://schemas.openxmlformats.org/officeDocument/2006/relationships/tags" Target="../tags/tag136.xml"/><Relationship Id="rId37" Type="http://schemas.openxmlformats.org/officeDocument/2006/relationships/image" Target="../media/image10.emf"/><Relationship Id="rId5" Type="http://schemas.openxmlformats.org/officeDocument/2006/relationships/tags" Target="../tags/tag109.xml"/><Relationship Id="rId15" Type="http://schemas.openxmlformats.org/officeDocument/2006/relationships/tags" Target="../tags/tag119.xml"/><Relationship Id="rId23" Type="http://schemas.openxmlformats.org/officeDocument/2006/relationships/tags" Target="../tags/tag127.xml"/><Relationship Id="rId28" Type="http://schemas.openxmlformats.org/officeDocument/2006/relationships/tags" Target="../tags/tag132.xml"/><Relationship Id="rId36" Type="http://schemas.openxmlformats.org/officeDocument/2006/relationships/image" Target="../media/image35.png"/><Relationship Id="rId10" Type="http://schemas.openxmlformats.org/officeDocument/2006/relationships/tags" Target="../tags/tag114.xml"/><Relationship Id="rId19" Type="http://schemas.openxmlformats.org/officeDocument/2006/relationships/tags" Target="../tags/tag123.xml"/><Relationship Id="rId31" Type="http://schemas.openxmlformats.org/officeDocument/2006/relationships/tags" Target="../tags/tag135.xml"/><Relationship Id="rId4" Type="http://schemas.openxmlformats.org/officeDocument/2006/relationships/tags" Target="../tags/tag108.xml"/><Relationship Id="rId9" Type="http://schemas.openxmlformats.org/officeDocument/2006/relationships/tags" Target="../tags/tag113.xml"/><Relationship Id="rId14" Type="http://schemas.openxmlformats.org/officeDocument/2006/relationships/tags" Target="../tags/tag118.xml"/><Relationship Id="rId22" Type="http://schemas.openxmlformats.org/officeDocument/2006/relationships/tags" Target="../tags/tag126.xml"/><Relationship Id="rId27" Type="http://schemas.openxmlformats.org/officeDocument/2006/relationships/tags" Target="../tags/tag131.xml"/><Relationship Id="rId30" Type="http://schemas.openxmlformats.org/officeDocument/2006/relationships/tags" Target="../tags/tag134.xml"/><Relationship Id="rId35" Type="http://schemas.openxmlformats.org/officeDocument/2006/relationships/notesSlide" Target="../notesSlides/notesSlide4.xml"/><Relationship Id="rId8" Type="http://schemas.openxmlformats.org/officeDocument/2006/relationships/tags" Target="../tags/tag112.xml"/><Relationship Id="rId3" Type="http://schemas.openxmlformats.org/officeDocument/2006/relationships/tags" Target="../tags/tag107.xml"/></Relationships>
</file>

<file path=ppt/slides/_rels/slide19.xml.rels><?xml version="1.0" encoding="UTF-8" standalone="yes"?>
<Relationships xmlns="http://schemas.openxmlformats.org/package/2006/relationships"><Relationship Id="rId8" Type="http://schemas.openxmlformats.org/officeDocument/2006/relationships/tags" Target="../tags/tag145.xml"/><Relationship Id="rId13" Type="http://schemas.openxmlformats.org/officeDocument/2006/relationships/tags" Target="../tags/tag150.xml"/><Relationship Id="rId18" Type="http://schemas.openxmlformats.org/officeDocument/2006/relationships/tags" Target="../tags/tag155.xml"/><Relationship Id="rId3" Type="http://schemas.openxmlformats.org/officeDocument/2006/relationships/tags" Target="../tags/tag140.xml"/><Relationship Id="rId21" Type="http://schemas.openxmlformats.org/officeDocument/2006/relationships/image" Target="../media/image35.png"/><Relationship Id="rId7" Type="http://schemas.openxmlformats.org/officeDocument/2006/relationships/tags" Target="../tags/tag144.xml"/><Relationship Id="rId12" Type="http://schemas.openxmlformats.org/officeDocument/2006/relationships/tags" Target="../tags/tag149.xml"/><Relationship Id="rId17" Type="http://schemas.openxmlformats.org/officeDocument/2006/relationships/tags" Target="../tags/tag154.xml"/><Relationship Id="rId2" Type="http://schemas.openxmlformats.org/officeDocument/2006/relationships/tags" Target="../tags/tag139.xml"/><Relationship Id="rId16" Type="http://schemas.openxmlformats.org/officeDocument/2006/relationships/tags" Target="../tags/tag153.xml"/><Relationship Id="rId20" Type="http://schemas.openxmlformats.org/officeDocument/2006/relationships/notesSlide" Target="../notesSlides/notesSlide5.xml"/><Relationship Id="rId1" Type="http://schemas.openxmlformats.org/officeDocument/2006/relationships/tags" Target="../tags/tag138.xml"/><Relationship Id="rId6" Type="http://schemas.openxmlformats.org/officeDocument/2006/relationships/tags" Target="../tags/tag143.xml"/><Relationship Id="rId11" Type="http://schemas.openxmlformats.org/officeDocument/2006/relationships/tags" Target="../tags/tag148.xml"/><Relationship Id="rId5" Type="http://schemas.openxmlformats.org/officeDocument/2006/relationships/tags" Target="../tags/tag142.xml"/><Relationship Id="rId15" Type="http://schemas.openxmlformats.org/officeDocument/2006/relationships/tags" Target="../tags/tag152.xml"/><Relationship Id="rId10" Type="http://schemas.openxmlformats.org/officeDocument/2006/relationships/tags" Target="../tags/tag147.xml"/><Relationship Id="rId19" Type="http://schemas.openxmlformats.org/officeDocument/2006/relationships/slideLayout" Target="../slideLayouts/slideLayout7.xml"/><Relationship Id="rId4" Type="http://schemas.openxmlformats.org/officeDocument/2006/relationships/tags" Target="../tags/tag141.xml"/><Relationship Id="rId9" Type="http://schemas.openxmlformats.org/officeDocument/2006/relationships/tags" Target="../tags/tag146.xml"/><Relationship Id="rId14" Type="http://schemas.openxmlformats.org/officeDocument/2006/relationships/tags" Target="../tags/tag15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5.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tags" Target="../tags/tag7.xml"/><Relationship Id="rId7" Type="http://schemas.openxmlformats.org/officeDocument/2006/relationships/image" Target="../media/image11.em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0.emf"/><Relationship Id="rId5" Type="http://schemas.openxmlformats.org/officeDocument/2006/relationships/slideLayout" Target="../slideLayouts/slideLayout6.xml"/><Relationship Id="rId4" Type="http://schemas.openxmlformats.org/officeDocument/2006/relationships/tags" Target="../tags/tag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anger High Voltage Vector Art, Icons, and Graphics for Free Download">
            <a:extLst>
              <a:ext uri="{FF2B5EF4-FFF2-40B4-BE49-F238E27FC236}">
                <a16:creationId xmlns:a16="http://schemas.microsoft.com/office/drawing/2014/main" id="{789F44F8-0FF0-64CD-FC0E-0060824B1C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7139" y="1802296"/>
            <a:ext cx="3455504" cy="34555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54E7D71-F1FB-6F2A-2CCE-82E35825E853}"/>
              </a:ext>
            </a:extLst>
          </p:cNvPr>
          <p:cNvSpPr>
            <a:spLocks noGrp="1"/>
          </p:cNvSpPr>
          <p:nvPr>
            <p:ph type="ctrTitle"/>
          </p:nvPr>
        </p:nvSpPr>
        <p:spPr>
          <a:xfrm>
            <a:off x="1692965" y="834886"/>
            <a:ext cx="9144000" cy="1166951"/>
          </a:xfrm>
        </p:spPr>
        <p:txBody>
          <a:bodyPr/>
          <a:lstStyle/>
          <a:p>
            <a:r>
              <a:rPr lang="en-CH" dirty="0"/>
              <a:t>HGTD High Voltage Status</a:t>
            </a:r>
          </a:p>
        </p:txBody>
      </p:sp>
      <p:sp>
        <p:nvSpPr>
          <p:cNvPr id="3" name="Subtitle 2">
            <a:extLst>
              <a:ext uri="{FF2B5EF4-FFF2-40B4-BE49-F238E27FC236}">
                <a16:creationId xmlns:a16="http://schemas.microsoft.com/office/drawing/2014/main" id="{D7825550-683B-4D80-4694-FC1A2DF8396B}"/>
              </a:ext>
            </a:extLst>
          </p:cNvPr>
          <p:cNvSpPr>
            <a:spLocks noGrp="1"/>
          </p:cNvSpPr>
          <p:nvPr>
            <p:ph type="subTitle" idx="1"/>
          </p:nvPr>
        </p:nvSpPr>
        <p:spPr>
          <a:xfrm>
            <a:off x="1524000" y="5357191"/>
            <a:ext cx="9144000" cy="1292086"/>
          </a:xfrm>
        </p:spPr>
        <p:txBody>
          <a:bodyPr>
            <a:normAutofit/>
          </a:bodyPr>
          <a:lstStyle/>
          <a:p>
            <a:r>
              <a:rPr lang="en-CH" dirty="0"/>
              <a:t>Ricardo Gonçalo (LIP/Univ. Coimbra) for the HV PS and PP teams</a:t>
            </a:r>
          </a:p>
          <a:p>
            <a:r>
              <a:rPr lang="en-CH" sz="3200" dirty="0"/>
              <a:t>HGTD Week in Ljublijana, September 2023</a:t>
            </a:r>
          </a:p>
        </p:txBody>
      </p:sp>
    </p:spTree>
    <p:extLst>
      <p:ext uri="{BB962C8B-B14F-4D97-AF65-F5344CB8AC3E}">
        <p14:creationId xmlns:p14="http://schemas.microsoft.com/office/powerpoint/2010/main" val="801975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11818-6E9F-AB8B-E3B0-720B3F7C166B}"/>
              </a:ext>
            </a:extLst>
          </p:cNvPr>
          <p:cNvSpPr>
            <a:spLocks noGrp="1"/>
          </p:cNvSpPr>
          <p:nvPr>
            <p:ph type="title"/>
          </p:nvPr>
        </p:nvSpPr>
        <p:spPr/>
        <p:txBody>
          <a:bodyPr/>
          <a:lstStyle/>
          <a:p>
            <a:r>
              <a:rPr lang="en-CH" dirty="0"/>
              <a:t>Grounding and Shielding</a:t>
            </a:r>
          </a:p>
        </p:txBody>
      </p:sp>
      <p:sp>
        <p:nvSpPr>
          <p:cNvPr id="3" name="Content Placeholder 2">
            <a:extLst>
              <a:ext uri="{FF2B5EF4-FFF2-40B4-BE49-F238E27FC236}">
                <a16:creationId xmlns:a16="http://schemas.microsoft.com/office/drawing/2014/main" id="{152F8A33-E33F-E623-B70D-1DE8F243DA42}"/>
              </a:ext>
            </a:extLst>
          </p:cNvPr>
          <p:cNvSpPr>
            <a:spLocks noGrp="1"/>
          </p:cNvSpPr>
          <p:nvPr>
            <p:ph idx="1"/>
          </p:nvPr>
        </p:nvSpPr>
        <p:spPr>
          <a:xfrm>
            <a:off x="426720" y="1825625"/>
            <a:ext cx="3611880" cy="4351338"/>
          </a:xfrm>
        </p:spPr>
        <p:txBody>
          <a:bodyPr>
            <a:normAutofit fontScale="70000" lnSpcReduction="20000"/>
          </a:bodyPr>
          <a:lstStyle/>
          <a:p>
            <a:r>
              <a:rPr lang="pt-PT" dirty="0"/>
              <a:t>Use </a:t>
            </a:r>
            <a:r>
              <a:rPr lang="pt-PT" dirty="0" err="1"/>
              <a:t>filter</a:t>
            </a:r>
            <a:r>
              <a:rPr lang="pt-PT" dirty="0"/>
              <a:t> module boxes as </a:t>
            </a:r>
            <a:r>
              <a:rPr lang="pt-PT" dirty="0" err="1"/>
              <a:t>continuation</a:t>
            </a:r>
            <a:r>
              <a:rPr lang="pt-PT" dirty="0"/>
              <a:t> </a:t>
            </a:r>
            <a:r>
              <a:rPr lang="pt-PT" dirty="0" err="1"/>
              <a:t>of</a:t>
            </a:r>
            <a:r>
              <a:rPr lang="pt-PT" dirty="0"/>
              <a:t> </a:t>
            </a:r>
            <a:r>
              <a:rPr lang="pt-PT" dirty="0" err="1"/>
              <a:t>vessel</a:t>
            </a:r>
            <a:r>
              <a:rPr lang="pt-PT" dirty="0"/>
              <a:t> Faraday </a:t>
            </a:r>
            <a:r>
              <a:rPr lang="pt-PT" dirty="0" err="1"/>
              <a:t>cage</a:t>
            </a:r>
            <a:endParaRPr lang="pt-PT" dirty="0"/>
          </a:p>
          <a:p>
            <a:pPr lvl="1"/>
            <a:r>
              <a:rPr lang="pt-PT" dirty="0"/>
              <a:t>Also DC </a:t>
            </a:r>
            <a:r>
              <a:rPr lang="pt-PT" dirty="0" err="1"/>
              <a:t>connecttion</a:t>
            </a:r>
            <a:r>
              <a:rPr lang="pt-PT" dirty="0"/>
              <a:t> </a:t>
            </a:r>
            <a:r>
              <a:rPr lang="pt-PT" dirty="0" err="1"/>
              <a:t>of</a:t>
            </a:r>
            <a:r>
              <a:rPr lang="pt-PT" dirty="0"/>
              <a:t> </a:t>
            </a:r>
            <a:r>
              <a:rPr lang="pt-PT" dirty="0" err="1"/>
              <a:t>filter</a:t>
            </a:r>
            <a:r>
              <a:rPr lang="pt-PT" dirty="0"/>
              <a:t> </a:t>
            </a:r>
            <a:r>
              <a:rPr lang="pt-PT" dirty="0" err="1"/>
              <a:t>boards</a:t>
            </a:r>
            <a:r>
              <a:rPr lang="pt-PT" dirty="0"/>
              <a:t> </a:t>
            </a:r>
            <a:r>
              <a:rPr lang="pt-PT" dirty="0" err="1"/>
              <a:t>backplane</a:t>
            </a:r>
            <a:r>
              <a:rPr lang="pt-PT" dirty="0"/>
              <a:t> to </a:t>
            </a:r>
            <a:r>
              <a:rPr lang="pt-PT" dirty="0" err="1"/>
              <a:t>cage</a:t>
            </a:r>
            <a:endParaRPr lang="pt-PT" dirty="0"/>
          </a:p>
          <a:p>
            <a:endParaRPr lang="pt-PT" dirty="0"/>
          </a:p>
          <a:p>
            <a:r>
              <a:rPr lang="pt-PT" dirty="0"/>
              <a:t>DC </a:t>
            </a:r>
            <a:r>
              <a:rPr lang="pt-PT" dirty="0" err="1"/>
              <a:t>connection</a:t>
            </a:r>
            <a:r>
              <a:rPr lang="pt-PT" dirty="0"/>
              <a:t> </a:t>
            </a:r>
            <a:r>
              <a:rPr lang="pt-PT" dirty="0" err="1"/>
              <a:t>of</a:t>
            </a:r>
            <a:r>
              <a:rPr lang="pt-PT" dirty="0"/>
              <a:t> Faraday </a:t>
            </a:r>
            <a:r>
              <a:rPr lang="pt-PT" dirty="0" err="1"/>
              <a:t>cage</a:t>
            </a:r>
            <a:r>
              <a:rPr lang="pt-PT" dirty="0"/>
              <a:t> to local </a:t>
            </a:r>
            <a:r>
              <a:rPr lang="pt-PT" dirty="0" err="1"/>
              <a:t>TileCal</a:t>
            </a:r>
            <a:r>
              <a:rPr lang="pt-PT" dirty="0"/>
              <a:t> </a:t>
            </a:r>
            <a:r>
              <a:rPr lang="pt-PT" dirty="0" err="1"/>
              <a:t>earth</a:t>
            </a:r>
            <a:endParaRPr lang="pt-PT" dirty="0"/>
          </a:p>
          <a:p>
            <a:pPr lvl="1"/>
            <a:r>
              <a:rPr lang="pt-PT" dirty="0"/>
              <a:t>DC </a:t>
            </a:r>
            <a:r>
              <a:rPr lang="pt-PT" dirty="0" err="1"/>
              <a:t>current</a:t>
            </a:r>
            <a:r>
              <a:rPr lang="pt-PT" dirty="0"/>
              <a:t> </a:t>
            </a:r>
            <a:r>
              <a:rPr lang="pt-PT" dirty="0" err="1"/>
              <a:t>not</a:t>
            </a:r>
            <a:r>
              <a:rPr lang="pt-PT" dirty="0"/>
              <a:t> as </a:t>
            </a:r>
            <a:r>
              <a:rPr lang="pt-PT" dirty="0" err="1"/>
              <a:t>bad</a:t>
            </a:r>
            <a:r>
              <a:rPr lang="pt-PT" dirty="0"/>
              <a:t> as HF AC noise</a:t>
            </a:r>
          </a:p>
          <a:p>
            <a:endParaRPr lang="pt-PT" dirty="0"/>
          </a:p>
          <a:p>
            <a:r>
              <a:rPr lang="pt-PT" dirty="0"/>
              <a:t>Move </a:t>
            </a:r>
            <a:r>
              <a:rPr lang="pt-PT" dirty="0" err="1"/>
              <a:t>common-mode</a:t>
            </a:r>
            <a:r>
              <a:rPr lang="pt-PT" dirty="0"/>
              <a:t> </a:t>
            </a:r>
            <a:r>
              <a:rPr lang="pt-PT" dirty="0" err="1"/>
              <a:t>filter</a:t>
            </a:r>
            <a:r>
              <a:rPr lang="pt-PT" dirty="0"/>
              <a:t> </a:t>
            </a:r>
            <a:r>
              <a:rPr lang="pt-PT" dirty="0" err="1"/>
              <a:t>capacitors</a:t>
            </a:r>
            <a:r>
              <a:rPr lang="pt-PT" dirty="0"/>
              <a:t> to </a:t>
            </a:r>
            <a:r>
              <a:rPr lang="pt-PT" dirty="0" err="1"/>
              <a:t>filter</a:t>
            </a:r>
            <a:r>
              <a:rPr lang="pt-PT" dirty="0"/>
              <a:t> input </a:t>
            </a:r>
            <a:r>
              <a:rPr lang="pt-PT" dirty="0" err="1"/>
              <a:t>instead</a:t>
            </a:r>
            <a:r>
              <a:rPr lang="pt-PT" dirty="0"/>
              <a:t> </a:t>
            </a:r>
            <a:r>
              <a:rPr lang="pt-PT" dirty="0" err="1"/>
              <a:t>of</a:t>
            </a:r>
            <a:r>
              <a:rPr lang="pt-PT" dirty="0"/>
              <a:t> output</a:t>
            </a:r>
          </a:p>
          <a:p>
            <a:pPr lvl="1"/>
            <a:r>
              <a:rPr lang="pt-PT" dirty="0" err="1"/>
              <a:t>Filter</a:t>
            </a:r>
            <a:r>
              <a:rPr lang="pt-PT" dirty="0"/>
              <a:t> </a:t>
            </a:r>
            <a:r>
              <a:rPr lang="pt-PT" dirty="0" err="1"/>
              <a:t>common</a:t>
            </a:r>
            <a:r>
              <a:rPr lang="pt-PT" dirty="0"/>
              <a:t> </a:t>
            </a:r>
            <a:r>
              <a:rPr lang="pt-PT" dirty="0" err="1"/>
              <a:t>mode</a:t>
            </a:r>
            <a:r>
              <a:rPr lang="pt-PT" dirty="0"/>
              <a:t> </a:t>
            </a:r>
            <a:r>
              <a:rPr lang="pt-PT" dirty="0" err="1"/>
              <a:t>current</a:t>
            </a:r>
            <a:r>
              <a:rPr lang="pt-PT" dirty="0"/>
              <a:t> </a:t>
            </a:r>
            <a:r>
              <a:rPr lang="pt-PT" dirty="0" err="1"/>
              <a:t>at</a:t>
            </a:r>
            <a:r>
              <a:rPr lang="pt-PT" dirty="0"/>
              <a:t> input</a:t>
            </a:r>
          </a:p>
        </p:txBody>
      </p:sp>
      <p:sp>
        <p:nvSpPr>
          <p:cNvPr id="4" name="Date Placeholder 3">
            <a:extLst>
              <a:ext uri="{FF2B5EF4-FFF2-40B4-BE49-F238E27FC236}">
                <a16:creationId xmlns:a16="http://schemas.microsoft.com/office/drawing/2014/main" id="{0DEDA7AE-0F58-EFDF-D882-248EA4F1AFB4}"/>
              </a:ext>
            </a:extLst>
          </p:cNvPr>
          <p:cNvSpPr>
            <a:spLocks noGrp="1"/>
          </p:cNvSpPr>
          <p:nvPr>
            <p:ph type="dt" sz="half" idx="10"/>
          </p:nvPr>
        </p:nvSpPr>
        <p:spPr/>
        <p:txBody>
          <a:bodyPr/>
          <a:lstStyle/>
          <a:p>
            <a:r>
              <a:rPr lang="de-CH"/>
              <a:t>R Gonçalo</a:t>
            </a:r>
            <a:endParaRPr lang="en-CH"/>
          </a:p>
        </p:txBody>
      </p:sp>
      <p:sp>
        <p:nvSpPr>
          <p:cNvPr id="5" name="Footer Placeholder 4">
            <a:extLst>
              <a:ext uri="{FF2B5EF4-FFF2-40B4-BE49-F238E27FC236}">
                <a16:creationId xmlns:a16="http://schemas.microsoft.com/office/drawing/2014/main" id="{235EE258-3831-5D24-F469-E696451F538A}"/>
              </a:ext>
            </a:extLst>
          </p:cNvPr>
          <p:cNvSpPr>
            <a:spLocks noGrp="1"/>
          </p:cNvSpPr>
          <p:nvPr>
            <p:ph type="ftr" sz="quarter" idx="11"/>
          </p:nvPr>
        </p:nvSpPr>
        <p:spPr/>
        <p:txBody>
          <a:bodyPr/>
          <a:lstStyle/>
          <a:p>
            <a:r>
              <a:rPr lang="en-GB"/>
              <a:t>HGTD Week - 11/9/2023</a:t>
            </a:r>
            <a:endParaRPr lang="en-CH"/>
          </a:p>
        </p:txBody>
      </p:sp>
      <p:sp>
        <p:nvSpPr>
          <p:cNvPr id="6" name="Slide Number Placeholder 5">
            <a:extLst>
              <a:ext uri="{FF2B5EF4-FFF2-40B4-BE49-F238E27FC236}">
                <a16:creationId xmlns:a16="http://schemas.microsoft.com/office/drawing/2014/main" id="{438DDDED-A946-DB2D-AF94-AB9ED29D262E}"/>
              </a:ext>
            </a:extLst>
          </p:cNvPr>
          <p:cNvSpPr>
            <a:spLocks noGrp="1"/>
          </p:cNvSpPr>
          <p:nvPr>
            <p:ph type="sldNum" sz="quarter" idx="12"/>
          </p:nvPr>
        </p:nvSpPr>
        <p:spPr/>
        <p:txBody>
          <a:bodyPr/>
          <a:lstStyle/>
          <a:p>
            <a:fld id="{0D7CE9B6-73DE-7E43-80D3-67E7482F0A0F}" type="slidenum">
              <a:rPr lang="en-CH" smtClean="0"/>
              <a:t>10</a:t>
            </a:fld>
            <a:endParaRPr lang="en-CH"/>
          </a:p>
        </p:txBody>
      </p:sp>
      <p:pic>
        <p:nvPicPr>
          <p:cNvPr id="7" name="Picture 6" descr="PatchPanelsNew.png">
            <a:extLst>
              <a:ext uri="{FF2B5EF4-FFF2-40B4-BE49-F238E27FC236}">
                <a16:creationId xmlns:a16="http://schemas.microsoft.com/office/drawing/2014/main" id="{252FBD44-A550-1A00-D011-DE5104239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6079" y="1825625"/>
            <a:ext cx="8215921" cy="3702951"/>
          </a:xfrm>
          <a:prstGeom prst="rect">
            <a:avLst/>
          </a:prstGeom>
        </p:spPr>
      </p:pic>
      <p:sp>
        <p:nvSpPr>
          <p:cNvPr id="9" name="&quot;No&quot; Symbol 8">
            <a:extLst>
              <a:ext uri="{FF2B5EF4-FFF2-40B4-BE49-F238E27FC236}">
                <a16:creationId xmlns:a16="http://schemas.microsoft.com/office/drawing/2014/main" id="{269F3012-2731-E33F-C85A-E0D4CE6EFFFB}"/>
              </a:ext>
            </a:extLst>
          </p:cNvPr>
          <p:cNvSpPr/>
          <p:nvPr/>
        </p:nvSpPr>
        <p:spPr>
          <a:xfrm>
            <a:off x="6096000" y="4440924"/>
            <a:ext cx="420710" cy="427289"/>
          </a:xfrm>
          <a:prstGeom prst="noSmoking">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solidFill>
                <a:schemeClr val="tx1"/>
              </a:solidFill>
            </a:endParaRPr>
          </a:p>
        </p:txBody>
      </p:sp>
    </p:spTree>
    <p:extLst>
      <p:ext uri="{BB962C8B-B14F-4D97-AF65-F5344CB8AC3E}">
        <p14:creationId xmlns:p14="http://schemas.microsoft.com/office/powerpoint/2010/main" val="1210285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FEC7A8-9FF8-F552-ED84-E02956825114}"/>
              </a:ext>
            </a:extLst>
          </p:cNvPr>
          <p:cNvSpPr>
            <a:spLocks noGrp="1"/>
          </p:cNvSpPr>
          <p:nvPr>
            <p:ph type="title"/>
          </p:nvPr>
        </p:nvSpPr>
        <p:spPr/>
        <p:txBody>
          <a:bodyPr/>
          <a:lstStyle/>
          <a:p>
            <a:r>
              <a:rPr lang="en-CH" dirty="0"/>
              <a:t>Cable Connectors</a:t>
            </a:r>
          </a:p>
        </p:txBody>
      </p:sp>
      <p:sp>
        <p:nvSpPr>
          <p:cNvPr id="8" name="Content Placeholder 7">
            <a:extLst>
              <a:ext uri="{FF2B5EF4-FFF2-40B4-BE49-F238E27FC236}">
                <a16:creationId xmlns:a16="http://schemas.microsoft.com/office/drawing/2014/main" id="{C109E24E-E655-388E-0D13-BAE6447CC8B8}"/>
              </a:ext>
            </a:extLst>
          </p:cNvPr>
          <p:cNvSpPr>
            <a:spLocks noGrp="1"/>
          </p:cNvSpPr>
          <p:nvPr>
            <p:ph idx="1"/>
          </p:nvPr>
        </p:nvSpPr>
        <p:spPr>
          <a:xfrm>
            <a:off x="477520" y="1473200"/>
            <a:ext cx="6767830" cy="4703763"/>
          </a:xfrm>
        </p:spPr>
        <p:txBody>
          <a:bodyPr>
            <a:normAutofit fontScale="70000" lnSpcReduction="20000"/>
          </a:bodyPr>
          <a:lstStyle/>
          <a:p>
            <a:r>
              <a:rPr lang="en-CH" dirty="0"/>
              <a:t>Connectors under discussion: see presentation by Sergei </a:t>
            </a:r>
          </a:p>
          <a:p>
            <a:r>
              <a:rPr lang="en-CH" dirty="0"/>
              <a:t>Different constraints at each connection:</a:t>
            </a:r>
          </a:p>
          <a:p>
            <a:r>
              <a:rPr lang="en-CH" dirty="0"/>
              <a:t>Power-supply end (14 channels): </a:t>
            </a:r>
          </a:p>
          <a:p>
            <a:pPr lvl="1"/>
            <a:r>
              <a:rPr lang="en-CH" dirty="0"/>
              <a:t>Not often moved and good accessibility: medium mechanical requirements</a:t>
            </a:r>
          </a:p>
          <a:p>
            <a:pPr lvl="1"/>
            <a:r>
              <a:rPr lang="en-CH" dirty="0"/>
              <a:t>Company proposing own connectors (plugs for free)</a:t>
            </a:r>
          </a:p>
          <a:p>
            <a:pPr lvl="1"/>
            <a:r>
              <a:rPr lang="en-CH" dirty="0"/>
              <a:t>Also testing Sub-D from Harting</a:t>
            </a:r>
          </a:p>
          <a:p>
            <a:r>
              <a:rPr lang="en-CH" dirty="0"/>
              <a:t>HV PS to Patch Panel connection (28 Channels):</a:t>
            </a:r>
          </a:p>
          <a:p>
            <a:pPr lvl="1"/>
            <a:r>
              <a:rPr lang="en-CH" dirty="0"/>
              <a:t>Poor accessibility and frequent reconnections: need strong and easy to handle connectors</a:t>
            </a:r>
          </a:p>
          <a:p>
            <a:pPr lvl="1"/>
            <a:r>
              <a:rPr lang="en-CH" dirty="0"/>
              <a:t>Using field-tested EDAC 516 connectors </a:t>
            </a:r>
          </a:p>
          <a:p>
            <a:r>
              <a:rPr lang="en-CH" dirty="0"/>
              <a:t>Patch Panel to short cable (28 Channels):</a:t>
            </a:r>
          </a:p>
          <a:p>
            <a:pPr lvl="1"/>
            <a:r>
              <a:rPr lang="en-CH" dirty="0"/>
              <a:t>Fixed in place at installation: no special mechanical requirements</a:t>
            </a:r>
          </a:p>
          <a:p>
            <a:r>
              <a:rPr lang="en-GB" dirty="0"/>
              <a:t>S</a:t>
            </a:r>
            <a:r>
              <a:rPr lang="en-CH" dirty="0"/>
              <a:t>hort cable to outer ring</a:t>
            </a:r>
            <a:r>
              <a:rPr lang="en-CH" dirty="0">
                <a:sym typeface="Wingdings" pitchFamily="2" charset="2"/>
              </a:rPr>
              <a:t> (28 Channels):</a:t>
            </a:r>
          </a:p>
          <a:p>
            <a:pPr lvl="1"/>
            <a:r>
              <a:rPr lang="en-CH" dirty="0"/>
              <a:t>No disconnect, but very little available space (small pins) and demanding criteria for thermal and electrical behaviour</a:t>
            </a:r>
          </a:p>
          <a:p>
            <a:pPr lvl="1"/>
            <a:r>
              <a:rPr lang="en-CH" dirty="0"/>
              <a:t>Planning to use Nikomatic connectors</a:t>
            </a:r>
          </a:p>
        </p:txBody>
      </p:sp>
      <p:sp>
        <p:nvSpPr>
          <p:cNvPr id="2" name="Date Placeholder 1">
            <a:extLst>
              <a:ext uri="{FF2B5EF4-FFF2-40B4-BE49-F238E27FC236}">
                <a16:creationId xmlns:a16="http://schemas.microsoft.com/office/drawing/2014/main" id="{58B7FF67-BA5D-9243-78B6-98E1E2582572}"/>
              </a:ext>
            </a:extLst>
          </p:cNvPr>
          <p:cNvSpPr>
            <a:spLocks noGrp="1"/>
          </p:cNvSpPr>
          <p:nvPr>
            <p:ph type="dt" sz="half" idx="10"/>
          </p:nvPr>
        </p:nvSpPr>
        <p:spPr/>
        <p:txBody>
          <a:bodyPr/>
          <a:lstStyle/>
          <a:p>
            <a:r>
              <a:rPr lang="de-CH"/>
              <a:t>R Gonçalo</a:t>
            </a:r>
            <a:endParaRPr lang="en-CH"/>
          </a:p>
        </p:txBody>
      </p:sp>
      <p:sp>
        <p:nvSpPr>
          <p:cNvPr id="3" name="Footer Placeholder 2">
            <a:extLst>
              <a:ext uri="{FF2B5EF4-FFF2-40B4-BE49-F238E27FC236}">
                <a16:creationId xmlns:a16="http://schemas.microsoft.com/office/drawing/2014/main" id="{B94C2120-5A37-7E69-299D-93D9EE7FF210}"/>
              </a:ext>
            </a:extLst>
          </p:cNvPr>
          <p:cNvSpPr>
            <a:spLocks noGrp="1"/>
          </p:cNvSpPr>
          <p:nvPr>
            <p:ph type="ftr" sz="quarter" idx="11"/>
          </p:nvPr>
        </p:nvSpPr>
        <p:spPr/>
        <p:txBody>
          <a:bodyPr/>
          <a:lstStyle/>
          <a:p>
            <a:r>
              <a:rPr lang="en-GB"/>
              <a:t>HGTD Week - 11/9/2023</a:t>
            </a:r>
            <a:endParaRPr lang="en-CH"/>
          </a:p>
        </p:txBody>
      </p:sp>
      <p:sp>
        <p:nvSpPr>
          <p:cNvPr id="4" name="Slide Number Placeholder 3">
            <a:extLst>
              <a:ext uri="{FF2B5EF4-FFF2-40B4-BE49-F238E27FC236}">
                <a16:creationId xmlns:a16="http://schemas.microsoft.com/office/drawing/2014/main" id="{69449B68-23F1-4451-3AFF-7A61A2B1E701}"/>
              </a:ext>
            </a:extLst>
          </p:cNvPr>
          <p:cNvSpPr>
            <a:spLocks noGrp="1"/>
          </p:cNvSpPr>
          <p:nvPr>
            <p:ph type="sldNum" sz="quarter" idx="12"/>
          </p:nvPr>
        </p:nvSpPr>
        <p:spPr/>
        <p:txBody>
          <a:bodyPr/>
          <a:lstStyle/>
          <a:p>
            <a:fld id="{0D7CE9B6-73DE-7E43-80D3-67E7482F0A0F}" type="slidenum">
              <a:rPr lang="en-CH" smtClean="0"/>
              <a:t>11</a:t>
            </a:fld>
            <a:endParaRPr lang="en-CH"/>
          </a:p>
        </p:txBody>
      </p:sp>
      <p:pic>
        <p:nvPicPr>
          <p:cNvPr id="6" name="图片 2">
            <a:extLst>
              <a:ext uri="{FF2B5EF4-FFF2-40B4-BE49-F238E27FC236}">
                <a16:creationId xmlns:a16="http://schemas.microsoft.com/office/drawing/2014/main" id="{8DD08056-BF9F-2EBD-9BD7-F16BFA76FE7B}"/>
              </a:ext>
            </a:extLst>
          </p:cNvPr>
          <p:cNvPicPr>
            <a:picLocks noChangeAspect="1"/>
          </p:cNvPicPr>
          <p:nvPr>
            <p:custDataLst>
              <p:tags r:id="rId1"/>
            </p:custDataLst>
          </p:nvPr>
        </p:nvPicPr>
        <p:blipFill>
          <a:blip r:embed="rId4"/>
          <a:stretch>
            <a:fillRect/>
          </a:stretch>
        </p:blipFill>
        <p:spPr>
          <a:xfrm>
            <a:off x="9867995" y="721730"/>
            <a:ext cx="2113778" cy="1735813"/>
          </a:xfrm>
          <a:prstGeom prst="rect">
            <a:avLst/>
          </a:prstGeom>
        </p:spPr>
      </p:pic>
      <p:pic>
        <p:nvPicPr>
          <p:cNvPr id="7" name="图片 14">
            <a:extLst>
              <a:ext uri="{FF2B5EF4-FFF2-40B4-BE49-F238E27FC236}">
                <a16:creationId xmlns:a16="http://schemas.microsoft.com/office/drawing/2014/main" id="{297A4140-C54A-90B4-7563-A144AE2C02F8}"/>
              </a:ext>
            </a:extLst>
          </p:cNvPr>
          <p:cNvPicPr>
            <a:picLocks noChangeAspect="1"/>
          </p:cNvPicPr>
          <p:nvPr>
            <p:custDataLst>
              <p:tags r:id="rId2"/>
            </p:custDataLst>
          </p:nvPr>
        </p:nvPicPr>
        <p:blipFill>
          <a:blip r:embed="rId5"/>
          <a:stretch>
            <a:fillRect/>
          </a:stretch>
        </p:blipFill>
        <p:spPr>
          <a:xfrm>
            <a:off x="7245350" y="721730"/>
            <a:ext cx="2498068" cy="1735813"/>
          </a:xfrm>
          <a:prstGeom prst="rect">
            <a:avLst/>
          </a:prstGeom>
        </p:spPr>
      </p:pic>
      <p:pic>
        <p:nvPicPr>
          <p:cNvPr id="9" name="Picture 8">
            <a:extLst>
              <a:ext uri="{FF2B5EF4-FFF2-40B4-BE49-F238E27FC236}">
                <a16:creationId xmlns:a16="http://schemas.microsoft.com/office/drawing/2014/main" id="{22B09A03-4CF6-865C-9995-42B8195070F7}"/>
              </a:ext>
            </a:extLst>
          </p:cNvPr>
          <p:cNvPicPr>
            <a:picLocks noChangeAspect="1"/>
          </p:cNvPicPr>
          <p:nvPr/>
        </p:nvPicPr>
        <p:blipFill rotWithShape="1">
          <a:blip r:embed="rId6"/>
          <a:srcRect l="13922" t="51513" r="52941" b="13873"/>
          <a:stretch/>
        </p:blipFill>
        <p:spPr>
          <a:xfrm>
            <a:off x="12313897" y="2559844"/>
            <a:ext cx="2238355" cy="1754278"/>
          </a:xfrm>
          <a:prstGeom prst="rect">
            <a:avLst/>
          </a:prstGeom>
        </p:spPr>
      </p:pic>
      <p:pic>
        <p:nvPicPr>
          <p:cNvPr id="10" name="Picture 9">
            <a:extLst>
              <a:ext uri="{FF2B5EF4-FFF2-40B4-BE49-F238E27FC236}">
                <a16:creationId xmlns:a16="http://schemas.microsoft.com/office/drawing/2014/main" id="{ECD8B1F5-1AAB-BA91-7367-D28324FF2CC5}"/>
              </a:ext>
            </a:extLst>
          </p:cNvPr>
          <p:cNvPicPr>
            <a:picLocks noChangeAspect="1"/>
          </p:cNvPicPr>
          <p:nvPr/>
        </p:nvPicPr>
        <p:blipFill>
          <a:blip r:embed="rId7"/>
          <a:stretch>
            <a:fillRect/>
          </a:stretch>
        </p:blipFill>
        <p:spPr>
          <a:xfrm>
            <a:off x="7245350" y="2584455"/>
            <a:ext cx="4736422" cy="2054691"/>
          </a:xfrm>
          <a:prstGeom prst="rect">
            <a:avLst/>
          </a:prstGeom>
        </p:spPr>
      </p:pic>
      <p:pic>
        <p:nvPicPr>
          <p:cNvPr id="11" name="Picture 10">
            <a:extLst>
              <a:ext uri="{FF2B5EF4-FFF2-40B4-BE49-F238E27FC236}">
                <a16:creationId xmlns:a16="http://schemas.microsoft.com/office/drawing/2014/main" id="{54148A5B-3741-E274-D6E3-6B8DE380E02B}"/>
              </a:ext>
            </a:extLst>
          </p:cNvPr>
          <p:cNvPicPr>
            <a:picLocks noChangeAspect="1"/>
          </p:cNvPicPr>
          <p:nvPr/>
        </p:nvPicPr>
        <p:blipFill>
          <a:blip r:embed="rId8"/>
          <a:stretch>
            <a:fillRect/>
          </a:stretch>
        </p:blipFill>
        <p:spPr>
          <a:xfrm>
            <a:off x="7245350" y="4730498"/>
            <a:ext cx="2298700" cy="1346200"/>
          </a:xfrm>
          <a:prstGeom prst="rect">
            <a:avLst/>
          </a:prstGeom>
        </p:spPr>
      </p:pic>
      <p:pic>
        <p:nvPicPr>
          <p:cNvPr id="13" name="Picture 12">
            <a:extLst>
              <a:ext uri="{FF2B5EF4-FFF2-40B4-BE49-F238E27FC236}">
                <a16:creationId xmlns:a16="http://schemas.microsoft.com/office/drawing/2014/main" id="{831C7E61-0F80-4735-88EF-9B95102878BC}"/>
              </a:ext>
            </a:extLst>
          </p:cNvPr>
          <p:cNvPicPr>
            <a:picLocks noChangeAspect="1"/>
          </p:cNvPicPr>
          <p:nvPr/>
        </p:nvPicPr>
        <p:blipFill>
          <a:blip r:embed="rId9"/>
          <a:stretch>
            <a:fillRect/>
          </a:stretch>
        </p:blipFill>
        <p:spPr>
          <a:xfrm>
            <a:off x="9613561" y="4730498"/>
            <a:ext cx="2219960" cy="1500165"/>
          </a:xfrm>
          <a:prstGeom prst="rect">
            <a:avLst/>
          </a:prstGeom>
        </p:spPr>
      </p:pic>
    </p:spTree>
    <p:extLst>
      <p:ext uri="{BB962C8B-B14F-4D97-AF65-F5344CB8AC3E}">
        <p14:creationId xmlns:p14="http://schemas.microsoft.com/office/powerpoint/2010/main" val="544822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3456F28-463F-39A9-A234-ED4D8B3936C0}"/>
              </a:ext>
            </a:extLst>
          </p:cNvPr>
          <p:cNvSpPr>
            <a:spLocks noGrp="1"/>
          </p:cNvSpPr>
          <p:nvPr>
            <p:ph type="title"/>
          </p:nvPr>
        </p:nvSpPr>
        <p:spPr>
          <a:xfrm>
            <a:off x="838200" y="1889909"/>
            <a:ext cx="10515600" cy="1325563"/>
          </a:xfrm>
        </p:spPr>
        <p:txBody>
          <a:bodyPr/>
          <a:lstStyle/>
          <a:p>
            <a:pPr algn="ctr"/>
            <a:r>
              <a:rPr lang="en-CH" dirty="0"/>
              <a:t>Bonus slides</a:t>
            </a:r>
          </a:p>
        </p:txBody>
      </p:sp>
      <p:sp>
        <p:nvSpPr>
          <p:cNvPr id="4" name="Date Placeholder 3">
            <a:extLst>
              <a:ext uri="{FF2B5EF4-FFF2-40B4-BE49-F238E27FC236}">
                <a16:creationId xmlns:a16="http://schemas.microsoft.com/office/drawing/2014/main" id="{7050EB1A-E7B5-2ED8-8DA5-F3513EA734F9}"/>
              </a:ext>
            </a:extLst>
          </p:cNvPr>
          <p:cNvSpPr>
            <a:spLocks noGrp="1"/>
          </p:cNvSpPr>
          <p:nvPr>
            <p:ph type="dt" sz="half" idx="10"/>
          </p:nvPr>
        </p:nvSpPr>
        <p:spPr/>
        <p:txBody>
          <a:bodyPr/>
          <a:lstStyle/>
          <a:p>
            <a:r>
              <a:rPr lang="de-CH"/>
              <a:t>R Gonçalo</a:t>
            </a:r>
            <a:endParaRPr lang="en-CH"/>
          </a:p>
        </p:txBody>
      </p:sp>
      <p:sp>
        <p:nvSpPr>
          <p:cNvPr id="5" name="Footer Placeholder 4">
            <a:extLst>
              <a:ext uri="{FF2B5EF4-FFF2-40B4-BE49-F238E27FC236}">
                <a16:creationId xmlns:a16="http://schemas.microsoft.com/office/drawing/2014/main" id="{C14FC545-F219-C4C9-88C4-8033B0445861}"/>
              </a:ext>
            </a:extLst>
          </p:cNvPr>
          <p:cNvSpPr>
            <a:spLocks noGrp="1"/>
          </p:cNvSpPr>
          <p:nvPr>
            <p:ph type="ftr" sz="quarter" idx="11"/>
          </p:nvPr>
        </p:nvSpPr>
        <p:spPr/>
        <p:txBody>
          <a:bodyPr/>
          <a:lstStyle/>
          <a:p>
            <a:r>
              <a:rPr lang="en-GB"/>
              <a:t>HGTD Week - 11/9/2023</a:t>
            </a:r>
            <a:endParaRPr lang="en-CH"/>
          </a:p>
        </p:txBody>
      </p:sp>
      <p:sp>
        <p:nvSpPr>
          <p:cNvPr id="6" name="Slide Number Placeholder 5">
            <a:extLst>
              <a:ext uri="{FF2B5EF4-FFF2-40B4-BE49-F238E27FC236}">
                <a16:creationId xmlns:a16="http://schemas.microsoft.com/office/drawing/2014/main" id="{21E54B29-B812-CA75-9DDC-F74C84F3F25D}"/>
              </a:ext>
            </a:extLst>
          </p:cNvPr>
          <p:cNvSpPr>
            <a:spLocks noGrp="1"/>
          </p:cNvSpPr>
          <p:nvPr>
            <p:ph type="sldNum" sz="quarter" idx="12"/>
          </p:nvPr>
        </p:nvSpPr>
        <p:spPr/>
        <p:txBody>
          <a:bodyPr/>
          <a:lstStyle/>
          <a:p>
            <a:fld id="{0D7CE9B6-73DE-7E43-80D3-67E7482F0A0F}" type="slidenum">
              <a:rPr lang="en-CH" smtClean="0"/>
              <a:t>12</a:t>
            </a:fld>
            <a:endParaRPr lang="en-CH"/>
          </a:p>
        </p:txBody>
      </p:sp>
      <p:pic>
        <p:nvPicPr>
          <p:cNvPr id="8" name="Picture 4" descr="Danger High Voltage Vector Art, Icons, and Graphics for Free Download">
            <a:extLst>
              <a:ext uri="{FF2B5EF4-FFF2-40B4-BE49-F238E27FC236}">
                <a16:creationId xmlns:a16="http://schemas.microsoft.com/office/drawing/2014/main" id="{1736F2A0-5842-9B5B-6FD9-B31239CB0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0331" y="3145133"/>
            <a:ext cx="2042327" cy="2042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976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4162EB0-CD82-7159-BA47-C215D3E82861}"/>
              </a:ext>
            </a:extLst>
          </p:cNvPr>
          <p:cNvSpPr>
            <a:spLocks noGrp="1"/>
          </p:cNvSpPr>
          <p:nvPr>
            <p:ph type="dt" sz="half" idx="10"/>
          </p:nvPr>
        </p:nvSpPr>
        <p:spPr/>
        <p:txBody>
          <a:bodyPr/>
          <a:lstStyle/>
          <a:p>
            <a:r>
              <a:rPr lang="de-CH"/>
              <a:t>R Gonçalo</a:t>
            </a:r>
            <a:endParaRPr lang="en-CH"/>
          </a:p>
        </p:txBody>
      </p:sp>
      <p:sp>
        <p:nvSpPr>
          <p:cNvPr id="5" name="Footer Placeholder 4">
            <a:extLst>
              <a:ext uri="{FF2B5EF4-FFF2-40B4-BE49-F238E27FC236}">
                <a16:creationId xmlns:a16="http://schemas.microsoft.com/office/drawing/2014/main" id="{1336A6B4-0AA4-A0D6-4BBE-97B21647A92A}"/>
              </a:ext>
            </a:extLst>
          </p:cNvPr>
          <p:cNvSpPr>
            <a:spLocks noGrp="1"/>
          </p:cNvSpPr>
          <p:nvPr>
            <p:ph type="ftr" sz="quarter" idx="11"/>
          </p:nvPr>
        </p:nvSpPr>
        <p:spPr/>
        <p:txBody>
          <a:bodyPr/>
          <a:lstStyle/>
          <a:p>
            <a:r>
              <a:rPr lang="en-GB"/>
              <a:t>HGTD Week - 11/9/2023</a:t>
            </a:r>
            <a:endParaRPr lang="en-CH"/>
          </a:p>
        </p:txBody>
      </p:sp>
      <p:sp>
        <p:nvSpPr>
          <p:cNvPr id="6" name="Slide Number Placeholder 5">
            <a:extLst>
              <a:ext uri="{FF2B5EF4-FFF2-40B4-BE49-F238E27FC236}">
                <a16:creationId xmlns:a16="http://schemas.microsoft.com/office/drawing/2014/main" id="{38BFC846-15DF-371E-D767-48E7066868BD}"/>
              </a:ext>
            </a:extLst>
          </p:cNvPr>
          <p:cNvSpPr>
            <a:spLocks noGrp="1"/>
          </p:cNvSpPr>
          <p:nvPr>
            <p:ph type="sldNum" sz="quarter" idx="12"/>
          </p:nvPr>
        </p:nvSpPr>
        <p:spPr/>
        <p:txBody>
          <a:bodyPr/>
          <a:lstStyle/>
          <a:p>
            <a:fld id="{0D7CE9B6-73DE-7E43-80D3-67E7482F0A0F}" type="slidenum">
              <a:rPr lang="en-CH" smtClean="0"/>
              <a:t>13</a:t>
            </a:fld>
            <a:endParaRPr lang="en-CH"/>
          </a:p>
        </p:txBody>
      </p:sp>
      <p:pic>
        <p:nvPicPr>
          <p:cNvPr id="14" name="Picture 13">
            <a:extLst>
              <a:ext uri="{FF2B5EF4-FFF2-40B4-BE49-F238E27FC236}">
                <a16:creationId xmlns:a16="http://schemas.microsoft.com/office/drawing/2014/main" id="{ECE8A2B0-5189-7F24-5FF6-B974900348BB}"/>
              </a:ext>
            </a:extLst>
          </p:cNvPr>
          <p:cNvPicPr>
            <a:picLocks noChangeAspect="1"/>
          </p:cNvPicPr>
          <p:nvPr/>
        </p:nvPicPr>
        <p:blipFill>
          <a:blip r:embed="rId2"/>
          <a:stretch>
            <a:fillRect/>
          </a:stretch>
        </p:blipFill>
        <p:spPr>
          <a:xfrm>
            <a:off x="2209800" y="781217"/>
            <a:ext cx="7772400" cy="5295565"/>
          </a:xfrm>
          <a:prstGeom prst="rect">
            <a:avLst/>
          </a:prstGeom>
        </p:spPr>
      </p:pic>
    </p:spTree>
    <p:extLst>
      <p:ext uri="{BB962C8B-B14F-4D97-AF65-F5344CB8AC3E}">
        <p14:creationId xmlns:p14="http://schemas.microsoft.com/office/powerpoint/2010/main" val="543756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FB7B8D-D7EA-8EB6-52DB-FC14E1B2363B}"/>
              </a:ext>
            </a:extLst>
          </p:cNvPr>
          <p:cNvSpPr>
            <a:spLocks noGrp="1"/>
          </p:cNvSpPr>
          <p:nvPr>
            <p:ph type="dt" sz="half" idx="10"/>
          </p:nvPr>
        </p:nvSpPr>
        <p:spPr/>
        <p:txBody>
          <a:bodyPr/>
          <a:lstStyle/>
          <a:p>
            <a:r>
              <a:rPr lang="de-CH"/>
              <a:t>R Gonçalo</a:t>
            </a:r>
            <a:endParaRPr lang="en-CH"/>
          </a:p>
        </p:txBody>
      </p:sp>
      <p:sp>
        <p:nvSpPr>
          <p:cNvPr id="5" name="Footer Placeholder 4">
            <a:extLst>
              <a:ext uri="{FF2B5EF4-FFF2-40B4-BE49-F238E27FC236}">
                <a16:creationId xmlns:a16="http://schemas.microsoft.com/office/drawing/2014/main" id="{1EACE1F3-D58E-46A6-CDCF-9E0C96E64FE1}"/>
              </a:ext>
            </a:extLst>
          </p:cNvPr>
          <p:cNvSpPr>
            <a:spLocks noGrp="1"/>
          </p:cNvSpPr>
          <p:nvPr>
            <p:ph type="ftr" sz="quarter" idx="11"/>
          </p:nvPr>
        </p:nvSpPr>
        <p:spPr/>
        <p:txBody>
          <a:bodyPr/>
          <a:lstStyle/>
          <a:p>
            <a:r>
              <a:rPr lang="en-GB"/>
              <a:t>HGTD Week - 11/9/2023</a:t>
            </a:r>
            <a:endParaRPr lang="en-CH"/>
          </a:p>
        </p:txBody>
      </p:sp>
      <p:sp>
        <p:nvSpPr>
          <p:cNvPr id="6" name="Slide Number Placeholder 5">
            <a:extLst>
              <a:ext uri="{FF2B5EF4-FFF2-40B4-BE49-F238E27FC236}">
                <a16:creationId xmlns:a16="http://schemas.microsoft.com/office/drawing/2014/main" id="{D7BE5886-726D-C771-6BB4-576928B79D1E}"/>
              </a:ext>
            </a:extLst>
          </p:cNvPr>
          <p:cNvSpPr>
            <a:spLocks noGrp="1"/>
          </p:cNvSpPr>
          <p:nvPr>
            <p:ph type="sldNum" sz="quarter" idx="12"/>
          </p:nvPr>
        </p:nvSpPr>
        <p:spPr/>
        <p:txBody>
          <a:bodyPr/>
          <a:lstStyle/>
          <a:p>
            <a:fld id="{0D7CE9B6-73DE-7E43-80D3-67E7482F0A0F}" type="slidenum">
              <a:rPr lang="en-CH" smtClean="0"/>
              <a:t>14</a:t>
            </a:fld>
            <a:endParaRPr lang="en-CH"/>
          </a:p>
        </p:txBody>
      </p:sp>
      <p:pic>
        <p:nvPicPr>
          <p:cNvPr id="12" name="图片 11">
            <a:extLst>
              <a:ext uri="{FF2B5EF4-FFF2-40B4-BE49-F238E27FC236}">
                <a16:creationId xmlns:a16="http://schemas.microsoft.com/office/drawing/2014/main" id="{8E6557A8-32DE-30C9-5CDD-0B6B3DB89B22}"/>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466742" y="2580274"/>
            <a:ext cx="3199033" cy="25477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图片 20">
            <a:extLst>
              <a:ext uri="{FF2B5EF4-FFF2-40B4-BE49-F238E27FC236}">
                <a16:creationId xmlns:a16="http://schemas.microsoft.com/office/drawing/2014/main" id="{065586B7-7C1B-72AC-DCE2-24877832B854}"/>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4349637" y="2583166"/>
            <a:ext cx="3206671" cy="25477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图片 5">
            <a:extLst>
              <a:ext uri="{FF2B5EF4-FFF2-40B4-BE49-F238E27FC236}">
                <a16:creationId xmlns:a16="http://schemas.microsoft.com/office/drawing/2014/main" id="{D941E3F2-1842-1DFE-F9B7-63C6A2B1A7DE}"/>
              </a:ext>
            </a:extLst>
          </p:cNvPr>
          <p:cNvPicPr>
            <a:picLocks noChangeAspect="1"/>
          </p:cNvPicPr>
          <p:nvPr>
            <p:custDataLst>
              <p:tags r:id="rId3"/>
            </p:custDataLst>
          </p:nvPr>
        </p:nvPicPr>
        <p:blipFill>
          <a:blip r:embed="rId7"/>
          <a:stretch>
            <a:fillRect/>
          </a:stretch>
        </p:blipFill>
        <p:spPr>
          <a:xfrm>
            <a:off x="8082280" y="2583166"/>
            <a:ext cx="3267879" cy="2545080"/>
          </a:xfrm>
          <a:prstGeom prst="rect">
            <a:avLst/>
          </a:prstGeom>
        </p:spPr>
      </p:pic>
      <p:sp>
        <p:nvSpPr>
          <p:cNvPr id="15" name="TextBox 14">
            <a:extLst>
              <a:ext uri="{FF2B5EF4-FFF2-40B4-BE49-F238E27FC236}">
                <a16:creationId xmlns:a16="http://schemas.microsoft.com/office/drawing/2014/main" id="{A8B43F22-99D7-5788-807B-F5D5F1C29E5C}"/>
              </a:ext>
            </a:extLst>
          </p:cNvPr>
          <p:cNvSpPr txBox="1"/>
          <p:nvPr/>
        </p:nvSpPr>
        <p:spPr>
          <a:xfrm>
            <a:off x="419864" y="1667476"/>
            <a:ext cx="3547615" cy="923330"/>
          </a:xfrm>
          <a:prstGeom prst="rect">
            <a:avLst/>
          </a:prstGeom>
          <a:noFill/>
        </p:spPr>
        <p:txBody>
          <a:bodyPr wrap="square" rtlCol="0">
            <a:spAutoFit/>
          </a:bodyPr>
          <a:lstStyle/>
          <a:p>
            <a:r>
              <a:rPr lang="en-CH" dirty="0"/>
              <a:t>Fully insulated but ×2 in cost</a:t>
            </a:r>
          </a:p>
          <a:p>
            <a:pPr marL="285750" indent="-285750">
              <a:buFont typeface="Arial" panose="020B0604020202020204" pitchFamily="34" charset="0"/>
              <a:buChar char="•"/>
            </a:pPr>
            <a:r>
              <a:rPr lang="en-CH" dirty="0"/>
              <a:t>Best performance</a:t>
            </a:r>
          </a:p>
          <a:p>
            <a:pPr marL="285750" indent="-285750">
              <a:buFont typeface="Arial" panose="020B0604020202020204" pitchFamily="34" charset="0"/>
              <a:buChar char="•"/>
            </a:pPr>
            <a:r>
              <a:rPr lang="en-CH" dirty="0"/>
              <a:t>Increase in size; stability normal</a:t>
            </a:r>
          </a:p>
        </p:txBody>
      </p:sp>
      <p:sp>
        <p:nvSpPr>
          <p:cNvPr id="16" name="TextBox 15">
            <a:extLst>
              <a:ext uri="{FF2B5EF4-FFF2-40B4-BE49-F238E27FC236}">
                <a16:creationId xmlns:a16="http://schemas.microsoft.com/office/drawing/2014/main" id="{FAD52EA3-5A68-0635-7417-7655239FE622}"/>
              </a:ext>
            </a:extLst>
          </p:cNvPr>
          <p:cNvSpPr txBox="1"/>
          <p:nvPr/>
        </p:nvSpPr>
        <p:spPr>
          <a:xfrm>
            <a:off x="3967480" y="1667476"/>
            <a:ext cx="7382679" cy="369332"/>
          </a:xfrm>
          <a:prstGeom prst="rect">
            <a:avLst/>
          </a:prstGeom>
          <a:noFill/>
        </p:spPr>
        <p:txBody>
          <a:bodyPr wrap="square" rtlCol="0">
            <a:spAutoFit/>
          </a:bodyPr>
          <a:lstStyle/>
          <a:p>
            <a:r>
              <a:rPr lang="en-CH" dirty="0"/>
              <a:t>Not insulated: voltage difference between grounds limited to drop in diodes </a:t>
            </a:r>
          </a:p>
        </p:txBody>
      </p:sp>
      <p:sp>
        <p:nvSpPr>
          <p:cNvPr id="17" name="TextBox 16">
            <a:extLst>
              <a:ext uri="{FF2B5EF4-FFF2-40B4-BE49-F238E27FC236}">
                <a16:creationId xmlns:a16="http://schemas.microsoft.com/office/drawing/2014/main" id="{E31625EC-06FB-DE99-9969-183BB651CD03}"/>
              </a:ext>
            </a:extLst>
          </p:cNvPr>
          <p:cNvSpPr txBox="1"/>
          <p:nvPr/>
        </p:nvSpPr>
        <p:spPr>
          <a:xfrm>
            <a:off x="4014357" y="1975071"/>
            <a:ext cx="3547615" cy="646331"/>
          </a:xfrm>
          <a:prstGeom prst="rect">
            <a:avLst/>
          </a:prstGeom>
          <a:noFill/>
        </p:spPr>
        <p:txBody>
          <a:bodyPr wrap="square" rtlCol="0">
            <a:spAutoFit/>
          </a:bodyPr>
          <a:lstStyle/>
          <a:p>
            <a:pPr marL="285750" indent="-285750">
              <a:buFont typeface="Arial" panose="020B0604020202020204" pitchFamily="34" charset="0"/>
              <a:buChar char="•"/>
            </a:pPr>
            <a:r>
              <a:rPr lang="en-GB" dirty="0"/>
              <a:t>B</a:t>
            </a:r>
            <a:r>
              <a:rPr lang="en-CH" dirty="0"/>
              <a:t>est stability; performance ok</a:t>
            </a:r>
          </a:p>
          <a:p>
            <a:pPr marL="285750" indent="-285750">
              <a:buFont typeface="Arial" panose="020B0604020202020204" pitchFamily="34" charset="0"/>
              <a:buChar char="•"/>
            </a:pPr>
            <a:r>
              <a:rPr lang="en-CH" dirty="0"/>
              <a:t>Cost unchanged</a:t>
            </a:r>
          </a:p>
        </p:txBody>
      </p:sp>
      <p:sp>
        <p:nvSpPr>
          <p:cNvPr id="18" name="TextBox 17">
            <a:extLst>
              <a:ext uri="{FF2B5EF4-FFF2-40B4-BE49-F238E27FC236}">
                <a16:creationId xmlns:a16="http://schemas.microsoft.com/office/drawing/2014/main" id="{C9E202AC-BC6B-8CD1-2F6A-EE3D377AD995}"/>
              </a:ext>
            </a:extLst>
          </p:cNvPr>
          <p:cNvSpPr txBox="1"/>
          <p:nvPr/>
        </p:nvSpPr>
        <p:spPr>
          <a:xfrm>
            <a:off x="7910554" y="1975070"/>
            <a:ext cx="3547615" cy="646331"/>
          </a:xfrm>
          <a:prstGeom prst="rect">
            <a:avLst/>
          </a:prstGeom>
          <a:noFill/>
        </p:spPr>
        <p:txBody>
          <a:bodyPr wrap="square" rtlCol="0">
            <a:spAutoFit/>
          </a:bodyPr>
          <a:lstStyle/>
          <a:p>
            <a:pPr marL="285750" indent="-285750">
              <a:buFont typeface="Arial" panose="020B0604020202020204" pitchFamily="34" charset="0"/>
              <a:buChar char="•"/>
            </a:pPr>
            <a:r>
              <a:rPr lang="en-CH" dirty="0"/>
              <a:t>Stability and performance ok</a:t>
            </a:r>
          </a:p>
          <a:p>
            <a:pPr marL="285750" indent="-285750">
              <a:buFont typeface="Arial" panose="020B0604020202020204" pitchFamily="34" charset="0"/>
              <a:buChar char="•"/>
            </a:pPr>
            <a:r>
              <a:rPr lang="en-CH" dirty="0"/>
              <a:t>Minor cost increase</a:t>
            </a:r>
          </a:p>
        </p:txBody>
      </p:sp>
    </p:spTree>
    <p:extLst>
      <p:ext uri="{BB962C8B-B14F-4D97-AF65-F5344CB8AC3E}">
        <p14:creationId xmlns:p14="http://schemas.microsoft.com/office/powerpoint/2010/main" val="3357048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2"/>
            </p:custDataLst>
          </p:nvPr>
        </p:nvSpPr>
        <p:spPr>
          <a:xfrm>
            <a:off x="1" y="523876"/>
            <a:ext cx="4528185" cy="702945"/>
          </a:xfrm>
          <a:prstGeom prst="rect">
            <a:avLst/>
          </a:prstGeom>
          <a:solidFill>
            <a:srgbClr val="074089"/>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6" name="矩形 5"/>
          <p:cNvSpPr/>
          <p:nvPr>
            <p:custDataLst>
              <p:tags r:id="rId3"/>
            </p:custDataLst>
          </p:nvPr>
        </p:nvSpPr>
        <p:spPr>
          <a:xfrm>
            <a:off x="4635379" y="523874"/>
            <a:ext cx="292860" cy="702945"/>
          </a:xfrm>
          <a:prstGeom prst="rect">
            <a:avLst/>
          </a:prstGeom>
          <a:solidFill>
            <a:srgbClr val="C5262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 name="强调" hidden="1"/>
          <p:cNvSpPr txBox="1"/>
          <p:nvPr>
            <p:custDataLst>
              <p:tags r:id="rId4"/>
            </p:custDataLst>
          </p:nvPr>
        </p:nvSpPr>
        <p:spPr>
          <a:xfrm>
            <a:off x="1612531" y="3990881"/>
            <a:ext cx="983932" cy="461665"/>
          </a:xfrm>
          <a:prstGeom prst="rect">
            <a:avLst/>
          </a:prstGeom>
          <a:noFill/>
        </p:spPr>
        <p:txBody>
          <a:bodyPr wrap="square" rtlCol="0">
            <a:spAutoFit/>
          </a:bodyPr>
          <a:lstStyle/>
          <a:p>
            <a:pPr algn="ctr"/>
            <a:r>
              <a:rPr lang="en-US" altLang="zh-CN" sz="2400">
                <a:solidFill>
                  <a:srgbClr val="E87738"/>
                </a:solidFill>
                <a:latin typeface="微软雅黑" panose="020B0503020204020204" pitchFamily="34" charset="-122"/>
                <a:ea typeface="微软雅黑" panose="020B0503020204020204" pitchFamily="34" charset="-122"/>
              </a:rPr>
              <a:t>25</a:t>
            </a:r>
          </a:p>
        </p:txBody>
      </p:sp>
      <p:cxnSp>
        <p:nvCxnSpPr>
          <p:cNvPr id="4" name="直接连接符 3" hidden="1"/>
          <p:cNvCxnSpPr/>
          <p:nvPr>
            <p:custDataLst>
              <p:tags r:id="rId5"/>
            </p:custDataLst>
          </p:nvPr>
        </p:nvCxnSpPr>
        <p:spPr>
          <a:xfrm>
            <a:off x="3486785" y="3494887"/>
            <a:ext cx="3492099" cy="0"/>
          </a:xfrm>
          <a:prstGeom prst="line">
            <a:avLst/>
          </a:prstGeom>
          <a:ln w="25400">
            <a:solidFill>
              <a:srgbClr val="E87738"/>
            </a:solidFill>
          </a:ln>
        </p:spPr>
        <p:style>
          <a:lnRef idx="1">
            <a:schemeClr val="accent1"/>
          </a:lnRef>
          <a:fillRef idx="0">
            <a:schemeClr val="accent1"/>
          </a:fillRef>
          <a:effectRef idx="0">
            <a:schemeClr val="accent1"/>
          </a:effectRef>
          <a:fontRef idx="minor">
            <a:schemeClr val="tx1"/>
          </a:fontRef>
        </p:style>
      </p:cxnSp>
      <p:grpSp>
        <p:nvGrpSpPr>
          <p:cNvPr id="7" name="组合 6" hidden="1"/>
          <p:cNvGrpSpPr/>
          <p:nvPr>
            <p:custDataLst>
              <p:tags r:id="rId6"/>
            </p:custDataLst>
          </p:nvPr>
        </p:nvGrpSpPr>
        <p:grpSpPr>
          <a:xfrm>
            <a:off x="2674875" y="3494887"/>
            <a:ext cx="2108835" cy="927100"/>
            <a:chOff x="835025" y="790575"/>
            <a:chExt cx="2108835" cy="1804670"/>
          </a:xfrm>
        </p:grpSpPr>
        <p:sp>
          <p:nvSpPr>
            <p:cNvPr id="25" name="文本框 24"/>
            <p:cNvSpPr txBox="1"/>
            <p:nvPr>
              <p:custDataLst>
                <p:tags r:id="rId20"/>
              </p:custDataLst>
            </p:nvPr>
          </p:nvSpPr>
          <p:spPr>
            <a:xfrm>
              <a:off x="835025" y="1341120"/>
              <a:ext cx="2108835" cy="706755"/>
            </a:xfrm>
            <a:prstGeom prst="rect">
              <a:avLst/>
            </a:prstGeom>
            <a:noFill/>
          </p:spPr>
          <p:txBody>
            <a:bodyPr wrap="square" rtlCol="0" anchor="ctr" anchorCtr="0">
              <a:normAutofit fontScale="50000" lnSpcReduction="20000"/>
            </a:bodyPr>
            <a:lstStyle/>
            <a:p>
              <a:pPr algn="ctr" fontAlgn="ctr"/>
              <a:r>
                <a:rPr lang="en-US" altLang="zh-CN" sz="3600" b="1">
                  <a:solidFill>
                    <a:srgbClr val="E87738"/>
                  </a:solidFill>
                  <a:latin typeface="微软雅黑" panose="020B0503020204020204" pitchFamily="34" charset="-122"/>
                  <a:ea typeface="微软雅黑" panose="020B0503020204020204" pitchFamily="34" charset="-122"/>
                  <a:cs typeface="微软雅黑" panose="020B0503020204020204" pitchFamily="34" charset="-122"/>
                </a:rPr>
                <a:t>9</a:t>
              </a:r>
            </a:p>
          </p:txBody>
        </p:sp>
        <p:sp>
          <p:nvSpPr>
            <p:cNvPr id="26" name="等腰三角形 25"/>
            <p:cNvSpPr/>
            <p:nvPr>
              <p:custDataLst>
                <p:tags r:id="rId21"/>
              </p:custDataLst>
            </p:nvPr>
          </p:nvSpPr>
          <p:spPr>
            <a:xfrm>
              <a:off x="1773555" y="996950"/>
              <a:ext cx="231140" cy="231140"/>
            </a:xfrm>
            <a:prstGeom prst="triangle">
              <a:avLst/>
            </a:prstGeom>
            <a:solidFill>
              <a:srgbClr val="E87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custDataLst>
                <p:tags r:id="rId22"/>
              </p:custDataLst>
            </p:nvPr>
          </p:nvSpPr>
          <p:spPr>
            <a:xfrm flipV="1">
              <a:off x="1773555" y="2160905"/>
              <a:ext cx="231140" cy="231140"/>
            </a:xfrm>
            <a:prstGeom prst="triangle">
              <a:avLst/>
            </a:prstGeom>
            <a:solidFill>
              <a:srgbClr val="E87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23"/>
              </p:custDataLst>
            </p:nvPr>
          </p:nvSpPr>
          <p:spPr>
            <a:xfrm>
              <a:off x="1345565" y="790575"/>
              <a:ext cx="1087755"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p:nvPr>
              <p:custDataLst>
                <p:tags r:id="rId24"/>
              </p:custDataLst>
            </p:nvPr>
          </p:nvCxnSpPr>
          <p:spPr>
            <a:xfrm>
              <a:off x="1444625" y="2595245"/>
              <a:ext cx="889000" cy="0"/>
            </a:xfrm>
            <a:prstGeom prst="line">
              <a:avLst/>
            </a:prstGeom>
            <a:ln w="25400">
              <a:solidFill>
                <a:srgbClr val="E87738"/>
              </a:solidFill>
            </a:ln>
          </p:spPr>
          <p:style>
            <a:lnRef idx="1">
              <a:schemeClr val="accent1"/>
            </a:lnRef>
            <a:fillRef idx="0">
              <a:schemeClr val="accent1"/>
            </a:fillRef>
            <a:effectRef idx="0">
              <a:schemeClr val="accent1"/>
            </a:effectRef>
            <a:fontRef idx="minor">
              <a:schemeClr val="tx1"/>
            </a:fontRef>
          </p:style>
        </p:cxnSp>
      </p:grpSp>
      <p:cxnSp>
        <p:nvCxnSpPr>
          <p:cNvPr id="11" name="直接连接符 10" hidden="1"/>
          <p:cNvCxnSpPr/>
          <p:nvPr>
            <p:custDataLst>
              <p:tags r:id="rId7"/>
            </p:custDataLst>
          </p:nvPr>
        </p:nvCxnSpPr>
        <p:spPr>
          <a:xfrm>
            <a:off x="6978883" y="3494887"/>
            <a:ext cx="0" cy="429719"/>
          </a:xfrm>
          <a:prstGeom prst="line">
            <a:avLst/>
          </a:prstGeom>
          <a:ln w="25400">
            <a:solidFill>
              <a:srgbClr val="E87738"/>
            </a:solidFill>
          </a:ln>
        </p:spPr>
        <p:style>
          <a:lnRef idx="1">
            <a:schemeClr val="accent1"/>
          </a:lnRef>
          <a:fillRef idx="0">
            <a:schemeClr val="accent1"/>
          </a:fillRef>
          <a:effectRef idx="0">
            <a:schemeClr val="accent1"/>
          </a:effectRef>
          <a:fontRef idx="minor">
            <a:schemeClr val="tx1"/>
          </a:fontRef>
        </p:style>
      </p:cxnSp>
      <p:pic>
        <p:nvPicPr>
          <p:cNvPr id="12" name="图片 11" descr="Fullde标志矢量11.png"/>
          <p:cNvPicPr>
            <a:picLocks noChangeAspect="1"/>
          </p:cNvPicPr>
          <p:nvPr>
            <p:custDataLst>
              <p:tags r:id="rId8"/>
            </p:custDataLst>
          </p:nvPr>
        </p:nvPicPr>
        <p:blipFill>
          <a:blip r:embed="rId27" cstate="print"/>
          <a:srcRect/>
          <a:stretch>
            <a:fillRect/>
          </a:stretch>
        </p:blipFill>
        <p:spPr bwMode="auto">
          <a:xfrm>
            <a:off x="10204511" y="368674"/>
            <a:ext cx="1317172" cy="452828"/>
          </a:xfrm>
          <a:prstGeom prst="rect">
            <a:avLst/>
          </a:prstGeom>
          <a:noFill/>
          <a:ln w="9525">
            <a:noFill/>
            <a:miter lim="800000"/>
            <a:headEnd/>
            <a:tailEnd/>
          </a:ln>
        </p:spPr>
      </p:pic>
      <p:sp>
        <p:nvSpPr>
          <p:cNvPr id="13" name="文本框 12"/>
          <p:cNvSpPr txBox="1"/>
          <p:nvPr/>
        </p:nvSpPr>
        <p:spPr>
          <a:xfrm>
            <a:off x="10160" y="629074"/>
            <a:ext cx="4517813" cy="461665"/>
          </a:xfrm>
          <a:prstGeom prst="rect">
            <a:avLst/>
          </a:prstGeom>
          <a:noFill/>
        </p:spPr>
        <p:txBody>
          <a:bodyPr wrap="square" rtlCol="0">
            <a:spAutoFit/>
          </a:bodyPr>
          <a:lstStyle/>
          <a:p>
            <a:r>
              <a:rPr lang="en-US" altLang="zh-CN" sz="2400" dirty="0">
                <a:solidFill>
                  <a:schemeClr val="bg1"/>
                </a:solidFill>
              </a:rPr>
              <a:t>Topic 1 Test </a:t>
            </a:r>
          </a:p>
        </p:txBody>
      </p:sp>
      <p:sp>
        <p:nvSpPr>
          <p:cNvPr id="58" name="文本框 57"/>
          <p:cNvSpPr txBox="1"/>
          <p:nvPr>
            <p:custDataLst>
              <p:tags r:id="rId9"/>
            </p:custDataLst>
          </p:nvPr>
        </p:nvSpPr>
        <p:spPr bwMode="auto">
          <a:xfrm>
            <a:off x="5184279" y="4475599"/>
            <a:ext cx="484107" cy="470899"/>
          </a:xfrm>
          <a:prstGeom prst="rect">
            <a:avLst/>
          </a:prstGeom>
          <a:noFill/>
          <a:sp3d prstMaterial="matte">
            <a:bevelT w="1270" h="1270"/>
          </a:sp3d>
        </p:spPr>
        <p:txBody>
          <a:bodyPr wrap="square" lIns="90000" tIns="46800" rIns="90000" bIns="46800" anchor="ctr">
            <a:normAutofit fontScale="87500" lnSpcReduction="20000"/>
            <a:scene3d>
              <a:camera prst="orthographicFront"/>
              <a:lightRig rig="threePt" dir="t"/>
            </a:scene3d>
            <a:sp3d>
              <a:bevelT w="0" h="0"/>
            </a:sp3d>
          </a:bodyPr>
          <a:lstStyle/>
          <a:p>
            <a:pPr algn="ctr">
              <a:lnSpc>
                <a:spcPct val="150000"/>
              </a:lnSpc>
              <a:buClr>
                <a:prstClr val="white"/>
              </a:buClr>
              <a:defRPr/>
            </a:pPr>
            <a:r>
              <a:rPr lang="en-US" altLang="ko-KR" sz="2400" b="1"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04</a:t>
            </a:r>
          </a:p>
        </p:txBody>
      </p:sp>
      <p:sp>
        <p:nvSpPr>
          <p:cNvPr id="14" name="文本框 13"/>
          <p:cNvSpPr txBox="1"/>
          <p:nvPr>
            <p:custDataLst>
              <p:tags r:id="rId10"/>
            </p:custDataLst>
          </p:nvPr>
        </p:nvSpPr>
        <p:spPr bwMode="auto">
          <a:xfrm>
            <a:off x="1025952" y="3582419"/>
            <a:ext cx="484107" cy="470899"/>
          </a:xfrm>
          <a:prstGeom prst="rect">
            <a:avLst/>
          </a:prstGeom>
          <a:noFill/>
          <a:sp3d prstMaterial="matte">
            <a:bevelT w="1270" h="1270"/>
          </a:sp3d>
        </p:spPr>
        <p:txBody>
          <a:bodyPr wrap="square" lIns="90000" tIns="46800" rIns="90000" bIns="46800" anchor="ctr">
            <a:normAutofit fontScale="87500" lnSpcReduction="20000"/>
            <a:scene3d>
              <a:camera prst="orthographicFront"/>
              <a:lightRig rig="threePt" dir="t"/>
            </a:scene3d>
            <a:sp3d>
              <a:bevelT w="0" h="0"/>
            </a:sp3d>
          </a:bodyPr>
          <a:lstStyle/>
          <a:p>
            <a:pPr algn="ctr">
              <a:lnSpc>
                <a:spcPct val="150000"/>
              </a:lnSpc>
              <a:buClr>
                <a:prstClr val="white"/>
              </a:buClr>
              <a:defRPr/>
            </a:pPr>
            <a:r>
              <a:rPr lang="en-US" altLang="ko-KR" sz="2400" b="1"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03</a:t>
            </a:r>
          </a:p>
        </p:txBody>
      </p:sp>
      <p:sp>
        <p:nvSpPr>
          <p:cNvPr id="16" name="文本框 15"/>
          <p:cNvSpPr txBox="1"/>
          <p:nvPr>
            <p:custDataLst>
              <p:tags r:id="rId11"/>
            </p:custDataLst>
          </p:nvPr>
        </p:nvSpPr>
        <p:spPr bwMode="auto">
          <a:xfrm>
            <a:off x="4824265" y="2684543"/>
            <a:ext cx="484107" cy="470899"/>
          </a:xfrm>
          <a:prstGeom prst="rect">
            <a:avLst/>
          </a:prstGeom>
          <a:noFill/>
          <a:sp3d prstMaterial="matte">
            <a:bevelT w="1270" h="1270"/>
          </a:sp3d>
        </p:spPr>
        <p:txBody>
          <a:bodyPr wrap="square" lIns="90000" tIns="46800" rIns="90000" bIns="46800" anchor="ctr">
            <a:normAutofit fontScale="87500" lnSpcReduction="20000"/>
            <a:scene3d>
              <a:camera prst="orthographicFront"/>
              <a:lightRig rig="threePt" dir="t"/>
            </a:scene3d>
            <a:sp3d>
              <a:bevelT w="0" h="0"/>
            </a:sp3d>
          </a:bodyPr>
          <a:lstStyle/>
          <a:p>
            <a:pPr algn="ctr">
              <a:lnSpc>
                <a:spcPct val="150000"/>
              </a:lnSpc>
              <a:buClr>
                <a:prstClr val="white"/>
              </a:buClr>
              <a:defRPr/>
            </a:pPr>
            <a:r>
              <a:rPr lang="en-US" altLang="ko-KR" sz="2400" b="1"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02</a:t>
            </a:r>
          </a:p>
        </p:txBody>
      </p:sp>
      <p:sp>
        <p:nvSpPr>
          <p:cNvPr id="17" name="文本框 16"/>
          <p:cNvSpPr txBox="1"/>
          <p:nvPr>
            <p:custDataLst>
              <p:tags r:id="rId12"/>
            </p:custDataLst>
          </p:nvPr>
        </p:nvSpPr>
        <p:spPr bwMode="auto">
          <a:xfrm>
            <a:off x="3462868" y="2638213"/>
            <a:ext cx="1721273" cy="563880"/>
          </a:xfrm>
          <a:prstGeom prst="rect">
            <a:avLst/>
          </a:prstGeom>
          <a:noFill/>
          <a:sp3d prstMaterial="matte">
            <a:bevelT w="1270" h="1270"/>
          </a:sp3d>
        </p:spPr>
        <p:txBody>
          <a:bodyPr wrap="square" lIns="90000" tIns="46800" rIns="90000" bIns="46800" anchor="ctr">
            <a:normAutofit/>
            <a:scene3d>
              <a:camera prst="orthographicFront"/>
              <a:lightRig rig="threePt" dir="t"/>
            </a:scene3d>
            <a:sp3d>
              <a:bevelT w="0" h="0"/>
            </a:sp3d>
          </a:bodyPr>
          <a:lstStyle/>
          <a:p>
            <a:pPr>
              <a:lnSpc>
                <a:spcPct val="120000"/>
              </a:lnSpc>
              <a:buClr>
                <a:prstClr val="white"/>
              </a:buClr>
              <a:defRPr/>
            </a:pPr>
            <a:r>
              <a:rPr lang="zh-CN" altLang="en-US" b="1" spc="400">
                <a:solidFill>
                  <a:sysClr val="window" lastClr="FFFFFF"/>
                </a:solidFill>
                <a:latin typeface="Arial" panose="020B0604020202020204" pitchFamily="34" charset="0"/>
                <a:ea typeface="微软雅黑" panose="020B0503020204020204" pitchFamily="34" charset="-122"/>
                <a:cs typeface="+mj-cs"/>
                <a:sym typeface="Arial" panose="020B0604020202020204" pitchFamily="34" charset="0"/>
              </a:rPr>
              <a:t>实验室建设</a:t>
            </a:r>
          </a:p>
        </p:txBody>
      </p:sp>
      <p:sp>
        <p:nvSpPr>
          <p:cNvPr id="19" name="文本框 18"/>
          <p:cNvSpPr txBox="1"/>
          <p:nvPr>
            <p:custDataLst>
              <p:tags r:id="rId13"/>
            </p:custDataLst>
          </p:nvPr>
        </p:nvSpPr>
        <p:spPr bwMode="auto">
          <a:xfrm>
            <a:off x="1914584" y="1741662"/>
            <a:ext cx="1330267" cy="563929"/>
          </a:xfrm>
          <a:prstGeom prst="rect">
            <a:avLst/>
          </a:prstGeom>
          <a:noFill/>
          <a:sp3d prstMaterial="matte">
            <a:bevelT w="1270" h="1270"/>
          </a:sp3d>
        </p:spPr>
        <p:txBody>
          <a:bodyPr wrap="square" lIns="90000" tIns="46800" rIns="90000" bIns="46800" anchor="ctr">
            <a:normAutofit/>
            <a:scene3d>
              <a:camera prst="orthographicFront"/>
              <a:lightRig rig="threePt" dir="t"/>
            </a:scene3d>
            <a:sp3d>
              <a:bevelT w="0" h="0"/>
            </a:sp3d>
          </a:bodyPr>
          <a:lstStyle/>
          <a:p>
            <a:pPr algn="r">
              <a:lnSpc>
                <a:spcPct val="120000"/>
              </a:lnSpc>
              <a:buClr>
                <a:prstClr val="white"/>
              </a:buClr>
              <a:defRPr/>
            </a:pPr>
            <a:r>
              <a:rPr lang="zh-CN" altLang="en-US" b="1" spc="400">
                <a:solidFill>
                  <a:sysClr val="window" lastClr="FFFFFF"/>
                </a:solidFill>
                <a:latin typeface="Arial" panose="020B0604020202020204" pitchFamily="34" charset="0"/>
                <a:ea typeface="微软雅黑" panose="020B0503020204020204" pitchFamily="34" charset="-122"/>
                <a:cs typeface="+mj-cs"/>
                <a:sym typeface="Arial" panose="020B0604020202020204" pitchFamily="34" charset="0"/>
              </a:rPr>
              <a:t>项目目标</a:t>
            </a:r>
          </a:p>
        </p:txBody>
      </p:sp>
      <p:sp>
        <p:nvSpPr>
          <p:cNvPr id="21" name="文本框 20"/>
          <p:cNvSpPr txBox="1"/>
          <p:nvPr>
            <p:custDataLst>
              <p:tags r:id="rId14"/>
            </p:custDataLst>
          </p:nvPr>
        </p:nvSpPr>
        <p:spPr bwMode="auto">
          <a:xfrm>
            <a:off x="1373695" y="1788176"/>
            <a:ext cx="484107" cy="470899"/>
          </a:xfrm>
          <a:prstGeom prst="rect">
            <a:avLst/>
          </a:prstGeom>
          <a:noFill/>
          <a:sp3d prstMaterial="matte">
            <a:bevelT w="1270" h="1270"/>
          </a:sp3d>
        </p:spPr>
        <p:txBody>
          <a:bodyPr wrap="square" lIns="90000" tIns="46800" rIns="90000" bIns="46800" anchor="ctr">
            <a:normAutofit fontScale="87500" lnSpcReduction="20000"/>
            <a:scene3d>
              <a:camera prst="orthographicFront"/>
              <a:lightRig rig="threePt" dir="t"/>
            </a:scene3d>
            <a:sp3d>
              <a:bevelT w="0" h="0"/>
            </a:sp3d>
          </a:bodyPr>
          <a:lstStyle/>
          <a:p>
            <a:pPr algn="ctr">
              <a:lnSpc>
                <a:spcPct val="150000"/>
              </a:lnSpc>
              <a:buClr>
                <a:prstClr val="white"/>
              </a:buClr>
              <a:defRPr/>
            </a:pPr>
            <a:r>
              <a:rPr lang="en-US" altLang="ko-KR" sz="2400" b="1"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01</a:t>
            </a:r>
          </a:p>
        </p:txBody>
      </p:sp>
      <p:pic>
        <p:nvPicPr>
          <p:cNvPr id="18" name="图片 17"/>
          <p:cNvPicPr>
            <a:picLocks noChangeAspect="1"/>
          </p:cNvPicPr>
          <p:nvPr>
            <p:custDataLst>
              <p:tags r:id="rId15"/>
            </p:custDataLst>
          </p:nvPr>
        </p:nvPicPr>
        <p:blipFill>
          <a:blip r:embed="rId28"/>
          <a:stretch>
            <a:fillRect/>
          </a:stretch>
        </p:blipFill>
        <p:spPr>
          <a:xfrm>
            <a:off x="238761" y="1413087"/>
            <a:ext cx="4454313" cy="2738120"/>
          </a:xfrm>
          <a:prstGeom prst="rect">
            <a:avLst/>
          </a:prstGeom>
        </p:spPr>
      </p:pic>
      <p:sp>
        <p:nvSpPr>
          <p:cNvPr id="20" name="文本框 19"/>
          <p:cNvSpPr txBox="1"/>
          <p:nvPr>
            <p:custDataLst>
              <p:tags r:id="rId16"/>
            </p:custDataLst>
          </p:nvPr>
        </p:nvSpPr>
        <p:spPr bwMode="auto">
          <a:xfrm>
            <a:off x="4824308" y="1893147"/>
            <a:ext cx="7167033" cy="902547"/>
          </a:xfrm>
          <a:prstGeom prst="rect">
            <a:avLst/>
          </a:prstGeom>
          <a:noFill/>
          <a:ln w="9525">
            <a:noFill/>
            <a:miter lim="800000"/>
          </a:ln>
        </p:spPr>
        <p:txBody>
          <a:bodyPr wrap="square" lIns="90000" tIns="46800" rIns="90000" bIns="0" anchor="b" anchorCtr="0">
            <a:normAutofit/>
            <a:scene3d>
              <a:camera prst="orthographicFront"/>
              <a:lightRig rig="threePt" dir="t"/>
            </a:scene3d>
            <a:sp3d>
              <a:bevelT w="0" h="0"/>
            </a:sp3d>
          </a:bodyPr>
          <a:lstStyle/>
          <a:p>
            <a:pPr>
              <a:lnSpc>
                <a:spcPct val="130000"/>
              </a:lnSpc>
              <a:buClr>
                <a:prstClr val="white"/>
              </a:buClr>
              <a:defRPr/>
            </a:pPr>
            <a:r>
              <a:rPr sz="1867" b="1" spc="200" dirty="0">
                <a:solidFill>
                  <a:srgbClr val="00B0F0"/>
                </a:solidFill>
                <a:latin typeface="Arial" panose="020B0604020202020204" pitchFamily="34" charset="0"/>
                <a:ea typeface="微软雅黑" panose="020B0503020204020204" pitchFamily="34" charset="-122"/>
                <a:sym typeface="Arial" panose="020B0604020202020204" pitchFamily="34" charset="0"/>
              </a:rPr>
              <a:t>After last discussion, </a:t>
            </a:r>
            <a:r>
              <a:rPr lang="en-US" sz="1867" b="1" spc="200" dirty="0">
                <a:solidFill>
                  <a:srgbClr val="00B0F0"/>
                </a:solidFill>
                <a:latin typeface="Arial" panose="020B0604020202020204" pitchFamily="34" charset="0"/>
                <a:ea typeface="微软雅黑" panose="020B0503020204020204" pitchFamily="34" charset="-122"/>
                <a:sym typeface="Arial" panose="020B0604020202020204" pitchFamily="34" charset="0"/>
              </a:rPr>
              <a:t>w</a:t>
            </a:r>
            <a:r>
              <a:rPr sz="1867" b="1" spc="200" dirty="0">
                <a:solidFill>
                  <a:srgbClr val="00B0F0"/>
                </a:solidFill>
                <a:latin typeface="Arial" panose="020B0604020202020204" pitchFamily="34" charset="0"/>
                <a:ea typeface="微软雅黑" panose="020B0503020204020204" pitchFamily="34" charset="-122"/>
                <a:sym typeface="Arial" panose="020B0604020202020204" pitchFamily="34" charset="0"/>
              </a:rPr>
              <a:t>e built a temporary environment to test </a:t>
            </a:r>
            <a:r>
              <a:rPr lang="en-US" sz="1867" b="1" spc="200" dirty="0">
                <a:solidFill>
                  <a:srgbClr val="00B0F0"/>
                </a:solidFill>
                <a:latin typeface="Arial" panose="020B0604020202020204" pitchFamily="34" charset="0"/>
                <a:ea typeface="微软雅黑" panose="020B0503020204020204" pitchFamily="34" charset="-122"/>
                <a:sym typeface="Arial" panose="020B0604020202020204" pitchFamily="34" charset="0"/>
              </a:rPr>
              <a:t>solution </a:t>
            </a:r>
            <a:r>
              <a:rPr sz="1867" b="1" spc="200" dirty="0">
                <a:solidFill>
                  <a:srgbClr val="00B0F0"/>
                </a:solidFill>
                <a:latin typeface="Arial" panose="020B0604020202020204" pitchFamily="34" charset="0"/>
                <a:ea typeface="微软雅黑" panose="020B0503020204020204" pitchFamily="34" charset="-122"/>
                <a:sym typeface="Arial" panose="020B0604020202020204" pitchFamily="34" charset="0"/>
              </a:rPr>
              <a:t>1 and 2</a:t>
            </a:r>
            <a:r>
              <a:rPr lang="en-US" sz="1867" b="1" spc="200" dirty="0">
                <a:solidFill>
                  <a:srgbClr val="00B0F0"/>
                </a:solidFill>
                <a:latin typeface="Arial" panose="020B0604020202020204" pitchFamily="34" charset="0"/>
                <a:ea typeface="微软雅黑" panose="020B0503020204020204" pitchFamily="34" charset="-122"/>
                <a:sym typeface="Arial" panose="020B0604020202020204" pitchFamily="34" charset="0"/>
              </a:rPr>
              <a:t>.</a:t>
            </a:r>
            <a:endParaRPr sz="1867" b="1" spc="200" dirty="0">
              <a:solidFill>
                <a:srgbClr val="00B0F0"/>
              </a:solidFill>
              <a:latin typeface="Arial" panose="020B0604020202020204" pitchFamily="34" charset="0"/>
              <a:ea typeface="微软雅黑" panose="020B0503020204020204" pitchFamily="34" charset="-122"/>
              <a:sym typeface="Arial" panose="020B0604020202020204" pitchFamily="34" charset="0"/>
            </a:endParaRPr>
          </a:p>
          <a:p>
            <a:pPr>
              <a:lnSpc>
                <a:spcPct val="130000"/>
              </a:lnSpc>
              <a:buClr>
                <a:prstClr val="white"/>
              </a:buClr>
              <a:defRPr/>
            </a:pPr>
            <a:endParaRPr sz="16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椭圆 22"/>
          <p:cNvSpPr/>
          <p:nvPr/>
        </p:nvSpPr>
        <p:spPr>
          <a:xfrm>
            <a:off x="2832947" y="3155527"/>
            <a:ext cx="1860127" cy="675640"/>
          </a:xfrm>
          <a:prstGeom prst="ellipse">
            <a:avLst/>
          </a:prstGeom>
          <a:noFill/>
          <a:ln w="571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24" name="文本框 23"/>
          <p:cNvSpPr txBox="1"/>
          <p:nvPr/>
        </p:nvSpPr>
        <p:spPr>
          <a:xfrm>
            <a:off x="143934" y="4799754"/>
            <a:ext cx="4588933" cy="1474893"/>
          </a:xfrm>
          <a:prstGeom prst="rect">
            <a:avLst/>
          </a:prstGeom>
          <a:noFill/>
        </p:spPr>
        <p:txBody>
          <a:bodyPr wrap="square" rtlCol="0" anchor="t">
            <a:noAutofit/>
          </a:bodyPr>
          <a:lstStyle/>
          <a:p>
            <a:pPr>
              <a:lnSpc>
                <a:spcPct val="130000"/>
              </a:lnSpc>
              <a:buClr>
                <a:prstClr val="white"/>
              </a:buClr>
              <a:defRPr/>
            </a:pPr>
            <a:r>
              <a:rPr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The test results can serve as a reference, but the formal PCB version cannot be welded until the end of the month.</a:t>
            </a:r>
            <a:endParaRPr lang="zh-CN" altLang="en-US"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8" name="图片 27"/>
          <p:cNvPicPr>
            <a:picLocks noChangeAspect="1"/>
          </p:cNvPicPr>
          <p:nvPr>
            <p:custDataLst>
              <p:tags r:id="rId17"/>
            </p:custDataLst>
          </p:nvPr>
        </p:nvPicPr>
        <p:blipFill>
          <a:blip r:embed="rId29"/>
          <a:stretch>
            <a:fillRect/>
          </a:stretch>
        </p:blipFill>
        <p:spPr>
          <a:xfrm>
            <a:off x="8592821" y="3359574"/>
            <a:ext cx="3470487" cy="2887133"/>
          </a:xfrm>
          <a:prstGeom prst="rect">
            <a:avLst/>
          </a:prstGeom>
        </p:spPr>
      </p:pic>
      <p:pic>
        <p:nvPicPr>
          <p:cNvPr id="2" name="图片 1"/>
          <p:cNvPicPr>
            <a:picLocks noChangeAspect="1"/>
          </p:cNvPicPr>
          <p:nvPr>
            <p:custDataLst>
              <p:tags r:id="rId18"/>
            </p:custDataLst>
          </p:nvPr>
        </p:nvPicPr>
        <p:blipFill>
          <a:blip r:embed="rId30"/>
          <a:stretch>
            <a:fillRect/>
          </a:stretch>
        </p:blipFill>
        <p:spPr>
          <a:xfrm>
            <a:off x="4751493" y="3237654"/>
            <a:ext cx="3611880" cy="3009053"/>
          </a:xfrm>
          <a:prstGeom prst="rect">
            <a:avLst/>
          </a:prstGeom>
        </p:spPr>
      </p:pic>
      <p:sp>
        <p:nvSpPr>
          <p:cNvPr id="3" name="文本框 2"/>
          <p:cNvSpPr txBox="1"/>
          <p:nvPr/>
        </p:nvSpPr>
        <p:spPr>
          <a:xfrm>
            <a:off x="5031740" y="6328834"/>
            <a:ext cx="3051387" cy="461665"/>
          </a:xfrm>
          <a:prstGeom prst="rect">
            <a:avLst/>
          </a:prstGeom>
          <a:noFill/>
        </p:spPr>
        <p:txBody>
          <a:bodyPr wrap="square" rtlCol="0">
            <a:spAutoFit/>
          </a:bodyPr>
          <a:lstStyle/>
          <a:p>
            <a:r>
              <a:rPr lang="en-US" altLang="zh-CN" sz="2400"/>
              <a:t>Solution 1 isolated</a:t>
            </a:r>
          </a:p>
        </p:txBody>
      </p:sp>
      <p:sp>
        <p:nvSpPr>
          <p:cNvPr id="15" name="文本框 14"/>
          <p:cNvSpPr txBox="1"/>
          <p:nvPr>
            <p:custDataLst>
              <p:tags r:id="rId19"/>
            </p:custDataLst>
          </p:nvPr>
        </p:nvSpPr>
        <p:spPr>
          <a:xfrm>
            <a:off x="8398934" y="6328834"/>
            <a:ext cx="3546687" cy="461665"/>
          </a:xfrm>
          <a:prstGeom prst="rect">
            <a:avLst/>
          </a:prstGeom>
          <a:noFill/>
        </p:spPr>
        <p:txBody>
          <a:bodyPr wrap="square" rtlCol="0">
            <a:spAutoFit/>
          </a:bodyPr>
          <a:lstStyle/>
          <a:p>
            <a:r>
              <a:rPr lang="en-US" altLang="zh-CN" sz="2400"/>
              <a:t>Solution 2 non-isolated</a:t>
            </a:r>
          </a:p>
        </p:txBody>
      </p:sp>
      <p:sp>
        <p:nvSpPr>
          <p:cNvPr id="22" name="Date Placeholder 21">
            <a:extLst>
              <a:ext uri="{FF2B5EF4-FFF2-40B4-BE49-F238E27FC236}">
                <a16:creationId xmlns:a16="http://schemas.microsoft.com/office/drawing/2014/main" id="{20D39222-3207-1CBF-4D49-9AA074D9CA29}"/>
              </a:ext>
            </a:extLst>
          </p:cNvPr>
          <p:cNvSpPr>
            <a:spLocks noGrp="1"/>
          </p:cNvSpPr>
          <p:nvPr>
            <p:ph type="dt" sz="half" idx="10"/>
          </p:nvPr>
        </p:nvSpPr>
        <p:spPr/>
        <p:txBody>
          <a:bodyPr/>
          <a:lstStyle/>
          <a:p>
            <a:r>
              <a:rPr lang="de-CH"/>
              <a:t>R Gonçalo</a:t>
            </a:r>
            <a:endParaRPr lang="en-CH"/>
          </a:p>
        </p:txBody>
      </p:sp>
      <p:sp>
        <p:nvSpPr>
          <p:cNvPr id="29" name="Footer Placeholder 28">
            <a:extLst>
              <a:ext uri="{FF2B5EF4-FFF2-40B4-BE49-F238E27FC236}">
                <a16:creationId xmlns:a16="http://schemas.microsoft.com/office/drawing/2014/main" id="{A3D6CD49-6C16-2A48-54C7-CFC59D2367FE}"/>
              </a:ext>
            </a:extLst>
          </p:cNvPr>
          <p:cNvSpPr>
            <a:spLocks noGrp="1"/>
          </p:cNvSpPr>
          <p:nvPr>
            <p:ph type="ftr" sz="quarter" idx="11"/>
          </p:nvPr>
        </p:nvSpPr>
        <p:spPr/>
        <p:txBody>
          <a:bodyPr/>
          <a:lstStyle/>
          <a:p>
            <a:r>
              <a:rPr lang="en-GB"/>
              <a:t>HGTD Week - 11/9/2023</a:t>
            </a:r>
            <a:endParaRPr lang="en-CH"/>
          </a:p>
        </p:txBody>
      </p:sp>
      <p:sp>
        <p:nvSpPr>
          <p:cNvPr id="30" name="Slide Number Placeholder 29">
            <a:extLst>
              <a:ext uri="{FF2B5EF4-FFF2-40B4-BE49-F238E27FC236}">
                <a16:creationId xmlns:a16="http://schemas.microsoft.com/office/drawing/2014/main" id="{918132D5-51AC-63DC-061E-EB4350217600}"/>
              </a:ext>
            </a:extLst>
          </p:cNvPr>
          <p:cNvSpPr>
            <a:spLocks noGrp="1"/>
          </p:cNvSpPr>
          <p:nvPr>
            <p:ph type="sldNum" sz="quarter" idx="12"/>
          </p:nvPr>
        </p:nvSpPr>
        <p:spPr/>
        <p:txBody>
          <a:bodyPr/>
          <a:lstStyle/>
          <a:p>
            <a:fld id="{0D7CE9B6-73DE-7E43-80D3-67E7482F0A0F}" type="slidenum">
              <a:rPr lang="en-CH" smtClean="0"/>
              <a:t>15</a:t>
            </a:fld>
            <a:endParaRPr lang="en-CH"/>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2"/>
            </p:custDataLst>
          </p:nvPr>
        </p:nvSpPr>
        <p:spPr>
          <a:xfrm>
            <a:off x="0" y="523876"/>
            <a:ext cx="4635379" cy="702945"/>
          </a:xfrm>
          <a:prstGeom prst="rect">
            <a:avLst/>
          </a:prstGeom>
          <a:solidFill>
            <a:srgbClr val="074089"/>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6" name="矩形 5"/>
          <p:cNvSpPr/>
          <p:nvPr>
            <p:custDataLst>
              <p:tags r:id="rId3"/>
            </p:custDataLst>
          </p:nvPr>
        </p:nvSpPr>
        <p:spPr>
          <a:xfrm>
            <a:off x="4747023" y="523874"/>
            <a:ext cx="292860" cy="702945"/>
          </a:xfrm>
          <a:prstGeom prst="rect">
            <a:avLst/>
          </a:prstGeom>
          <a:solidFill>
            <a:srgbClr val="C5262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 name="强调" hidden="1"/>
          <p:cNvSpPr txBox="1"/>
          <p:nvPr>
            <p:custDataLst>
              <p:tags r:id="rId4"/>
            </p:custDataLst>
          </p:nvPr>
        </p:nvSpPr>
        <p:spPr>
          <a:xfrm>
            <a:off x="1612531" y="3990881"/>
            <a:ext cx="983932" cy="461665"/>
          </a:xfrm>
          <a:prstGeom prst="rect">
            <a:avLst/>
          </a:prstGeom>
          <a:noFill/>
        </p:spPr>
        <p:txBody>
          <a:bodyPr wrap="square" rtlCol="0">
            <a:spAutoFit/>
          </a:bodyPr>
          <a:lstStyle/>
          <a:p>
            <a:pPr algn="ctr"/>
            <a:r>
              <a:rPr lang="en-US" altLang="zh-CN" sz="2400">
                <a:solidFill>
                  <a:srgbClr val="E87738"/>
                </a:solidFill>
                <a:latin typeface="微软雅黑" panose="020B0503020204020204" pitchFamily="34" charset="-122"/>
                <a:ea typeface="微软雅黑" panose="020B0503020204020204" pitchFamily="34" charset="-122"/>
              </a:rPr>
              <a:t>25</a:t>
            </a:r>
          </a:p>
        </p:txBody>
      </p:sp>
      <p:cxnSp>
        <p:nvCxnSpPr>
          <p:cNvPr id="4" name="直接连接符 3" hidden="1"/>
          <p:cNvCxnSpPr/>
          <p:nvPr>
            <p:custDataLst>
              <p:tags r:id="rId5"/>
            </p:custDataLst>
          </p:nvPr>
        </p:nvCxnSpPr>
        <p:spPr>
          <a:xfrm>
            <a:off x="3486785" y="3494887"/>
            <a:ext cx="3492099" cy="0"/>
          </a:xfrm>
          <a:prstGeom prst="line">
            <a:avLst/>
          </a:prstGeom>
          <a:ln w="25400">
            <a:solidFill>
              <a:srgbClr val="E87738"/>
            </a:solidFill>
          </a:ln>
        </p:spPr>
        <p:style>
          <a:lnRef idx="1">
            <a:schemeClr val="accent1"/>
          </a:lnRef>
          <a:fillRef idx="0">
            <a:schemeClr val="accent1"/>
          </a:fillRef>
          <a:effectRef idx="0">
            <a:schemeClr val="accent1"/>
          </a:effectRef>
          <a:fontRef idx="minor">
            <a:schemeClr val="tx1"/>
          </a:fontRef>
        </p:style>
      </p:cxnSp>
      <p:grpSp>
        <p:nvGrpSpPr>
          <p:cNvPr id="7" name="组合 6" hidden="1"/>
          <p:cNvGrpSpPr/>
          <p:nvPr>
            <p:custDataLst>
              <p:tags r:id="rId6"/>
            </p:custDataLst>
          </p:nvPr>
        </p:nvGrpSpPr>
        <p:grpSpPr>
          <a:xfrm>
            <a:off x="2674875" y="3494887"/>
            <a:ext cx="2108835" cy="927100"/>
            <a:chOff x="835025" y="790575"/>
            <a:chExt cx="2108835" cy="1804670"/>
          </a:xfrm>
        </p:grpSpPr>
        <p:sp>
          <p:nvSpPr>
            <p:cNvPr id="25" name="文本框 24"/>
            <p:cNvSpPr txBox="1"/>
            <p:nvPr>
              <p:custDataLst>
                <p:tags r:id="rId31"/>
              </p:custDataLst>
            </p:nvPr>
          </p:nvSpPr>
          <p:spPr>
            <a:xfrm>
              <a:off x="835025" y="1341120"/>
              <a:ext cx="2108835" cy="706755"/>
            </a:xfrm>
            <a:prstGeom prst="rect">
              <a:avLst/>
            </a:prstGeom>
            <a:noFill/>
          </p:spPr>
          <p:txBody>
            <a:bodyPr wrap="square" rtlCol="0" anchor="ctr" anchorCtr="0">
              <a:normAutofit fontScale="50000" lnSpcReduction="20000"/>
            </a:bodyPr>
            <a:lstStyle/>
            <a:p>
              <a:pPr algn="ctr" fontAlgn="ctr"/>
              <a:r>
                <a:rPr lang="en-US" altLang="zh-CN" sz="3600" b="1">
                  <a:solidFill>
                    <a:srgbClr val="E87738"/>
                  </a:solidFill>
                  <a:latin typeface="微软雅黑" panose="020B0503020204020204" pitchFamily="34" charset="-122"/>
                  <a:ea typeface="微软雅黑" panose="020B0503020204020204" pitchFamily="34" charset="-122"/>
                  <a:cs typeface="微软雅黑" panose="020B0503020204020204" pitchFamily="34" charset="-122"/>
                </a:rPr>
                <a:t>9</a:t>
              </a:r>
            </a:p>
          </p:txBody>
        </p:sp>
        <p:sp>
          <p:nvSpPr>
            <p:cNvPr id="26" name="等腰三角形 25"/>
            <p:cNvSpPr/>
            <p:nvPr>
              <p:custDataLst>
                <p:tags r:id="rId32"/>
              </p:custDataLst>
            </p:nvPr>
          </p:nvSpPr>
          <p:spPr>
            <a:xfrm>
              <a:off x="1773555" y="996950"/>
              <a:ext cx="231140" cy="231140"/>
            </a:xfrm>
            <a:prstGeom prst="triangle">
              <a:avLst/>
            </a:prstGeom>
            <a:solidFill>
              <a:srgbClr val="E87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custDataLst>
                <p:tags r:id="rId33"/>
              </p:custDataLst>
            </p:nvPr>
          </p:nvSpPr>
          <p:spPr>
            <a:xfrm flipV="1">
              <a:off x="1773555" y="2160905"/>
              <a:ext cx="231140" cy="231140"/>
            </a:xfrm>
            <a:prstGeom prst="triangle">
              <a:avLst/>
            </a:prstGeom>
            <a:solidFill>
              <a:srgbClr val="E87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34"/>
              </p:custDataLst>
            </p:nvPr>
          </p:nvSpPr>
          <p:spPr>
            <a:xfrm>
              <a:off x="1345565" y="790575"/>
              <a:ext cx="1087755"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p:nvPr>
              <p:custDataLst>
                <p:tags r:id="rId35"/>
              </p:custDataLst>
            </p:nvPr>
          </p:nvCxnSpPr>
          <p:spPr>
            <a:xfrm>
              <a:off x="1444625" y="2595245"/>
              <a:ext cx="889000" cy="0"/>
            </a:xfrm>
            <a:prstGeom prst="line">
              <a:avLst/>
            </a:prstGeom>
            <a:ln w="25400">
              <a:solidFill>
                <a:srgbClr val="E87738"/>
              </a:solidFill>
            </a:ln>
          </p:spPr>
          <p:style>
            <a:lnRef idx="1">
              <a:schemeClr val="accent1"/>
            </a:lnRef>
            <a:fillRef idx="0">
              <a:schemeClr val="accent1"/>
            </a:fillRef>
            <a:effectRef idx="0">
              <a:schemeClr val="accent1"/>
            </a:effectRef>
            <a:fontRef idx="minor">
              <a:schemeClr val="tx1"/>
            </a:fontRef>
          </p:style>
        </p:cxnSp>
      </p:grpSp>
      <p:cxnSp>
        <p:nvCxnSpPr>
          <p:cNvPr id="11" name="直接连接符 10" hidden="1"/>
          <p:cNvCxnSpPr/>
          <p:nvPr>
            <p:custDataLst>
              <p:tags r:id="rId7"/>
            </p:custDataLst>
          </p:nvPr>
        </p:nvCxnSpPr>
        <p:spPr>
          <a:xfrm>
            <a:off x="6978883" y="3494887"/>
            <a:ext cx="0" cy="429719"/>
          </a:xfrm>
          <a:prstGeom prst="line">
            <a:avLst/>
          </a:prstGeom>
          <a:ln w="25400">
            <a:solidFill>
              <a:srgbClr val="E87738"/>
            </a:solidFill>
          </a:ln>
        </p:spPr>
        <p:style>
          <a:lnRef idx="1">
            <a:schemeClr val="accent1"/>
          </a:lnRef>
          <a:fillRef idx="0">
            <a:schemeClr val="accent1"/>
          </a:fillRef>
          <a:effectRef idx="0">
            <a:schemeClr val="accent1"/>
          </a:effectRef>
          <a:fontRef idx="minor">
            <a:schemeClr val="tx1"/>
          </a:fontRef>
        </p:style>
      </p:cxnSp>
      <p:pic>
        <p:nvPicPr>
          <p:cNvPr id="12" name="图片 11" descr="Fullde标志矢量11.png"/>
          <p:cNvPicPr>
            <a:picLocks noChangeAspect="1"/>
          </p:cNvPicPr>
          <p:nvPr>
            <p:custDataLst>
              <p:tags r:id="rId8"/>
            </p:custDataLst>
          </p:nvPr>
        </p:nvPicPr>
        <p:blipFill>
          <a:blip r:embed="rId38" cstate="print"/>
          <a:srcRect/>
          <a:stretch>
            <a:fillRect/>
          </a:stretch>
        </p:blipFill>
        <p:spPr bwMode="auto">
          <a:xfrm>
            <a:off x="10204511" y="368674"/>
            <a:ext cx="1317172" cy="452828"/>
          </a:xfrm>
          <a:prstGeom prst="rect">
            <a:avLst/>
          </a:prstGeom>
          <a:noFill/>
          <a:ln w="9525">
            <a:noFill/>
            <a:miter lim="800000"/>
            <a:headEnd/>
            <a:tailEnd/>
          </a:ln>
        </p:spPr>
      </p:pic>
      <p:sp>
        <p:nvSpPr>
          <p:cNvPr id="13" name="文本框 12"/>
          <p:cNvSpPr txBox="1"/>
          <p:nvPr/>
        </p:nvSpPr>
        <p:spPr>
          <a:xfrm>
            <a:off x="10161" y="629074"/>
            <a:ext cx="5070687" cy="461665"/>
          </a:xfrm>
          <a:prstGeom prst="rect">
            <a:avLst/>
          </a:prstGeom>
          <a:noFill/>
        </p:spPr>
        <p:txBody>
          <a:bodyPr wrap="square" rtlCol="0">
            <a:spAutoFit/>
          </a:bodyPr>
          <a:lstStyle/>
          <a:p>
            <a:r>
              <a:rPr lang="en-US" altLang="zh-CN" sz="2400" dirty="0">
                <a:solidFill>
                  <a:schemeClr val="bg1"/>
                </a:solidFill>
              </a:rPr>
              <a:t>Test 1.1(</a:t>
            </a:r>
            <a:r>
              <a:rPr lang="en-US" altLang="zh-CN" sz="2400" dirty="0">
                <a:solidFill>
                  <a:schemeClr val="bg1"/>
                </a:solidFill>
                <a:sym typeface="+mn-ea"/>
              </a:rPr>
              <a:t>Non-isolated with diode</a:t>
            </a:r>
            <a:r>
              <a:rPr lang="en-US" altLang="zh-CN" sz="2400" dirty="0">
                <a:solidFill>
                  <a:schemeClr val="bg1"/>
                </a:solidFill>
              </a:rPr>
              <a:t>)</a:t>
            </a:r>
          </a:p>
        </p:txBody>
      </p:sp>
      <p:sp>
        <p:nvSpPr>
          <p:cNvPr id="58" name="文本框 57"/>
          <p:cNvSpPr txBox="1"/>
          <p:nvPr>
            <p:custDataLst>
              <p:tags r:id="rId9"/>
            </p:custDataLst>
          </p:nvPr>
        </p:nvSpPr>
        <p:spPr bwMode="auto">
          <a:xfrm>
            <a:off x="5184279" y="4475599"/>
            <a:ext cx="484107" cy="470899"/>
          </a:xfrm>
          <a:prstGeom prst="rect">
            <a:avLst/>
          </a:prstGeom>
          <a:noFill/>
          <a:sp3d prstMaterial="matte">
            <a:bevelT w="1270" h="1270"/>
          </a:sp3d>
        </p:spPr>
        <p:txBody>
          <a:bodyPr wrap="square" lIns="90000" tIns="46800" rIns="90000" bIns="46800" anchor="ctr">
            <a:normAutofit fontScale="87500" lnSpcReduction="20000"/>
            <a:scene3d>
              <a:camera prst="orthographicFront"/>
              <a:lightRig rig="threePt" dir="t"/>
            </a:scene3d>
            <a:sp3d>
              <a:bevelT w="0" h="0"/>
            </a:sp3d>
          </a:bodyPr>
          <a:lstStyle/>
          <a:p>
            <a:pPr algn="ctr">
              <a:lnSpc>
                <a:spcPct val="150000"/>
              </a:lnSpc>
              <a:buClr>
                <a:prstClr val="white"/>
              </a:buClr>
              <a:defRPr/>
            </a:pPr>
            <a:r>
              <a:rPr lang="en-US" altLang="ko-KR" sz="2400" b="1"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04</a:t>
            </a:r>
          </a:p>
        </p:txBody>
      </p:sp>
      <p:sp>
        <p:nvSpPr>
          <p:cNvPr id="14" name="文本框 13"/>
          <p:cNvSpPr txBox="1"/>
          <p:nvPr>
            <p:custDataLst>
              <p:tags r:id="rId10"/>
            </p:custDataLst>
          </p:nvPr>
        </p:nvSpPr>
        <p:spPr bwMode="auto">
          <a:xfrm>
            <a:off x="1025952" y="3582419"/>
            <a:ext cx="484107" cy="470899"/>
          </a:xfrm>
          <a:prstGeom prst="rect">
            <a:avLst/>
          </a:prstGeom>
          <a:noFill/>
          <a:sp3d prstMaterial="matte">
            <a:bevelT w="1270" h="1270"/>
          </a:sp3d>
        </p:spPr>
        <p:txBody>
          <a:bodyPr wrap="square" lIns="90000" tIns="46800" rIns="90000" bIns="46800" anchor="ctr">
            <a:normAutofit fontScale="87500" lnSpcReduction="20000"/>
            <a:scene3d>
              <a:camera prst="orthographicFront"/>
              <a:lightRig rig="threePt" dir="t"/>
            </a:scene3d>
            <a:sp3d>
              <a:bevelT w="0" h="0"/>
            </a:sp3d>
          </a:bodyPr>
          <a:lstStyle/>
          <a:p>
            <a:pPr algn="ctr">
              <a:lnSpc>
                <a:spcPct val="150000"/>
              </a:lnSpc>
              <a:buClr>
                <a:prstClr val="white"/>
              </a:buClr>
              <a:defRPr/>
            </a:pPr>
            <a:r>
              <a:rPr lang="en-US" altLang="ko-KR" sz="2400" b="1"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03</a:t>
            </a:r>
          </a:p>
        </p:txBody>
      </p:sp>
      <p:sp>
        <p:nvSpPr>
          <p:cNvPr id="16" name="文本框 15"/>
          <p:cNvSpPr txBox="1"/>
          <p:nvPr>
            <p:custDataLst>
              <p:tags r:id="rId11"/>
            </p:custDataLst>
          </p:nvPr>
        </p:nvSpPr>
        <p:spPr bwMode="auto">
          <a:xfrm>
            <a:off x="4824265" y="2684543"/>
            <a:ext cx="484107" cy="470899"/>
          </a:xfrm>
          <a:prstGeom prst="rect">
            <a:avLst/>
          </a:prstGeom>
          <a:noFill/>
          <a:sp3d prstMaterial="matte">
            <a:bevelT w="1270" h="1270"/>
          </a:sp3d>
        </p:spPr>
        <p:txBody>
          <a:bodyPr wrap="square" lIns="90000" tIns="46800" rIns="90000" bIns="46800" anchor="ctr">
            <a:normAutofit fontScale="87500" lnSpcReduction="20000"/>
            <a:scene3d>
              <a:camera prst="orthographicFront"/>
              <a:lightRig rig="threePt" dir="t"/>
            </a:scene3d>
            <a:sp3d>
              <a:bevelT w="0" h="0"/>
            </a:sp3d>
          </a:bodyPr>
          <a:lstStyle/>
          <a:p>
            <a:pPr algn="ctr">
              <a:lnSpc>
                <a:spcPct val="150000"/>
              </a:lnSpc>
              <a:buClr>
                <a:prstClr val="white"/>
              </a:buClr>
              <a:defRPr/>
            </a:pPr>
            <a:r>
              <a:rPr lang="en-US" altLang="ko-KR" sz="2400" b="1"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02</a:t>
            </a:r>
          </a:p>
        </p:txBody>
      </p:sp>
      <p:sp>
        <p:nvSpPr>
          <p:cNvPr id="17" name="文本框 16"/>
          <p:cNvSpPr txBox="1"/>
          <p:nvPr>
            <p:custDataLst>
              <p:tags r:id="rId12"/>
            </p:custDataLst>
          </p:nvPr>
        </p:nvSpPr>
        <p:spPr bwMode="auto">
          <a:xfrm>
            <a:off x="3462868" y="2638213"/>
            <a:ext cx="1721273" cy="563880"/>
          </a:xfrm>
          <a:prstGeom prst="rect">
            <a:avLst/>
          </a:prstGeom>
          <a:noFill/>
          <a:sp3d prstMaterial="matte">
            <a:bevelT w="1270" h="1270"/>
          </a:sp3d>
        </p:spPr>
        <p:txBody>
          <a:bodyPr wrap="square" lIns="90000" tIns="46800" rIns="90000" bIns="46800" anchor="ctr">
            <a:normAutofit/>
            <a:scene3d>
              <a:camera prst="orthographicFront"/>
              <a:lightRig rig="threePt" dir="t"/>
            </a:scene3d>
            <a:sp3d>
              <a:bevelT w="0" h="0"/>
            </a:sp3d>
          </a:bodyPr>
          <a:lstStyle/>
          <a:p>
            <a:pPr>
              <a:lnSpc>
                <a:spcPct val="120000"/>
              </a:lnSpc>
              <a:buClr>
                <a:prstClr val="white"/>
              </a:buClr>
              <a:defRPr/>
            </a:pPr>
            <a:r>
              <a:rPr lang="zh-CN" altLang="en-US" b="1" spc="400">
                <a:solidFill>
                  <a:sysClr val="window" lastClr="FFFFFF"/>
                </a:solidFill>
                <a:latin typeface="Arial" panose="020B0604020202020204" pitchFamily="34" charset="0"/>
                <a:ea typeface="微软雅黑" panose="020B0503020204020204" pitchFamily="34" charset="-122"/>
                <a:cs typeface="+mj-cs"/>
                <a:sym typeface="Arial" panose="020B0604020202020204" pitchFamily="34" charset="0"/>
              </a:rPr>
              <a:t>实验室建设</a:t>
            </a:r>
          </a:p>
        </p:txBody>
      </p:sp>
      <p:sp>
        <p:nvSpPr>
          <p:cNvPr id="19" name="文本框 18"/>
          <p:cNvSpPr txBox="1"/>
          <p:nvPr>
            <p:custDataLst>
              <p:tags r:id="rId13"/>
            </p:custDataLst>
          </p:nvPr>
        </p:nvSpPr>
        <p:spPr bwMode="auto">
          <a:xfrm>
            <a:off x="1914584" y="1741662"/>
            <a:ext cx="1330267" cy="563929"/>
          </a:xfrm>
          <a:prstGeom prst="rect">
            <a:avLst/>
          </a:prstGeom>
          <a:noFill/>
          <a:sp3d prstMaterial="matte">
            <a:bevelT w="1270" h="1270"/>
          </a:sp3d>
        </p:spPr>
        <p:txBody>
          <a:bodyPr wrap="square" lIns="90000" tIns="46800" rIns="90000" bIns="46800" anchor="ctr">
            <a:normAutofit/>
            <a:scene3d>
              <a:camera prst="orthographicFront"/>
              <a:lightRig rig="threePt" dir="t"/>
            </a:scene3d>
            <a:sp3d>
              <a:bevelT w="0" h="0"/>
            </a:sp3d>
          </a:bodyPr>
          <a:lstStyle/>
          <a:p>
            <a:pPr algn="r">
              <a:lnSpc>
                <a:spcPct val="120000"/>
              </a:lnSpc>
              <a:buClr>
                <a:prstClr val="white"/>
              </a:buClr>
              <a:defRPr/>
            </a:pPr>
            <a:r>
              <a:rPr lang="zh-CN" altLang="en-US" b="1" spc="400">
                <a:solidFill>
                  <a:sysClr val="window" lastClr="FFFFFF"/>
                </a:solidFill>
                <a:latin typeface="Arial" panose="020B0604020202020204" pitchFamily="34" charset="0"/>
                <a:ea typeface="微软雅黑" panose="020B0503020204020204" pitchFamily="34" charset="-122"/>
                <a:cs typeface="+mj-cs"/>
                <a:sym typeface="Arial" panose="020B0604020202020204" pitchFamily="34" charset="0"/>
              </a:rPr>
              <a:t>项目目标</a:t>
            </a:r>
          </a:p>
        </p:txBody>
      </p:sp>
      <p:sp>
        <p:nvSpPr>
          <p:cNvPr id="21" name="文本框 20"/>
          <p:cNvSpPr txBox="1"/>
          <p:nvPr>
            <p:custDataLst>
              <p:tags r:id="rId14"/>
            </p:custDataLst>
          </p:nvPr>
        </p:nvSpPr>
        <p:spPr bwMode="auto">
          <a:xfrm>
            <a:off x="1373695" y="1788176"/>
            <a:ext cx="484107" cy="470899"/>
          </a:xfrm>
          <a:prstGeom prst="rect">
            <a:avLst/>
          </a:prstGeom>
          <a:noFill/>
          <a:sp3d prstMaterial="matte">
            <a:bevelT w="1270" h="1270"/>
          </a:sp3d>
        </p:spPr>
        <p:txBody>
          <a:bodyPr wrap="square" lIns="90000" tIns="46800" rIns="90000" bIns="46800" anchor="ctr">
            <a:normAutofit fontScale="87500" lnSpcReduction="20000"/>
            <a:scene3d>
              <a:camera prst="orthographicFront"/>
              <a:lightRig rig="threePt" dir="t"/>
            </a:scene3d>
            <a:sp3d>
              <a:bevelT w="0" h="0"/>
            </a:sp3d>
          </a:bodyPr>
          <a:lstStyle/>
          <a:p>
            <a:pPr algn="ctr">
              <a:lnSpc>
                <a:spcPct val="150000"/>
              </a:lnSpc>
              <a:buClr>
                <a:prstClr val="white"/>
              </a:buClr>
              <a:defRPr/>
            </a:pPr>
            <a:r>
              <a:rPr lang="en-US" altLang="ko-KR" sz="2400" b="1"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01</a:t>
            </a:r>
          </a:p>
        </p:txBody>
      </p:sp>
      <p:sp>
        <p:nvSpPr>
          <p:cNvPr id="54" name="五边形 53"/>
          <p:cNvSpPr/>
          <p:nvPr>
            <p:custDataLst>
              <p:tags r:id="rId15"/>
            </p:custDataLst>
          </p:nvPr>
        </p:nvSpPr>
        <p:spPr>
          <a:xfrm>
            <a:off x="5792501" y="1413207"/>
            <a:ext cx="535184" cy="362140"/>
          </a:xfrm>
          <a:prstGeom prst="homePlate">
            <a:avLst/>
          </a:prstGeom>
          <a:solidFill>
            <a:srgbClr val="1F74AD"/>
          </a:solidFill>
          <a:ln w="50800">
            <a:solidFill>
              <a:srgbClr val="3498DB">
                <a:lumMod val="20000"/>
                <a:lumOff val="80000"/>
              </a:srgbClr>
            </a:solidFill>
          </a:ln>
        </p:spPr>
        <p:txBody>
          <a:bodyPr lIns="90000" tIns="46800" rIns="90000" bIns="46800" anchor="ctr">
            <a:normAutofit fontScale="87500" lnSpcReduction="10000"/>
          </a:bodyPr>
          <a:lstStyle/>
          <a:p>
            <a:pPr algn="ctr">
              <a:lnSpc>
                <a:spcPct val="130000"/>
              </a:lnSpc>
            </a:pPr>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55" name="任意多边形 54"/>
          <p:cNvSpPr/>
          <p:nvPr>
            <p:custDataLst>
              <p:tags r:id="rId16"/>
            </p:custDataLst>
          </p:nvPr>
        </p:nvSpPr>
        <p:spPr bwMode="auto">
          <a:xfrm>
            <a:off x="5849284" y="1473597"/>
            <a:ext cx="271744" cy="271744"/>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ysClr val="window" lastClr="FFFFFF"/>
          </a:solidFill>
          <a:ln>
            <a:noFill/>
          </a:ln>
        </p:spPr>
        <p:txBody>
          <a:bodyPr lIns="90000" tIns="46800" rIns="90000" bIns="46800" anchor="ctr">
            <a:normAutofit fontScale="62500" lnSpcReduction="20000"/>
          </a:bodyPr>
          <a:lstStyle/>
          <a:p>
            <a:pPr algn="ctr">
              <a:lnSpc>
                <a:spcPct val="13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8" name="文本框 47"/>
          <p:cNvSpPr txBox="1"/>
          <p:nvPr>
            <p:custDataLst>
              <p:tags r:id="rId17"/>
            </p:custDataLst>
          </p:nvPr>
        </p:nvSpPr>
        <p:spPr bwMode="auto">
          <a:xfrm>
            <a:off x="6390289" y="1350859"/>
            <a:ext cx="3341417" cy="390707"/>
          </a:xfrm>
          <a:prstGeom prst="rect">
            <a:avLst/>
          </a:prstGeom>
          <a:noFill/>
          <a:ln w="9525">
            <a:noFill/>
            <a:miter lim="800000"/>
          </a:ln>
        </p:spPr>
        <p:txBody>
          <a:bodyPr wrap="square" lIns="90000" tIns="46800" rIns="90000" bIns="0" anchor="b" anchorCtr="0">
            <a:normAutofit lnSpcReduction="10000"/>
            <a:scene3d>
              <a:camera prst="orthographicFront"/>
              <a:lightRig rig="threePt" dir="t"/>
            </a:scene3d>
            <a:sp3d>
              <a:bevelT w="0" h="0"/>
            </a:sp3d>
          </a:bodyPr>
          <a:lstStyle/>
          <a:p>
            <a:pPr>
              <a:lnSpc>
                <a:spcPct val="130000"/>
              </a:lnSpc>
              <a:buClr>
                <a:prstClr val="white"/>
              </a:buClr>
              <a:defRPr/>
            </a:pPr>
            <a:r>
              <a:rPr lang="en-US" altLang="zh-CN" sz="2000" b="1" spc="400" dirty="0">
                <a:solidFill>
                  <a:srgbClr val="1F74AD"/>
                </a:solidFill>
                <a:latin typeface="Arial" panose="020B0604020202020204" pitchFamily="34" charset="0"/>
                <a:ea typeface="微软雅黑" panose="020B0503020204020204" pitchFamily="34" charset="-122"/>
                <a:cs typeface="+mj-cs"/>
                <a:sym typeface="Arial" panose="020B0604020202020204" pitchFamily="34" charset="0"/>
              </a:rPr>
              <a:t>Condition</a:t>
            </a:r>
          </a:p>
        </p:txBody>
      </p:sp>
      <p:sp>
        <p:nvSpPr>
          <p:cNvPr id="49" name="文本框 48"/>
          <p:cNvSpPr txBox="1"/>
          <p:nvPr>
            <p:custDataLst>
              <p:tags r:id="rId18"/>
            </p:custDataLst>
          </p:nvPr>
        </p:nvSpPr>
        <p:spPr bwMode="auto">
          <a:xfrm>
            <a:off x="5792894" y="1866901"/>
            <a:ext cx="5846233" cy="546100"/>
          </a:xfrm>
          <a:prstGeom prst="rect">
            <a:avLst/>
          </a:prstGeom>
          <a:noFill/>
          <a:ln w="9525">
            <a:noFill/>
            <a:miter lim="800000"/>
          </a:ln>
        </p:spPr>
        <p:txBody>
          <a:bodyPr wrap="square" lIns="90000" tIns="0" rIns="90000" bIns="46800" anchor="t" anchorCtr="0">
            <a:noAutofit/>
            <a:scene3d>
              <a:camera prst="orthographicFront"/>
              <a:lightRig rig="threePt" dir="t"/>
            </a:scene3d>
            <a:sp3d>
              <a:bevelT w="0" h="0"/>
            </a:sp3d>
          </a:bodyPr>
          <a:lstStyle/>
          <a:p>
            <a:pPr>
              <a:lnSpc>
                <a:spcPct val="120000"/>
              </a:lnSpc>
              <a:defRPr/>
            </a:pPr>
            <a:r>
              <a:rPr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3 channels sharing the same ground</a:t>
            </a:r>
            <a:r>
              <a:rPr lang="en-US"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 </a:t>
            </a:r>
            <a:r>
              <a:rPr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through a </a:t>
            </a:r>
            <a:r>
              <a:rPr lang="en-US"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diode.</a:t>
            </a:r>
            <a:endParaRPr lang="zh-CN" altLang="en-US"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endParaRPr>
          </a:p>
          <a:p>
            <a:pPr>
              <a:lnSpc>
                <a:spcPct val="120000"/>
              </a:lnSpc>
              <a:defRPr/>
            </a:pPr>
            <a:r>
              <a:rPr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3 loads</a:t>
            </a:r>
            <a:r>
              <a:rPr lang="en-US"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(300k resistor)</a:t>
            </a:r>
            <a:r>
              <a:rPr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 </a:t>
            </a:r>
            <a:r>
              <a:rPr sz="1400" spc="200" dirty="0">
                <a:solidFill>
                  <a:srgbClr val="FF0000"/>
                </a:solidFill>
                <a:latin typeface="Arial" panose="020B0604020202020204" pitchFamily="34" charset="0"/>
                <a:ea typeface="微软雅黑" panose="020B0503020204020204" pitchFamily="34" charset="-122"/>
                <a:sym typeface="Arial" panose="020B0604020202020204" pitchFamily="34" charset="0"/>
              </a:rPr>
              <a:t>sharing ground</a:t>
            </a:r>
            <a:r>
              <a:rPr lang="en-US"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a:t>
            </a:r>
          </a:p>
        </p:txBody>
      </p:sp>
      <p:sp>
        <p:nvSpPr>
          <p:cNvPr id="52" name="五边形 51"/>
          <p:cNvSpPr/>
          <p:nvPr>
            <p:custDataLst>
              <p:tags r:id="rId19"/>
            </p:custDataLst>
          </p:nvPr>
        </p:nvSpPr>
        <p:spPr>
          <a:xfrm>
            <a:off x="5798321" y="2488910"/>
            <a:ext cx="535184" cy="362140"/>
          </a:xfrm>
          <a:prstGeom prst="homePlate">
            <a:avLst/>
          </a:prstGeom>
          <a:solidFill>
            <a:srgbClr val="3498DB"/>
          </a:solidFill>
          <a:ln w="50800">
            <a:solidFill>
              <a:srgbClr val="1F74AD">
                <a:lumMod val="20000"/>
                <a:lumOff val="80000"/>
              </a:srgbClr>
            </a:solidFill>
          </a:ln>
        </p:spPr>
        <p:txBody>
          <a:bodyPr lIns="90000" tIns="46800" rIns="90000" bIns="46800" anchor="ctr">
            <a:normAutofit fontScale="87500" lnSpcReduction="10000"/>
          </a:bodyPr>
          <a:lstStyle/>
          <a:p>
            <a:pPr algn="ctr">
              <a:lnSpc>
                <a:spcPct val="13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3" name="任意多边形 52"/>
          <p:cNvSpPr/>
          <p:nvPr>
            <p:custDataLst>
              <p:tags r:id="rId20"/>
            </p:custDataLst>
          </p:nvPr>
        </p:nvSpPr>
        <p:spPr bwMode="auto">
          <a:xfrm>
            <a:off x="5851628" y="2538903"/>
            <a:ext cx="271744" cy="271744"/>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ysClr val="window" lastClr="FFFFFF"/>
          </a:solidFill>
          <a:ln>
            <a:noFill/>
          </a:ln>
        </p:spPr>
        <p:txBody>
          <a:bodyPr lIns="90000" tIns="46800" rIns="90000" bIns="46800" anchor="ctr">
            <a:normAutofit fontScale="62500" lnSpcReduction="20000"/>
          </a:bodyPr>
          <a:lstStyle/>
          <a:p>
            <a:pPr algn="ctr">
              <a:lnSpc>
                <a:spcPct val="13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6" name="文本框 45"/>
          <p:cNvSpPr txBox="1"/>
          <p:nvPr>
            <p:custDataLst>
              <p:tags r:id="rId21"/>
            </p:custDataLst>
          </p:nvPr>
        </p:nvSpPr>
        <p:spPr bwMode="auto">
          <a:xfrm>
            <a:off x="6390289" y="2468893"/>
            <a:ext cx="3341417" cy="390707"/>
          </a:xfrm>
          <a:prstGeom prst="rect">
            <a:avLst/>
          </a:prstGeom>
          <a:noFill/>
          <a:ln w="9525">
            <a:noFill/>
            <a:miter lim="800000"/>
          </a:ln>
        </p:spPr>
        <p:txBody>
          <a:bodyPr wrap="square" lIns="90000" tIns="46800" rIns="90000" bIns="0" anchor="b" anchorCtr="0">
            <a:noAutofit/>
            <a:scene3d>
              <a:camera prst="orthographicFront"/>
              <a:lightRig rig="threePt" dir="t"/>
            </a:scene3d>
            <a:sp3d>
              <a:bevelT w="0" h="0"/>
            </a:sp3d>
          </a:bodyPr>
          <a:lstStyle/>
          <a:p>
            <a:pPr>
              <a:lnSpc>
                <a:spcPct val="130000"/>
              </a:lnSpc>
              <a:buClr>
                <a:prstClr val="white"/>
              </a:buClr>
              <a:defRPr/>
            </a:pPr>
            <a:r>
              <a:rPr lang="en-US" altLang="zh-CN" sz="1867" b="1" spc="400" dirty="0">
                <a:solidFill>
                  <a:srgbClr val="3498DB">
                    <a:lumMod val="100000"/>
                  </a:srgbClr>
                </a:solidFill>
                <a:latin typeface="Arial" panose="020B0604020202020204" pitchFamily="34" charset="0"/>
                <a:ea typeface="微软雅黑" panose="020B0503020204020204" pitchFamily="34" charset="-122"/>
                <a:cs typeface="+mj-cs"/>
                <a:sym typeface="Arial" panose="020B0604020202020204" pitchFamily="34" charset="0"/>
              </a:rPr>
              <a:t>R</a:t>
            </a:r>
            <a:r>
              <a:rPr lang="zh-CN" altLang="en-US" sz="1867" b="1" spc="400" dirty="0">
                <a:solidFill>
                  <a:srgbClr val="3498DB">
                    <a:lumMod val="100000"/>
                  </a:srgbClr>
                </a:solidFill>
                <a:latin typeface="Arial" panose="020B0604020202020204" pitchFamily="34" charset="0"/>
                <a:ea typeface="微软雅黑" panose="020B0503020204020204" pitchFamily="34" charset="-122"/>
                <a:cs typeface="+mj-cs"/>
                <a:sym typeface="Arial" panose="020B0604020202020204" pitchFamily="34" charset="0"/>
              </a:rPr>
              <a:t>esult</a:t>
            </a:r>
          </a:p>
        </p:txBody>
      </p:sp>
      <p:sp>
        <p:nvSpPr>
          <p:cNvPr id="92" name="五边形 53"/>
          <p:cNvSpPr/>
          <p:nvPr>
            <p:custDataLst>
              <p:tags r:id="rId22"/>
            </p:custDataLst>
          </p:nvPr>
        </p:nvSpPr>
        <p:spPr>
          <a:xfrm>
            <a:off x="351821" y="5661921"/>
            <a:ext cx="535184" cy="362140"/>
          </a:xfrm>
          <a:prstGeom prst="homePlate">
            <a:avLst/>
          </a:prstGeom>
          <a:solidFill>
            <a:srgbClr val="69A35B"/>
          </a:solidFill>
          <a:ln w="50800">
            <a:solidFill>
              <a:srgbClr val="69A35B">
                <a:lumMod val="20000"/>
                <a:lumOff val="80000"/>
              </a:srgbClr>
            </a:solidFill>
          </a:ln>
        </p:spPr>
        <p:txBody>
          <a:bodyPr lIns="90000" tIns="46800" rIns="90000" bIns="46800" anchor="ctr">
            <a:normAutofit fontScale="87500" lnSpcReduction="10000"/>
          </a:bodyPr>
          <a:lstStyle/>
          <a:p>
            <a:pPr algn="ctr">
              <a:lnSpc>
                <a:spcPct val="13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0" name="文本框 89"/>
          <p:cNvSpPr txBox="1"/>
          <p:nvPr>
            <p:custDataLst>
              <p:tags r:id="rId23"/>
            </p:custDataLst>
          </p:nvPr>
        </p:nvSpPr>
        <p:spPr bwMode="auto">
          <a:xfrm>
            <a:off x="1025809" y="5594491"/>
            <a:ext cx="3341417" cy="390707"/>
          </a:xfrm>
          <a:prstGeom prst="rect">
            <a:avLst/>
          </a:prstGeom>
          <a:noFill/>
          <a:ln w="9525">
            <a:noFill/>
            <a:miter lim="800000"/>
          </a:ln>
        </p:spPr>
        <p:txBody>
          <a:bodyPr wrap="square" lIns="90000" tIns="46800" rIns="90000" bIns="0" anchor="b" anchorCtr="0">
            <a:normAutofit lnSpcReduction="10000"/>
            <a:scene3d>
              <a:camera prst="orthographicFront"/>
              <a:lightRig rig="threePt" dir="t"/>
            </a:scene3d>
            <a:sp3d>
              <a:bevelT w="0" h="0"/>
            </a:sp3d>
          </a:bodyPr>
          <a:lstStyle/>
          <a:p>
            <a:pPr>
              <a:lnSpc>
                <a:spcPct val="130000"/>
              </a:lnSpc>
              <a:buClr>
                <a:prstClr val="white"/>
              </a:buClr>
              <a:defRPr/>
            </a:pPr>
            <a:r>
              <a:rPr lang="en-US" altLang="zh-CN" sz="2000" b="1" spc="400" dirty="0">
                <a:solidFill>
                  <a:srgbClr val="69A35B"/>
                </a:solidFill>
                <a:latin typeface="Arial" panose="020B0604020202020204" pitchFamily="34" charset="0"/>
                <a:ea typeface="微软雅黑" panose="020B0503020204020204" pitchFamily="34" charset="-122"/>
                <a:cs typeface="+mj-cs"/>
                <a:sym typeface="Arial" panose="020B0604020202020204" pitchFamily="34" charset="0"/>
              </a:rPr>
              <a:t>C</a:t>
            </a:r>
            <a:r>
              <a:rPr lang="zh-CN" altLang="en-US" sz="2000" b="1" spc="400" dirty="0">
                <a:solidFill>
                  <a:srgbClr val="69A35B"/>
                </a:solidFill>
                <a:latin typeface="Arial" panose="020B0604020202020204" pitchFamily="34" charset="0"/>
                <a:ea typeface="微软雅黑" panose="020B0503020204020204" pitchFamily="34" charset="-122"/>
                <a:cs typeface="+mj-cs"/>
                <a:sym typeface="Arial" panose="020B0604020202020204" pitchFamily="34" charset="0"/>
              </a:rPr>
              <a:t>onclusion</a:t>
            </a:r>
          </a:p>
        </p:txBody>
      </p:sp>
      <p:sp>
        <p:nvSpPr>
          <p:cNvPr id="91" name="文本框 90"/>
          <p:cNvSpPr txBox="1"/>
          <p:nvPr>
            <p:custDataLst>
              <p:tags r:id="rId24"/>
            </p:custDataLst>
          </p:nvPr>
        </p:nvSpPr>
        <p:spPr bwMode="auto">
          <a:xfrm>
            <a:off x="352213" y="6117167"/>
            <a:ext cx="11321627" cy="416560"/>
          </a:xfrm>
          <a:prstGeom prst="rect">
            <a:avLst/>
          </a:prstGeom>
          <a:noFill/>
          <a:ln w="9525">
            <a:noFill/>
            <a:miter lim="800000"/>
          </a:ln>
        </p:spPr>
        <p:txBody>
          <a:bodyPr wrap="square" lIns="90000" tIns="0" rIns="90000" bIns="46800" anchor="t" anchorCtr="0">
            <a:noAutofit/>
            <a:scene3d>
              <a:camera prst="orthographicFront"/>
              <a:lightRig rig="threePt" dir="t"/>
            </a:scene3d>
            <a:sp3d>
              <a:bevelT w="0" h="0"/>
            </a:sp3d>
          </a:bodyPr>
          <a:lstStyle/>
          <a:p>
            <a:pPr algn="l">
              <a:lnSpc>
                <a:spcPct val="120000"/>
              </a:lnSpc>
              <a:buClrTx/>
              <a:buSzTx/>
              <a:buNone/>
              <a:defRPr/>
            </a:pPr>
            <a:r>
              <a:rPr lang="en-US" sz="1333"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The sampled current is almost equivalent to the actual load current, but there is still diode leakage current between channels.</a:t>
            </a:r>
          </a:p>
        </p:txBody>
      </p:sp>
      <p:sp>
        <p:nvSpPr>
          <p:cNvPr id="67" name="任意多边形 54"/>
          <p:cNvSpPr/>
          <p:nvPr>
            <p:custDataLst>
              <p:tags r:id="rId25"/>
            </p:custDataLst>
          </p:nvPr>
        </p:nvSpPr>
        <p:spPr bwMode="auto">
          <a:xfrm>
            <a:off x="431464" y="5719971"/>
            <a:ext cx="271744" cy="271439"/>
          </a:xfrm>
          <a:custGeom>
            <a:avLst/>
            <a:gdLst>
              <a:gd name="T0" fmla="*/ 213 w 427"/>
              <a:gd name="T1" fmla="*/ 0 h 427"/>
              <a:gd name="T2" fmla="*/ 0 w 427"/>
              <a:gd name="T3" fmla="*/ 213 h 427"/>
              <a:gd name="T4" fmla="*/ 213 w 427"/>
              <a:gd name="T5" fmla="*/ 427 h 427"/>
              <a:gd name="T6" fmla="*/ 427 w 427"/>
              <a:gd name="T7" fmla="*/ 213 h 427"/>
              <a:gd name="T8" fmla="*/ 213 w 427"/>
              <a:gd name="T9" fmla="*/ 0 h 427"/>
              <a:gd name="T10" fmla="*/ 180 w 427"/>
              <a:gd name="T11" fmla="*/ 312 h 427"/>
              <a:gd name="T12" fmla="*/ 82 w 427"/>
              <a:gd name="T13" fmla="*/ 214 h 427"/>
              <a:gd name="T14" fmla="*/ 120 w 427"/>
              <a:gd name="T15" fmla="*/ 176 h 427"/>
              <a:gd name="T16" fmla="*/ 180 w 427"/>
              <a:gd name="T17" fmla="*/ 236 h 427"/>
              <a:gd name="T18" fmla="*/ 308 w 427"/>
              <a:gd name="T19" fmla="*/ 108 h 427"/>
              <a:gd name="T20" fmla="*/ 346 w 427"/>
              <a:gd name="T21" fmla="*/ 146 h 427"/>
              <a:gd name="T22" fmla="*/ 180 w 427"/>
              <a:gd name="T23" fmla="*/ 31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427">
                <a:moveTo>
                  <a:pt x="213" y="0"/>
                </a:moveTo>
                <a:cubicBezTo>
                  <a:pt x="96" y="0"/>
                  <a:pt x="0" y="96"/>
                  <a:pt x="0" y="213"/>
                </a:cubicBezTo>
                <a:cubicBezTo>
                  <a:pt x="0" y="331"/>
                  <a:pt x="96" y="427"/>
                  <a:pt x="213" y="427"/>
                </a:cubicBezTo>
                <a:cubicBezTo>
                  <a:pt x="331" y="427"/>
                  <a:pt x="427" y="331"/>
                  <a:pt x="427" y="213"/>
                </a:cubicBezTo>
                <a:cubicBezTo>
                  <a:pt x="427" y="96"/>
                  <a:pt x="331" y="0"/>
                  <a:pt x="213" y="0"/>
                </a:cubicBezTo>
                <a:close/>
                <a:moveTo>
                  <a:pt x="180" y="312"/>
                </a:moveTo>
                <a:lnTo>
                  <a:pt x="82" y="214"/>
                </a:lnTo>
                <a:lnTo>
                  <a:pt x="120" y="176"/>
                </a:lnTo>
                <a:lnTo>
                  <a:pt x="180" y="236"/>
                </a:lnTo>
                <a:lnTo>
                  <a:pt x="308" y="108"/>
                </a:lnTo>
                <a:lnTo>
                  <a:pt x="346" y="146"/>
                </a:lnTo>
                <a:lnTo>
                  <a:pt x="180" y="312"/>
                </a:lnTo>
                <a:close/>
              </a:path>
            </a:pathLst>
          </a:custGeom>
          <a:solidFill>
            <a:sysClr val="window" lastClr="FFFFFF"/>
          </a:solidFill>
          <a:ln>
            <a:noFill/>
          </a:ln>
        </p:spPr>
        <p:txBody>
          <a:bodyPr lIns="90000" tIns="46800" rIns="90000" bIns="46800" anchor="ctr">
            <a:normAutofit fontScale="62500" lnSpcReduction="20000"/>
          </a:bodyPr>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lnSpc>
                <a:spcPct val="130000"/>
              </a:lnSpc>
            </a:pPr>
            <a:endParaRPr>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3" name="表格 2"/>
          <p:cNvGraphicFramePr>
            <a:graphicFrameLocks noGrp="1"/>
          </p:cNvGraphicFramePr>
          <p:nvPr>
            <p:custDataLst>
              <p:tags r:id="rId26"/>
            </p:custDataLst>
          </p:nvPr>
        </p:nvGraphicFramePr>
        <p:xfrm>
          <a:off x="5739751" y="2971930"/>
          <a:ext cx="6104187" cy="2656244"/>
        </p:xfrm>
        <a:graphic>
          <a:graphicData uri="http://schemas.openxmlformats.org/drawingml/2006/table">
            <a:tbl>
              <a:tblPr firstRow="1" bandRow="1">
                <a:tableStyleId>{5C22544A-7EE6-4342-B048-85BDC9FD1C3A}</a:tableStyleId>
              </a:tblPr>
              <a:tblGrid>
                <a:gridCol w="2848187">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165860">
                  <a:extLst>
                    <a:ext uri="{9D8B030D-6E8A-4147-A177-3AD203B41FA5}">
                      <a16:colId xmlns:a16="http://schemas.microsoft.com/office/drawing/2014/main" val="20002"/>
                    </a:ext>
                  </a:extLst>
                </a:gridCol>
                <a:gridCol w="1023340">
                  <a:extLst>
                    <a:ext uri="{9D8B030D-6E8A-4147-A177-3AD203B41FA5}">
                      <a16:colId xmlns:a16="http://schemas.microsoft.com/office/drawing/2014/main" val="20003"/>
                    </a:ext>
                  </a:extLst>
                </a:gridCol>
              </a:tblGrid>
              <a:tr h="365760">
                <a:tc>
                  <a:txBody>
                    <a:bodyPr/>
                    <a:lstStyle/>
                    <a:p>
                      <a:pPr algn="ctr"/>
                      <a:endParaRPr lang="zh-CN" altLang="en-US" sz="1600" dirty="0"/>
                    </a:p>
                  </a:txBody>
                  <a:tcPr marL="121920" marR="121920" marT="60960" marB="60960" anchor="ctr"/>
                </a:tc>
                <a:tc>
                  <a:txBody>
                    <a:bodyPr/>
                    <a:lstStyle/>
                    <a:p>
                      <a:pPr algn="ctr"/>
                      <a:r>
                        <a:rPr lang="en-US" altLang="zh-CN" sz="1300" dirty="0"/>
                        <a:t>CH1 ON</a:t>
                      </a:r>
                    </a:p>
                  </a:txBody>
                  <a:tcPr marL="121920" marR="121920" marT="60960" marB="60960" anchor="ctr"/>
                </a:tc>
                <a:tc>
                  <a:txBody>
                    <a:bodyPr/>
                    <a:lstStyle/>
                    <a:p>
                      <a:pPr algn="ctr"/>
                      <a:r>
                        <a:rPr lang="en-US" altLang="zh-CN" sz="1300" dirty="0"/>
                        <a:t>CH1&amp;3 ON</a:t>
                      </a:r>
                    </a:p>
                  </a:txBody>
                  <a:tcPr marL="121920" marR="121920" marT="60960" marB="60960" anchor="ctr"/>
                </a:tc>
                <a:tc>
                  <a:txBody>
                    <a:bodyPr/>
                    <a:lstStyle/>
                    <a:p>
                      <a:pPr algn="ctr"/>
                      <a:r>
                        <a:rPr lang="en-US" altLang="zh-CN" sz="1300" dirty="0"/>
                        <a:t>All ON</a:t>
                      </a:r>
                    </a:p>
                  </a:txBody>
                  <a:tcPr marL="121920" marR="121920" marT="60960" marB="60960" anchor="ctr"/>
                </a:tc>
                <a:extLst>
                  <a:ext uri="{0D108BD9-81ED-4DB2-BD59-A6C34878D82A}">
                    <a16:rowId xmlns:a16="http://schemas.microsoft.com/office/drawing/2014/main" val="10000"/>
                  </a:ext>
                </a:extLst>
              </a:tr>
              <a:tr h="447040">
                <a:tc>
                  <a:txBody>
                    <a:bodyPr/>
                    <a:lstStyle/>
                    <a:p>
                      <a:pPr algn="ctr"/>
                      <a:r>
                        <a:rPr sz="1100" dirty="0"/>
                        <a:t>Voltage of current sampling resistor</a:t>
                      </a:r>
                      <a:r>
                        <a:rPr lang="en-US" sz="1100" dirty="0"/>
                        <a:t> CH1</a:t>
                      </a:r>
                    </a:p>
                  </a:txBody>
                  <a:tcPr marL="121920" marR="121920" marT="60960" marB="60960" anchor="ctr"/>
                </a:tc>
                <a:tc>
                  <a:txBody>
                    <a:bodyPr/>
                    <a:lstStyle/>
                    <a:p>
                      <a:pPr algn="ctr"/>
                      <a:r>
                        <a:rPr lang="en-US" altLang="zh-CN" sz="1100" dirty="0"/>
                        <a:t>86.8mV</a:t>
                      </a:r>
                    </a:p>
                  </a:txBody>
                  <a:tcPr marL="121920" marR="121920" marT="60960" marB="60960" anchor="ctr"/>
                </a:tc>
                <a:tc>
                  <a:txBody>
                    <a:bodyPr/>
                    <a:lstStyle/>
                    <a:p>
                      <a:pPr algn="ctr"/>
                      <a:r>
                        <a:rPr lang="en-US" altLang="zh-CN" sz="1100" dirty="0"/>
                        <a:t>86.6mV</a:t>
                      </a:r>
                    </a:p>
                  </a:txBody>
                  <a:tcPr marL="121920" marR="121920" marT="60960" marB="60960" anchor="ctr"/>
                </a:tc>
                <a:tc>
                  <a:txBody>
                    <a:bodyPr/>
                    <a:lstStyle/>
                    <a:p>
                      <a:pPr algn="ctr"/>
                      <a:r>
                        <a:rPr lang="en-US" altLang="zh-CN" sz="1100" dirty="0"/>
                        <a:t>83.0mV</a:t>
                      </a:r>
                    </a:p>
                  </a:txBody>
                  <a:tcPr marL="121920" marR="121920" marT="60960" marB="60960" anchor="ctr"/>
                </a:tc>
                <a:extLst>
                  <a:ext uri="{0D108BD9-81ED-4DB2-BD59-A6C34878D82A}">
                    <a16:rowId xmlns:a16="http://schemas.microsoft.com/office/drawing/2014/main" val="10001"/>
                  </a:ext>
                </a:extLst>
              </a:tr>
              <a:tr h="436159">
                <a:tc>
                  <a:txBody>
                    <a:bodyPr/>
                    <a:lstStyle/>
                    <a:p>
                      <a:pPr algn="ctr"/>
                      <a:r>
                        <a:rPr sz="1100" dirty="0">
                          <a:sym typeface="+mn-ea"/>
                        </a:rPr>
                        <a:t>Voltage of current sampling resistor</a:t>
                      </a:r>
                      <a:r>
                        <a:rPr lang="en-US" sz="1100" dirty="0">
                          <a:sym typeface="+mn-ea"/>
                        </a:rPr>
                        <a:t> CH2</a:t>
                      </a:r>
                      <a:endParaRPr lang="zh-CN" altLang="en-US" sz="1100" dirty="0">
                        <a:sym typeface="+mn-ea"/>
                      </a:endParaRPr>
                    </a:p>
                  </a:txBody>
                  <a:tcPr marL="121920" marR="121920" marT="60960" marB="60960" anchor="ctr"/>
                </a:tc>
                <a:tc>
                  <a:txBody>
                    <a:bodyPr/>
                    <a:lstStyle/>
                    <a:p>
                      <a:pPr algn="ctr"/>
                      <a:r>
                        <a:rPr lang="en-US" altLang="zh-CN" sz="1100" dirty="0"/>
                        <a:t>7.6mV</a:t>
                      </a:r>
                    </a:p>
                  </a:txBody>
                  <a:tcPr marL="121920" marR="121920" marT="60960" marB="60960" anchor="ctr"/>
                </a:tc>
                <a:tc>
                  <a:txBody>
                    <a:bodyPr/>
                    <a:lstStyle/>
                    <a:p>
                      <a:pPr algn="ctr"/>
                      <a:r>
                        <a:rPr lang="en-US" altLang="zh-CN" sz="1100" dirty="0"/>
                        <a:t>6.7mV</a:t>
                      </a:r>
                    </a:p>
                  </a:txBody>
                  <a:tcPr marL="121920" marR="121920" marT="60960" marB="60960" anchor="ctr"/>
                </a:tc>
                <a:tc>
                  <a:txBody>
                    <a:bodyPr/>
                    <a:lstStyle/>
                    <a:p>
                      <a:pPr algn="ctr"/>
                      <a:r>
                        <a:rPr lang="en-US" altLang="zh-CN" sz="1100" dirty="0"/>
                        <a:t>79.7mV</a:t>
                      </a:r>
                    </a:p>
                  </a:txBody>
                  <a:tcPr marL="121920" marR="121920" marT="60960" marB="60960" anchor="ctr"/>
                </a:tc>
                <a:extLst>
                  <a:ext uri="{0D108BD9-81ED-4DB2-BD59-A6C34878D82A}">
                    <a16:rowId xmlns:a16="http://schemas.microsoft.com/office/drawing/2014/main" val="10002"/>
                  </a:ext>
                </a:extLst>
              </a:tr>
              <a:tr h="436159">
                <a:tc>
                  <a:txBody>
                    <a:bodyPr/>
                    <a:lstStyle/>
                    <a:p>
                      <a:pPr algn="ctr"/>
                      <a:r>
                        <a:rPr sz="1100" dirty="0">
                          <a:sym typeface="+mn-ea"/>
                        </a:rPr>
                        <a:t>Voltage of current sampling resistor</a:t>
                      </a:r>
                      <a:r>
                        <a:rPr lang="en-US" sz="1100" dirty="0">
                          <a:sym typeface="+mn-ea"/>
                        </a:rPr>
                        <a:t> CH3</a:t>
                      </a:r>
                      <a:endParaRPr lang="zh-CN" altLang="en-US" sz="1100" dirty="0">
                        <a:sym typeface="+mn-ea"/>
                      </a:endParaRPr>
                    </a:p>
                  </a:txBody>
                  <a:tcPr marL="121920" marR="121920" marT="60960" marB="60960" anchor="ctr"/>
                </a:tc>
                <a:tc>
                  <a:txBody>
                    <a:bodyPr/>
                    <a:lstStyle/>
                    <a:p>
                      <a:pPr algn="ctr"/>
                      <a:r>
                        <a:rPr lang="en-US" altLang="zh-CN" sz="1100" dirty="0"/>
                        <a:t>4.0mV</a:t>
                      </a:r>
                    </a:p>
                  </a:txBody>
                  <a:tcPr marL="121920" marR="121920" marT="60960" marB="60960" anchor="ctr"/>
                </a:tc>
                <a:tc>
                  <a:txBody>
                    <a:bodyPr/>
                    <a:lstStyle/>
                    <a:p>
                      <a:pPr algn="ctr"/>
                      <a:r>
                        <a:rPr lang="en-US" altLang="zh-CN" sz="1100" dirty="0"/>
                        <a:t>82.0mV</a:t>
                      </a:r>
                    </a:p>
                  </a:txBody>
                  <a:tcPr marL="121920" marR="121920" marT="60960" marB="60960" anchor="ctr"/>
                </a:tc>
                <a:tc>
                  <a:txBody>
                    <a:bodyPr/>
                    <a:lstStyle/>
                    <a:p>
                      <a:pPr algn="ctr"/>
                      <a:r>
                        <a:rPr lang="en-US" altLang="zh-CN" sz="1100" dirty="0"/>
                        <a:t>77.4mV</a:t>
                      </a:r>
                    </a:p>
                  </a:txBody>
                  <a:tcPr marL="121920" marR="121920" marT="60960" marB="60960" anchor="ctr"/>
                </a:tc>
                <a:extLst>
                  <a:ext uri="{0D108BD9-81ED-4DB2-BD59-A6C34878D82A}">
                    <a16:rowId xmlns:a16="http://schemas.microsoft.com/office/drawing/2014/main" val="10003"/>
                  </a:ext>
                </a:extLst>
              </a:tr>
              <a:tr h="314960">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sz="1100" dirty="0">
                          <a:sym typeface="+mn-ea"/>
                        </a:rPr>
                        <a:t>Voltage of</a:t>
                      </a:r>
                      <a:r>
                        <a:rPr lang="en-US" sz="1100" dirty="0">
                          <a:sym typeface="+mn-ea"/>
                        </a:rPr>
                        <a:t> load CH1</a:t>
                      </a:r>
                    </a:p>
                  </a:txBody>
                  <a:tcPr marL="121920" marR="121920" marT="60960" marB="60960" anchor="ctr"/>
                </a:tc>
                <a:tc>
                  <a:txBody>
                    <a:bodyPr/>
                    <a:lstStyle/>
                    <a:p>
                      <a:pPr algn="ctr"/>
                      <a:r>
                        <a:rPr lang="en-US" altLang="zh-CN" sz="1100" dirty="0"/>
                        <a:t>240.01V</a:t>
                      </a:r>
                    </a:p>
                  </a:txBody>
                  <a:tcPr marL="121920" marR="121920" marT="60960" marB="60960" anchor="ctr"/>
                </a:tc>
                <a:tc>
                  <a:txBody>
                    <a:bodyPr/>
                    <a:lstStyle/>
                    <a:p>
                      <a:pPr algn="ctr"/>
                      <a:r>
                        <a:rPr lang="en-US" altLang="zh-CN" sz="1100" dirty="0"/>
                        <a:t>240.08V</a:t>
                      </a:r>
                    </a:p>
                  </a:txBody>
                  <a:tcPr marL="121920" marR="121920" marT="60960" marB="60960" anchor="ctr"/>
                </a:tc>
                <a:tc>
                  <a:txBody>
                    <a:bodyPr/>
                    <a:lstStyle/>
                    <a:p>
                      <a:pPr algn="ctr"/>
                      <a:r>
                        <a:rPr lang="en-US" altLang="zh-CN" sz="1100" dirty="0"/>
                        <a:t>240.0V</a:t>
                      </a:r>
                    </a:p>
                  </a:txBody>
                  <a:tcPr marL="121920" marR="121920" marT="60960" marB="60960" anchor="ctr"/>
                </a:tc>
                <a:extLst>
                  <a:ext uri="{0D108BD9-81ED-4DB2-BD59-A6C34878D82A}">
                    <a16:rowId xmlns:a16="http://schemas.microsoft.com/office/drawing/2014/main" val="10004"/>
                  </a:ext>
                </a:extLst>
              </a:tr>
              <a:tr h="296333">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sz="1100" dirty="0">
                          <a:sym typeface="+mn-ea"/>
                        </a:rPr>
                        <a:t>Voltage of</a:t>
                      </a:r>
                      <a:r>
                        <a:rPr lang="en-US" sz="1100" dirty="0">
                          <a:sym typeface="+mn-ea"/>
                        </a:rPr>
                        <a:t> load CH2</a:t>
                      </a:r>
                      <a:endParaRPr lang="zh-CN" altLang="en-US" sz="1100" dirty="0">
                        <a:sym typeface="+mn-ea"/>
                      </a:endParaRPr>
                    </a:p>
                  </a:txBody>
                  <a:tcPr marL="121920" marR="121920" marT="60960" marB="6096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100" dirty="0"/>
                        <a:t>0.008V</a:t>
                      </a:r>
                    </a:p>
                  </a:txBody>
                  <a:tcPr marL="121920" marR="121920" marT="60960" marB="60960" anchor="ctr"/>
                </a:tc>
                <a:tc>
                  <a:txBody>
                    <a:bodyPr/>
                    <a:lstStyle/>
                    <a:p>
                      <a:pPr algn="ctr"/>
                      <a:r>
                        <a:rPr lang="en-US" altLang="zh-CN" sz="1100" dirty="0"/>
                        <a:t>0.007V</a:t>
                      </a:r>
                    </a:p>
                  </a:txBody>
                  <a:tcPr marL="121920" marR="121920" marT="60960" marB="60960" anchor="ctr"/>
                </a:tc>
                <a:tc>
                  <a:txBody>
                    <a:bodyPr/>
                    <a:lstStyle/>
                    <a:p>
                      <a:pPr algn="ctr"/>
                      <a:r>
                        <a:rPr lang="en-US" altLang="zh-CN" sz="1100" dirty="0"/>
                        <a:t>240.6V</a:t>
                      </a:r>
                    </a:p>
                  </a:txBody>
                  <a:tcPr marL="121920" marR="121920" marT="60960" marB="60960" anchor="ctr"/>
                </a:tc>
                <a:extLst>
                  <a:ext uri="{0D108BD9-81ED-4DB2-BD59-A6C34878D82A}">
                    <a16:rowId xmlns:a16="http://schemas.microsoft.com/office/drawing/2014/main" val="10005"/>
                  </a:ext>
                </a:extLst>
              </a:tr>
              <a:tr h="359833">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sz="1100" dirty="0">
                          <a:sym typeface="+mn-ea"/>
                        </a:rPr>
                        <a:t>Voltage of</a:t>
                      </a:r>
                      <a:r>
                        <a:rPr lang="en-US" sz="1100" dirty="0">
                          <a:sym typeface="+mn-ea"/>
                        </a:rPr>
                        <a:t> load CH3</a:t>
                      </a:r>
                      <a:endParaRPr lang="zh-CN" altLang="en-US" sz="1100" dirty="0">
                        <a:sym typeface="+mn-ea"/>
                      </a:endParaRPr>
                    </a:p>
                  </a:txBody>
                  <a:tcPr marL="121920" marR="121920" marT="60960" marB="6096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100" dirty="0"/>
                        <a:t>0.251V</a:t>
                      </a:r>
                    </a:p>
                  </a:txBody>
                  <a:tcPr marL="121920" marR="121920" marT="60960" marB="60960" anchor="ctr"/>
                </a:tc>
                <a:tc>
                  <a:txBody>
                    <a:bodyPr/>
                    <a:lstStyle/>
                    <a:p>
                      <a:pPr algn="ctr"/>
                      <a:r>
                        <a:rPr lang="en-US" altLang="zh-CN" sz="1100" dirty="0"/>
                        <a:t>241.4V</a:t>
                      </a:r>
                    </a:p>
                  </a:txBody>
                  <a:tcPr marL="121920" marR="121920" marT="60960" marB="60960" anchor="ctr"/>
                </a:tc>
                <a:tc>
                  <a:txBody>
                    <a:bodyPr/>
                    <a:lstStyle/>
                    <a:p>
                      <a:pPr algn="ctr"/>
                      <a:r>
                        <a:rPr lang="en-US" altLang="zh-CN" sz="1100" dirty="0">
                          <a:sym typeface="+mn-ea"/>
                        </a:rPr>
                        <a:t>241.2</a:t>
                      </a:r>
                      <a:r>
                        <a:rPr lang="en-US" altLang="zh-CN" sz="1100" dirty="0"/>
                        <a:t>V</a:t>
                      </a:r>
                    </a:p>
                  </a:txBody>
                  <a:tcPr marL="121920" marR="121920" marT="60960" marB="60960" anchor="ctr"/>
                </a:tc>
                <a:extLst>
                  <a:ext uri="{0D108BD9-81ED-4DB2-BD59-A6C34878D82A}">
                    <a16:rowId xmlns:a16="http://schemas.microsoft.com/office/drawing/2014/main" val="10006"/>
                  </a:ext>
                </a:extLst>
              </a:tr>
            </a:tbl>
          </a:graphicData>
        </a:graphic>
      </p:graphicFrame>
      <p:pic>
        <p:nvPicPr>
          <p:cNvPr id="8194" name="图片 20"/>
          <p:cNvPicPr>
            <a:picLocks noChangeAspect="1" noChangeArrowheads="1"/>
          </p:cNvPicPr>
          <p:nvPr>
            <p:custDataLst>
              <p:tags r:id="rId27"/>
            </p:custDataLst>
          </p:nvPr>
        </p:nvPicPr>
        <p:blipFill>
          <a:blip r:embed="rId39">
            <a:extLst>
              <a:ext uri="{28A0092B-C50C-407E-A947-70E740481C1C}">
                <a14:useLocalDpi xmlns:a14="http://schemas.microsoft.com/office/drawing/2010/main" val="0"/>
              </a:ext>
            </a:extLst>
          </a:blip>
          <a:srcRect/>
          <a:stretch>
            <a:fillRect/>
          </a:stretch>
        </p:blipFill>
        <p:spPr bwMode="auto">
          <a:xfrm>
            <a:off x="45720" y="1555327"/>
            <a:ext cx="5022427" cy="3990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矩形 14"/>
          <p:cNvSpPr/>
          <p:nvPr>
            <p:custDataLst>
              <p:tags r:id="rId28"/>
            </p:custDataLst>
          </p:nvPr>
        </p:nvSpPr>
        <p:spPr>
          <a:xfrm>
            <a:off x="799254" y="3090333"/>
            <a:ext cx="900853" cy="658707"/>
          </a:xfrm>
          <a:prstGeom prst="rect">
            <a:avLst/>
          </a:prstGeom>
          <a:noFill/>
          <a:ln w="7620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20" name="矩形 19"/>
          <p:cNvSpPr/>
          <p:nvPr>
            <p:custDataLst>
              <p:tags r:id="rId29"/>
            </p:custDataLst>
          </p:nvPr>
        </p:nvSpPr>
        <p:spPr>
          <a:xfrm>
            <a:off x="799254" y="4423833"/>
            <a:ext cx="900853" cy="658707"/>
          </a:xfrm>
          <a:prstGeom prst="rect">
            <a:avLst/>
          </a:prstGeom>
          <a:noFill/>
          <a:ln w="7620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22" name="矩形 21"/>
          <p:cNvSpPr/>
          <p:nvPr>
            <p:custDataLst>
              <p:tags r:id="rId30"/>
            </p:custDataLst>
          </p:nvPr>
        </p:nvSpPr>
        <p:spPr>
          <a:xfrm>
            <a:off x="799254" y="1796627"/>
            <a:ext cx="900853" cy="658707"/>
          </a:xfrm>
          <a:prstGeom prst="rect">
            <a:avLst/>
          </a:prstGeom>
          <a:noFill/>
          <a:ln w="7620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2" name="Date Placeholder 1">
            <a:extLst>
              <a:ext uri="{FF2B5EF4-FFF2-40B4-BE49-F238E27FC236}">
                <a16:creationId xmlns:a16="http://schemas.microsoft.com/office/drawing/2014/main" id="{EA9FDCB8-29D0-5720-3607-037B947420B1}"/>
              </a:ext>
            </a:extLst>
          </p:cNvPr>
          <p:cNvSpPr>
            <a:spLocks noGrp="1"/>
          </p:cNvSpPr>
          <p:nvPr>
            <p:ph type="dt" sz="half" idx="10"/>
          </p:nvPr>
        </p:nvSpPr>
        <p:spPr/>
        <p:txBody>
          <a:bodyPr/>
          <a:lstStyle/>
          <a:p>
            <a:r>
              <a:rPr lang="de-CH"/>
              <a:t>R Gonçalo</a:t>
            </a:r>
            <a:endParaRPr lang="en-CH"/>
          </a:p>
        </p:txBody>
      </p:sp>
      <p:sp>
        <p:nvSpPr>
          <p:cNvPr id="18" name="Footer Placeholder 17">
            <a:extLst>
              <a:ext uri="{FF2B5EF4-FFF2-40B4-BE49-F238E27FC236}">
                <a16:creationId xmlns:a16="http://schemas.microsoft.com/office/drawing/2014/main" id="{C8082C75-1998-2C0F-64CC-198B7A315C0B}"/>
              </a:ext>
            </a:extLst>
          </p:cNvPr>
          <p:cNvSpPr>
            <a:spLocks noGrp="1"/>
          </p:cNvSpPr>
          <p:nvPr>
            <p:ph type="ftr" sz="quarter" idx="11"/>
          </p:nvPr>
        </p:nvSpPr>
        <p:spPr/>
        <p:txBody>
          <a:bodyPr/>
          <a:lstStyle/>
          <a:p>
            <a:r>
              <a:rPr lang="en-GB"/>
              <a:t>HGTD Week - 11/9/2023</a:t>
            </a:r>
            <a:endParaRPr lang="en-CH"/>
          </a:p>
        </p:txBody>
      </p:sp>
      <p:sp>
        <p:nvSpPr>
          <p:cNvPr id="23" name="Slide Number Placeholder 22">
            <a:extLst>
              <a:ext uri="{FF2B5EF4-FFF2-40B4-BE49-F238E27FC236}">
                <a16:creationId xmlns:a16="http://schemas.microsoft.com/office/drawing/2014/main" id="{E6621783-6BFA-07BD-13E5-98F9944CB475}"/>
              </a:ext>
            </a:extLst>
          </p:cNvPr>
          <p:cNvSpPr>
            <a:spLocks noGrp="1"/>
          </p:cNvSpPr>
          <p:nvPr>
            <p:ph type="sldNum" sz="quarter" idx="12"/>
          </p:nvPr>
        </p:nvSpPr>
        <p:spPr/>
        <p:txBody>
          <a:bodyPr/>
          <a:lstStyle/>
          <a:p>
            <a:fld id="{0D7CE9B6-73DE-7E43-80D3-67E7482F0A0F}" type="slidenum">
              <a:rPr lang="en-CH" smtClean="0"/>
              <a:t>16</a:t>
            </a:fld>
            <a:endParaRPr lang="en-CH"/>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2"/>
            </p:custDataLst>
          </p:nvPr>
        </p:nvSpPr>
        <p:spPr>
          <a:xfrm>
            <a:off x="0" y="524087"/>
            <a:ext cx="10102427" cy="702733"/>
          </a:xfrm>
          <a:prstGeom prst="rect">
            <a:avLst/>
          </a:prstGeom>
          <a:solidFill>
            <a:srgbClr val="074089"/>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9" name="强调" hidden="1"/>
          <p:cNvSpPr txBox="1"/>
          <p:nvPr>
            <p:custDataLst>
              <p:tags r:id="rId3"/>
            </p:custDataLst>
          </p:nvPr>
        </p:nvSpPr>
        <p:spPr>
          <a:xfrm>
            <a:off x="1612531" y="3990881"/>
            <a:ext cx="983932" cy="461665"/>
          </a:xfrm>
          <a:prstGeom prst="rect">
            <a:avLst/>
          </a:prstGeom>
          <a:noFill/>
        </p:spPr>
        <p:txBody>
          <a:bodyPr wrap="square" rtlCol="0">
            <a:spAutoFit/>
          </a:bodyPr>
          <a:lstStyle/>
          <a:p>
            <a:pPr algn="ctr"/>
            <a:r>
              <a:rPr lang="en-US" altLang="zh-CN" sz="2400">
                <a:solidFill>
                  <a:srgbClr val="E87738"/>
                </a:solidFill>
                <a:latin typeface="微软雅黑" panose="020B0503020204020204" pitchFamily="34" charset="-122"/>
                <a:ea typeface="微软雅黑" panose="020B0503020204020204" pitchFamily="34" charset="-122"/>
              </a:rPr>
              <a:t>25</a:t>
            </a:r>
          </a:p>
        </p:txBody>
      </p:sp>
      <p:cxnSp>
        <p:nvCxnSpPr>
          <p:cNvPr id="4" name="直接连接符 3" hidden="1"/>
          <p:cNvCxnSpPr/>
          <p:nvPr>
            <p:custDataLst>
              <p:tags r:id="rId4"/>
            </p:custDataLst>
          </p:nvPr>
        </p:nvCxnSpPr>
        <p:spPr>
          <a:xfrm>
            <a:off x="3486785" y="3494887"/>
            <a:ext cx="3492099" cy="0"/>
          </a:xfrm>
          <a:prstGeom prst="line">
            <a:avLst/>
          </a:prstGeom>
          <a:ln w="25400">
            <a:solidFill>
              <a:srgbClr val="E87738"/>
            </a:solidFill>
          </a:ln>
        </p:spPr>
        <p:style>
          <a:lnRef idx="1">
            <a:schemeClr val="accent1"/>
          </a:lnRef>
          <a:fillRef idx="0">
            <a:schemeClr val="accent1"/>
          </a:fillRef>
          <a:effectRef idx="0">
            <a:schemeClr val="accent1"/>
          </a:effectRef>
          <a:fontRef idx="minor">
            <a:schemeClr val="tx1"/>
          </a:fontRef>
        </p:style>
      </p:cxnSp>
      <p:grpSp>
        <p:nvGrpSpPr>
          <p:cNvPr id="7" name="组合 6" hidden="1"/>
          <p:cNvGrpSpPr/>
          <p:nvPr>
            <p:custDataLst>
              <p:tags r:id="rId5"/>
            </p:custDataLst>
          </p:nvPr>
        </p:nvGrpSpPr>
        <p:grpSpPr>
          <a:xfrm>
            <a:off x="2674875" y="3494887"/>
            <a:ext cx="2108835" cy="927100"/>
            <a:chOff x="835025" y="790575"/>
            <a:chExt cx="2108835" cy="1804670"/>
          </a:xfrm>
        </p:grpSpPr>
        <p:sp>
          <p:nvSpPr>
            <p:cNvPr id="25" name="文本框 24"/>
            <p:cNvSpPr txBox="1"/>
            <p:nvPr>
              <p:custDataLst>
                <p:tags r:id="rId28"/>
              </p:custDataLst>
            </p:nvPr>
          </p:nvSpPr>
          <p:spPr>
            <a:xfrm>
              <a:off x="835025" y="1341120"/>
              <a:ext cx="2108835" cy="706755"/>
            </a:xfrm>
            <a:prstGeom prst="rect">
              <a:avLst/>
            </a:prstGeom>
            <a:noFill/>
          </p:spPr>
          <p:txBody>
            <a:bodyPr wrap="square" rtlCol="0" anchor="ctr" anchorCtr="0">
              <a:normAutofit fontScale="50000" lnSpcReduction="20000"/>
            </a:bodyPr>
            <a:lstStyle/>
            <a:p>
              <a:pPr algn="ctr" fontAlgn="ctr"/>
              <a:r>
                <a:rPr lang="en-US" altLang="zh-CN" sz="3600" b="1">
                  <a:solidFill>
                    <a:srgbClr val="E87738"/>
                  </a:solidFill>
                  <a:latin typeface="微软雅黑" panose="020B0503020204020204" pitchFamily="34" charset="-122"/>
                  <a:ea typeface="微软雅黑" panose="020B0503020204020204" pitchFamily="34" charset="-122"/>
                  <a:cs typeface="微软雅黑" panose="020B0503020204020204" pitchFamily="34" charset="-122"/>
                </a:rPr>
                <a:t>9</a:t>
              </a:r>
            </a:p>
          </p:txBody>
        </p:sp>
        <p:sp>
          <p:nvSpPr>
            <p:cNvPr id="26" name="等腰三角形 25"/>
            <p:cNvSpPr/>
            <p:nvPr>
              <p:custDataLst>
                <p:tags r:id="rId29"/>
              </p:custDataLst>
            </p:nvPr>
          </p:nvSpPr>
          <p:spPr>
            <a:xfrm>
              <a:off x="1773555" y="996950"/>
              <a:ext cx="231140" cy="231140"/>
            </a:xfrm>
            <a:prstGeom prst="triangle">
              <a:avLst/>
            </a:prstGeom>
            <a:solidFill>
              <a:srgbClr val="E87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custDataLst>
                <p:tags r:id="rId30"/>
              </p:custDataLst>
            </p:nvPr>
          </p:nvSpPr>
          <p:spPr>
            <a:xfrm flipV="1">
              <a:off x="1773555" y="2160905"/>
              <a:ext cx="231140" cy="231140"/>
            </a:xfrm>
            <a:prstGeom prst="triangle">
              <a:avLst/>
            </a:prstGeom>
            <a:solidFill>
              <a:srgbClr val="E87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31"/>
              </p:custDataLst>
            </p:nvPr>
          </p:nvSpPr>
          <p:spPr>
            <a:xfrm>
              <a:off x="1345565" y="790575"/>
              <a:ext cx="1087755"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p:nvPr>
              <p:custDataLst>
                <p:tags r:id="rId32"/>
              </p:custDataLst>
            </p:nvPr>
          </p:nvCxnSpPr>
          <p:spPr>
            <a:xfrm>
              <a:off x="1444625" y="2595245"/>
              <a:ext cx="889000" cy="0"/>
            </a:xfrm>
            <a:prstGeom prst="line">
              <a:avLst/>
            </a:prstGeom>
            <a:ln w="25400">
              <a:solidFill>
                <a:srgbClr val="E87738"/>
              </a:solidFill>
            </a:ln>
          </p:spPr>
          <p:style>
            <a:lnRef idx="1">
              <a:schemeClr val="accent1"/>
            </a:lnRef>
            <a:fillRef idx="0">
              <a:schemeClr val="accent1"/>
            </a:fillRef>
            <a:effectRef idx="0">
              <a:schemeClr val="accent1"/>
            </a:effectRef>
            <a:fontRef idx="minor">
              <a:schemeClr val="tx1"/>
            </a:fontRef>
          </p:style>
        </p:cxnSp>
      </p:grpSp>
      <p:cxnSp>
        <p:nvCxnSpPr>
          <p:cNvPr id="11" name="直接连接符 10" hidden="1"/>
          <p:cNvCxnSpPr/>
          <p:nvPr>
            <p:custDataLst>
              <p:tags r:id="rId6"/>
            </p:custDataLst>
          </p:nvPr>
        </p:nvCxnSpPr>
        <p:spPr>
          <a:xfrm>
            <a:off x="6978883" y="3494887"/>
            <a:ext cx="0" cy="429719"/>
          </a:xfrm>
          <a:prstGeom prst="line">
            <a:avLst/>
          </a:prstGeom>
          <a:ln w="25400">
            <a:solidFill>
              <a:srgbClr val="E87738"/>
            </a:solidFill>
          </a:ln>
        </p:spPr>
        <p:style>
          <a:lnRef idx="1">
            <a:schemeClr val="accent1"/>
          </a:lnRef>
          <a:fillRef idx="0">
            <a:schemeClr val="accent1"/>
          </a:fillRef>
          <a:effectRef idx="0">
            <a:schemeClr val="accent1"/>
          </a:effectRef>
          <a:fontRef idx="minor">
            <a:schemeClr val="tx1"/>
          </a:fontRef>
        </p:style>
      </p:cxnSp>
      <p:pic>
        <p:nvPicPr>
          <p:cNvPr id="12" name="图片 11" descr="Fullde标志矢量11.png"/>
          <p:cNvPicPr>
            <a:picLocks noChangeAspect="1"/>
          </p:cNvPicPr>
          <p:nvPr>
            <p:custDataLst>
              <p:tags r:id="rId7"/>
            </p:custDataLst>
          </p:nvPr>
        </p:nvPicPr>
        <p:blipFill>
          <a:blip r:embed="rId35" cstate="print"/>
          <a:srcRect/>
          <a:stretch>
            <a:fillRect/>
          </a:stretch>
        </p:blipFill>
        <p:spPr bwMode="auto">
          <a:xfrm>
            <a:off x="10204511" y="368674"/>
            <a:ext cx="1317172" cy="452828"/>
          </a:xfrm>
          <a:prstGeom prst="rect">
            <a:avLst/>
          </a:prstGeom>
          <a:noFill/>
          <a:ln w="9525">
            <a:noFill/>
            <a:miter lim="800000"/>
            <a:headEnd/>
            <a:tailEnd/>
          </a:ln>
        </p:spPr>
      </p:pic>
      <p:sp>
        <p:nvSpPr>
          <p:cNvPr id="13" name="文本框 12"/>
          <p:cNvSpPr txBox="1"/>
          <p:nvPr/>
        </p:nvSpPr>
        <p:spPr>
          <a:xfrm>
            <a:off x="10160" y="629074"/>
            <a:ext cx="10202333" cy="461665"/>
          </a:xfrm>
          <a:prstGeom prst="rect">
            <a:avLst/>
          </a:prstGeom>
          <a:noFill/>
        </p:spPr>
        <p:txBody>
          <a:bodyPr wrap="square" rtlCol="0">
            <a:spAutoFit/>
          </a:bodyPr>
          <a:lstStyle/>
          <a:p>
            <a:r>
              <a:rPr lang="en-US" altLang="zh-CN" sz="2400" dirty="0">
                <a:solidFill>
                  <a:schemeClr val="bg1"/>
                </a:solidFill>
              </a:rPr>
              <a:t>Test 1.2(</a:t>
            </a:r>
            <a:r>
              <a:rPr lang="en-US" altLang="zh-CN" sz="2400" dirty="0">
                <a:solidFill>
                  <a:schemeClr val="bg1"/>
                </a:solidFill>
                <a:sym typeface="+mn-ea"/>
              </a:rPr>
              <a:t>Non-isolated with resistor</a:t>
            </a:r>
            <a:r>
              <a:rPr lang="zh-CN" altLang="en-US" sz="2400" dirty="0">
                <a:solidFill>
                  <a:schemeClr val="bg1"/>
                </a:solidFill>
                <a:sym typeface="+mn-ea"/>
              </a:rPr>
              <a:t>，</a:t>
            </a:r>
            <a:r>
              <a:rPr lang="en-US" altLang="zh-CN" sz="2400" dirty="0">
                <a:solidFill>
                  <a:schemeClr val="bg1"/>
                </a:solidFill>
                <a:sym typeface="+mn-ea"/>
              </a:rPr>
              <a:t>diode and voltage-regulator tube</a:t>
            </a:r>
            <a:r>
              <a:rPr lang="en-US" altLang="zh-CN" sz="2400" dirty="0">
                <a:solidFill>
                  <a:schemeClr val="bg1"/>
                </a:solidFill>
              </a:rPr>
              <a:t>)</a:t>
            </a:r>
          </a:p>
        </p:txBody>
      </p:sp>
      <p:sp>
        <p:nvSpPr>
          <p:cNvPr id="58" name="文本框 57"/>
          <p:cNvSpPr txBox="1"/>
          <p:nvPr>
            <p:custDataLst>
              <p:tags r:id="rId8"/>
            </p:custDataLst>
          </p:nvPr>
        </p:nvSpPr>
        <p:spPr bwMode="auto">
          <a:xfrm>
            <a:off x="5184279" y="4475599"/>
            <a:ext cx="484107" cy="470899"/>
          </a:xfrm>
          <a:prstGeom prst="rect">
            <a:avLst/>
          </a:prstGeom>
          <a:noFill/>
          <a:sp3d prstMaterial="matte">
            <a:bevelT w="1270" h="1270"/>
          </a:sp3d>
        </p:spPr>
        <p:txBody>
          <a:bodyPr wrap="square" lIns="90000" tIns="46800" rIns="90000" bIns="46800" anchor="ctr">
            <a:normAutofit fontScale="87500" lnSpcReduction="20000"/>
            <a:scene3d>
              <a:camera prst="orthographicFront"/>
              <a:lightRig rig="threePt" dir="t"/>
            </a:scene3d>
            <a:sp3d>
              <a:bevelT w="0" h="0"/>
            </a:sp3d>
          </a:bodyPr>
          <a:lstStyle/>
          <a:p>
            <a:pPr algn="ctr">
              <a:lnSpc>
                <a:spcPct val="150000"/>
              </a:lnSpc>
              <a:buClr>
                <a:prstClr val="white"/>
              </a:buClr>
              <a:defRPr/>
            </a:pPr>
            <a:r>
              <a:rPr lang="en-US" altLang="ko-KR" sz="2400" b="1"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04</a:t>
            </a:r>
          </a:p>
        </p:txBody>
      </p:sp>
      <p:sp>
        <p:nvSpPr>
          <p:cNvPr id="14" name="文本框 13"/>
          <p:cNvSpPr txBox="1"/>
          <p:nvPr>
            <p:custDataLst>
              <p:tags r:id="rId9"/>
            </p:custDataLst>
          </p:nvPr>
        </p:nvSpPr>
        <p:spPr bwMode="auto">
          <a:xfrm>
            <a:off x="1025952" y="3582419"/>
            <a:ext cx="484107" cy="470899"/>
          </a:xfrm>
          <a:prstGeom prst="rect">
            <a:avLst/>
          </a:prstGeom>
          <a:noFill/>
          <a:sp3d prstMaterial="matte">
            <a:bevelT w="1270" h="1270"/>
          </a:sp3d>
        </p:spPr>
        <p:txBody>
          <a:bodyPr wrap="square" lIns="90000" tIns="46800" rIns="90000" bIns="46800" anchor="ctr">
            <a:normAutofit fontScale="87500" lnSpcReduction="20000"/>
            <a:scene3d>
              <a:camera prst="orthographicFront"/>
              <a:lightRig rig="threePt" dir="t"/>
            </a:scene3d>
            <a:sp3d>
              <a:bevelT w="0" h="0"/>
            </a:sp3d>
          </a:bodyPr>
          <a:lstStyle/>
          <a:p>
            <a:pPr algn="ctr">
              <a:lnSpc>
                <a:spcPct val="150000"/>
              </a:lnSpc>
              <a:buClr>
                <a:prstClr val="white"/>
              </a:buClr>
              <a:defRPr/>
            </a:pPr>
            <a:r>
              <a:rPr lang="en-US" altLang="ko-KR" sz="2400" b="1"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03</a:t>
            </a:r>
          </a:p>
        </p:txBody>
      </p:sp>
      <p:sp>
        <p:nvSpPr>
          <p:cNvPr id="16" name="文本框 15"/>
          <p:cNvSpPr txBox="1"/>
          <p:nvPr>
            <p:custDataLst>
              <p:tags r:id="rId10"/>
            </p:custDataLst>
          </p:nvPr>
        </p:nvSpPr>
        <p:spPr bwMode="auto">
          <a:xfrm>
            <a:off x="4824265" y="2684543"/>
            <a:ext cx="484107" cy="470899"/>
          </a:xfrm>
          <a:prstGeom prst="rect">
            <a:avLst/>
          </a:prstGeom>
          <a:noFill/>
          <a:sp3d prstMaterial="matte">
            <a:bevelT w="1270" h="1270"/>
          </a:sp3d>
        </p:spPr>
        <p:txBody>
          <a:bodyPr wrap="square" lIns="90000" tIns="46800" rIns="90000" bIns="46800" anchor="ctr">
            <a:normAutofit fontScale="87500" lnSpcReduction="20000"/>
            <a:scene3d>
              <a:camera prst="orthographicFront"/>
              <a:lightRig rig="threePt" dir="t"/>
            </a:scene3d>
            <a:sp3d>
              <a:bevelT w="0" h="0"/>
            </a:sp3d>
          </a:bodyPr>
          <a:lstStyle/>
          <a:p>
            <a:pPr algn="ctr">
              <a:lnSpc>
                <a:spcPct val="150000"/>
              </a:lnSpc>
              <a:buClr>
                <a:prstClr val="white"/>
              </a:buClr>
              <a:defRPr/>
            </a:pPr>
            <a:r>
              <a:rPr lang="en-US" altLang="ko-KR" sz="2400" b="1"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02</a:t>
            </a:r>
          </a:p>
        </p:txBody>
      </p:sp>
      <p:sp>
        <p:nvSpPr>
          <p:cNvPr id="17" name="文本框 16"/>
          <p:cNvSpPr txBox="1"/>
          <p:nvPr>
            <p:custDataLst>
              <p:tags r:id="rId11"/>
            </p:custDataLst>
          </p:nvPr>
        </p:nvSpPr>
        <p:spPr bwMode="auto">
          <a:xfrm>
            <a:off x="3462868" y="2638213"/>
            <a:ext cx="1721273" cy="563880"/>
          </a:xfrm>
          <a:prstGeom prst="rect">
            <a:avLst/>
          </a:prstGeom>
          <a:noFill/>
          <a:sp3d prstMaterial="matte">
            <a:bevelT w="1270" h="1270"/>
          </a:sp3d>
        </p:spPr>
        <p:txBody>
          <a:bodyPr wrap="square" lIns="90000" tIns="46800" rIns="90000" bIns="46800" anchor="ctr">
            <a:normAutofit/>
            <a:scene3d>
              <a:camera prst="orthographicFront"/>
              <a:lightRig rig="threePt" dir="t"/>
            </a:scene3d>
            <a:sp3d>
              <a:bevelT w="0" h="0"/>
            </a:sp3d>
          </a:bodyPr>
          <a:lstStyle/>
          <a:p>
            <a:pPr>
              <a:lnSpc>
                <a:spcPct val="120000"/>
              </a:lnSpc>
              <a:buClr>
                <a:prstClr val="white"/>
              </a:buClr>
              <a:defRPr/>
            </a:pPr>
            <a:r>
              <a:rPr lang="zh-CN" altLang="en-US" b="1" spc="400">
                <a:solidFill>
                  <a:sysClr val="window" lastClr="FFFFFF"/>
                </a:solidFill>
                <a:latin typeface="Arial" panose="020B0604020202020204" pitchFamily="34" charset="0"/>
                <a:ea typeface="微软雅黑" panose="020B0503020204020204" pitchFamily="34" charset="-122"/>
                <a:cs typeface="+mj-cs"/>
                <a:sym typeface="Arial" panose="020B0604020202020204" pitchFamily="34" charset="0"/>
              </a:rPr>
              <a:t>实验室建设</a:t>
            </a:r>
          </a:p>
        </p:txBody>
      </p:sp>
      <p:sp>
        <p:nvSpPr>
          <p:cNvPr id="54" name="五边形 53"/>
          <p:cNvSpPr/>
          <p:nvPr>
            <p:custDataLst>
              <p:tags r:id="rId12"/>
            </p:custDataLst>
          </p:nvPr>
        </p:nvSpPr>
        <p:spPr>
          <a:xfrm>
            <a:off x="5792501" y="1413207"/>
            <a:ext cx="535184" cy="362140"/>
          </a:xfrm>
          <a:prstGeom prst="homePlate">
            <a:avLst/>
          </a:prstGeom>
          <a:solidFill>
            <a:srgbClr val="1F74AD"/>
          </a:solidFill>
          <a:ln w="50800">
            <a:solidFill>
              <a:srgbClr val="3498DB">
                <a:lumMod val="20000"/>
                <a:lumOff val="80000"/>
              </a:srgbClr>
            </a:solidFill>
          </a:ln>
        </p:spPr>
        <p:txBody>
          <a:bodyPr lIns="90000" tIns="46800" rIns="90000" bIns="46800" anchor="ctr">
            <a:normAutofit fontScale="87500" lnSpcReduction="10000"/>
          </a:bodyPr>
          <a:lstStyle/>
          <a:p>
            <a:pPr algn="ctr">
              <a:lnSpc>
                <a:spcPct val="130000"/>
              </a:lnSpc>
            </a:pPr>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55" name="任意多边形 54"/>
          <p:cNvSpPr/>
          <p:nvPr>
            <p:custDataLst>
              <p:tags r:id="rId13"/>
            </p:custDataLst>
          </p:nvPr>
        </p:nvSpPr>
        <p:spPr bwMode="auto">
          <a:xfrm>
            <a:off x="5849284" y="1440577"/>
            <a:ext cx="271744" cy="271744"/>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ysClr val="window" lastClr="FFFFFF"/>
          </a:solidFill>
          <a:ln>
            <a:noFill/>
          </a:ln>
        </p:spPr>
        <p:txBody>
          <a:bodyPr lIns="90000" tIns="46800" rIns="90000" bIns="46800" anchor="ctr">
            <a:normAutofit fontScale="62500" lnSpcReduction="20000"/>
          </a:bodyPr>
          <a:lstStyle/>
          <a:p>
            <a:pPr algn="ctr">
              <a:lnSpc>
                <a:spcPct val="13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8" name="文本框 47"/>
          <p:cNvSpPr txBox="1"/>
          <p:nvPr>
            <p:custDataLst>
              <p:tags r:id="rId14"/>
            </p:custDataLst>
          </p:nvPr>
        </p:nvSpPr>
        <p:spPr bwMode="auto">
          <a:xfrm>
            <a:off x="6390640" y="1351281"/>
            <a:ext cx="4041987" cy="390313"/>
          </a:xfrm>
          <a:prstGeom prst="rect">
            <a:avLst/>
          </a:prstGeom>
          <a:noFill/>
          <a:ln w="9525">
            <a:noFill/>
            <a:miter lim="800000"/>
          </a:ln>
        </p:spPr>
        <p:txBody>
          <a:bodyPr wrap="square" lIns="90000" tIns="46800" rIns="90000" bIns="0" anchor="b" anchorCtr="0">
            <a:noAutofit/>
            <a:scene3d>
              <a:camera prst="orthographicFront"/>
              <a:lightRig rig="threePt" dir="t"/>
            </a:scene3d>
            <a:sp3d>
              <a:bevelT w="0" h="0"/>
            </a:sp3d>
          </a:bodyPr>
          <a:lstStyle/>
          <a:p>
            <a:pPr>
              <a:lnSpc>
                <a:spcPct val="130000"/>
              </a:lnSpc>
              <a:buClr>
                <a:prstClr val="white"/>
              </a:buClr>
              <a:defRPr/>
            </a:pPr>
            <a:r>
              <a:rPr lang="en-US" altLang="zh-CN" sz="1733" b="1" spc="400" dirty="0">
                <a:solidFill>
                  <a:srgbClr val="1F74AD"/>
                </a:solidFill>
                <a:latin typeface="Arial" panose="020B0604020202020204" pitchFamily="34" charset="0"/>
                <a:ea typeface="微软雅黑" panose="020B0503020204020204" pitchFamily="34" charset="-122"/>
                <a:cs typeface="+mj-cs"/>
                <a:sym typeface="Arial" panose="020B0604020202020204" pitchFamily="34" charset="0"/>
              </a:rPr>
              <a:t>Condition (solution 2)</a:t>
            </a:r>
          </a:p>
        </p:txBody>
      </p:sp>
      <p:sp>
        <p:nvSpPr>
          <p:cNvPr id="52" name="五边形 51"/>
          <p:cNvSpPr/>
          <p:nvPr>
            <p:custDataLst>
              <p:tags r:id="rId15"/>
            </p:custDataLst>
          </p:nvPr>
        </p:nvSpPr>
        <p:spPr>
          <a:xfrm>
            <a:off x="5798321" y="2776942"/>
            <a:ext cx="535184" cy="362140"/>
          </a:xfrm>
          <a:prstGeom prst="homePlate">
            <a:avLst/>
          </a:prstGeom>
          <a:solidFill>
            <a:srgbClr val="3498DB"/>
          </a:solidFill>
          <a:ln w="50800">
            <a:solidFill>
              <a:srgbClr val="1F74AD">
                <a:lumMod val="20000"/>
                <a:lumOff val="80000"/>
              </a:srgbClr>
            </a:solidFill>
          </a:ln>
        </p:spPr>
        <p:txBody>
          <a:bodyPr lIns="90000" tIns="46800" rIns="90000" bIns="46800" anchor="ctr">
            <a:normAutofit fontScale="87500" lnSpcReduction="10000"/>
          </a:bodyPr>
          <a:lstStyle/>
          <a:p>
            <a:pPr algn="ctr">
              <a:lnSpc>
                <a:spcPct val="13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3" name="任意多边形 52"/>
          <p:cNvSpPr/>
          <p:nvPr>
            <p:custDataLst>
              <p:tags r:id="rId16"/>
            </p:custDataLst>
          </p:nvPr>
        </p:nvSpPr>
        <p:spPr bwMode="auto">
          <a:xfrm>
            <a:off x="5851628" y="2826935"/>
            <a:ext cx="271744" cy="271744"/>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ysClr val="window" lastClr="FFFFFF"/>
          </a:solidFill>
          <a:ln>
            <a:noFill/>
          </a:ln>
        </p:spPr>
        <p:txBody>
          <a:bodyPr lIns="90000" tIns="46800" rIns="90000" bIns="46800" anchor="ctr">
            <a:normAutofit fontScale="62500" lnSpcReduction="20000"/>
          </a:bodyPr>
          <a:lstStyle/>
          <a:p>
            <a:pPr algn="ctr">
              <a:lnSpc>
                <a:spcPct val="13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6" name="文本框 45"/>
          <p:cNvSpPr txBox="1"/>
          <p:nvPr>
            <p:custDataLst>
              <p:tags r:id="rId17"/>
            </p:custDataLst>
          </p:nvPr>
        </p:nvSpPr>
        <p:spPr bwMode="auto">
          <a:xfrm>
            <a:off x="6390289" y="2756925"/>
            <a:ext cx="3341417" cy="390707"/>
          </a:xfrm>
          <a:prstGeom prst="rect">
            <a:avLst/>
          </a:prstGeom>
          <a:noFill/>
          <a:ln w="9525">
            <a:noFill/>
            <a:miter lim="800000"/>
          </a:ln>
        </p:spPr>
        <p:txBody>
          <a:bodyPr wrap="square" lIns="90000" tIns="46800" rIns="90000" bIns="0" anchor="b" anchorCtr="0">
            <a:noAutofit/>
            <a:scene3d>
              <a:camera prst="orthographicFront"/>
              <a:lightRig rig="threePt" dir="t"/>
            </a:scene3d>
            <a:sp3d>
              <a:bevelT w="0" h="0"/>
            </a:sp3d>
          </a:bodyPr>
          <a:lstStyle/>
          <a:p>
            <a:pPr>
              <a:lnSpc>
                <a:spcPct val="130000"/>
              </a:lnSpc>
              <a:buClr>
                <a:prstClr val="white"/>
              </a:buClr>
              <a:defRPr/>
            </a:pPr>
            <a:r>
              <a:rPr lang="en-US" altLang="zh-CN" sz="1867" b="1" spc="400" dirty="0">
                <a:solidFill>
                  <a:srgbClr val="3498DB">
                    <a:lumMod val="100000"/>
                  </a:srgbClr>
                </a:solidFill>
                <a:latin typeface="Arial" panose="020B0604020202020204" pitchFamily="34" charset="0"/>
                <a:ea typeface="微软雅黑" panose="020B0503020204020204" pitchFamily="34" charset="-122"/>
                <a:cs typeface="+mj-cs"/>
                <a:sym typeface="Arial" panose="020B0604020202020204" pitchFamily="34" charset="0"/>
              </a:rPr>
              <a:t>R</a:t>
            </a:r>
            <a:r>
              <a:rPr lang="zh-CN" altLang="en-US" sz="1867" b="1" spc="400" dirty="0">
                <a:solidFill>
                  <a:srgbClr val="3498DB">
                    <a:lumMod val="100000"/>
                  </a:srgbClr>
                </a:solidFill>
                <a:latin typeface="Arial" panose="020B0604020202020204" pitchFamily="34" charset="0"/>
                <a:ea typeface="微软雅黑" panose="020B0503020204020204" pitchFamily="34" charset="-122"/>
                <a:cs typeface="+mj-cs"/>
                <a:sym typeface="Arial" panose="020B0604020202020204" pitchFamily="34" charset="0"/>
              </a:rPr>
              <a:t>esult</a:t>
            </a:r>
          </a:p>
        </p:txBody>
      </p:sp>
      <p:sp>
        <p:nvSpPr>
          <p:cNvPr id="92" name="五边形 53"/>
          <p:cNvSpPr/>
          <p:nvPr>
            <p:custDataLst>
              <p:tags r:id="rId18"/>
            </p:custDataLst>
          </p:nvPr>
        </p:nvSpPr>
        <p:spPr>
          <a:xfrm>
            <a:off x="351821" y="5661921"/>
            <a:ext cx="535184" cy="362140"/>
          </a:xfrm>
          <a:prstGeom prst="homePlate">
            <a:avLst/>
          </a:prstGeom>
          <a:solidFill>
            <a:srgbClr val="69A35B"/>
          </a:solidFill>
          <a:ln w="50800">
            <a:solidFill>
              <a:srgbClr val="69A35B">
                <a:lumMod val="20000"/>
                <a:lumOff val="80000"/>
              </a:srgbClr>
            </a:solidFill>
          </a:ln>
        </p:spPr>
        <p:txBody>
          <a:bodyPr lIns="90000" tIns="46800" rIns="90000" bIns="46800" anchor="ctr">
            <a:normAutofit fontScale="87500" lnSpcReduction="10000"/>
          </a:bodyPr>
          <a:lstStyle/>
          <a:p>
            <a:pPr algn="ctr">
              <a:lnSpc>
                <a:spcPct val="13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0" name="文本框 89"/>
          <p:cNvSpPr txBox="1"/>
          <p:nvPr>
            <p:custDataLst>
              <p:tags r:id="rId19"/>
            </p:custDataLst>
          </p:nvPr>
        </p:nvSpPr>
        <p:spPr bwMode="auto">
          <a:xfrm>
            <a:off x="1025809" y="5594491"/>
            <a:ext cx="3341417" cy="390707"/>
          </a:xfrm>
          <a:prstGeom prst="rect">
            <a:avLst/>
          </a:prstGeom>
          <a:noFill/>
          <a:ln w="9525">
            <a:noFill/>
            <a:miter lim="800000"/>
          </a:ln>
        </p:spPr>
        <p:txBody>
          <a:bodyPr wrap="square" lIns="90000" tIns="46800" rIns="90000" bIns="0" anchor="b" anchorCtr="0">
            <a:normAutofit lnSpcReduction="10000"/>
            <a:scene3d>
              <a:camera prst="orthographicFront"/>
              <a:lightRig rig="threePt" dir="t"/>
            </a:scene3d>
            <a:sp3d>
              <a:bevelT w="0" h="0"/>
            </a:sp3d>
          </a:bodyPr>
          <a:lstStyle/>
          <a:p>
            <a:pPr>
              <a:lnSpc>
                <a:spcPct val="130000"/>
              </a:lnSpc>
              <a:buClr>
                <a:prstClr val="white"/>
              </a:buClr>
              <a:defRPr/>
            </a:pPr>
            <a:r>
              <a:rPr lang="en-US" altLang="zh-CN" sz="2000" b="1" spc="400" dirty="0">
                <a:solidFill>
                  <a:srgbClr val="69A35B"/>
                </a:solidFill>
                <a:latin typeface="Arial" panose="020B0604020202020204" pitchFamily="34" charset="0"/>
                <a:ea typeface="微软雅黑" panose="020B0503020204020204" pitchFamily="34" charset="-122"/>
                <a:cs typeface="+mj-cs"/>
                <a:sym typeface="Arial" panose="020B0604020202020204" pitchFamily="34" charset="0"/>
              </a:rPr>
              <a:t>C</a:t>
            </a:r>
            <a:r>
              <a:rPr lang="zh-CN" altLang="en-US" sz="2000" b="1" spc="400" dirty="0">
                <a:solidFill>
                  <a:srgbClr val="69A35B"/>
                </a:solidFill>
                <a:latin typeface="Arial" panose="020B0604020202020204" pitchFamily="34" charset="0"/>
                <a:ea typeface="微软雅黑" panose="020B0503020204020204" pitchFamily="34" charset="-122"/>
                <a:cs typeface="+mj-cs"/>
                <a:sym typeface="Arial" panose="020B0604020202020204" pitchFamily="34" charset="0"/>
              </a:rPr>
              <a:t>onclusion</a:t>
            </a:r>
          </a:p>
        </p:txBody>
      </p:sp>
      <p:sp>
        <p:nvSpPr>
          <p:cNvPr id="91" name="文本框 90"/>
          <p:cNvSpPr txBox="1"/>
          <p:nvPr>
            <p:custDataLst>
              <p:tags r:id="rId20"/>
            </p:custDataLst>
          </p:nvPr>
        </p:nvSpPr>
        <p:spPr bwMode="auto">
          <a:xfrm>
            <a:off x="352213" y="6117167"/>
            <a:ext cx="11321627" cy="721360"/>
          </a:xfrm>
          <a:prstGeom prst="rect">
            <a:avLst/>
          </a:prstGeom>
          <a:noFill/>
          <a:ln w="9525">
            <a:noFill/>
            <a:miter lim="800000"/>
          </a:ln>
        </p:spPr>
        <p:txBody>
          <a:bodyPr wrap="square" lIns="90000" tIns="0" rIns="90000" bIns="46800" anchor="t" anchorCtr="0">
            <a:noAutofit/>
            <a:scene3d>
              <a:camera prst="orthographicFront"/>
              <a:lightRig rig="threePt" dir="t"/>
            </a:scene3d>
            <a:sp3d>
              <a:bevelT w="0" h="0"/>
            </a:sp3d>
          </a:bodyPr>
          <a:lstStyle/>
          <a:p>
            <a:pPr algn="l">
              <a:lnSpc>
                <a:spcPct val="120000"/>
              </a:lnSpc>
              <a:buClrTx/>
              <a:buSzTx/>
              <a:buNone/>
              <a:defRPr/>
            </a:pPr>
            <a:r>
              <a:rPr lang="en-US" sz="1333"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The test results are similar to the previous situation.</a:t>
            </a:r>
          </a:p>
          <a:p>
            <a:pPr algn="l">
              <a:lnSpc>
                <a:spcPct val="120000"/>
              </a:lnSpc>
              <a:buClrTx/>
              <a:buSzTx/>
              <a:buNone/>
              <a:defRPr/>
            </a:pPr>
            <a:r>
              <a:rPr lang="en-US" sz="1333"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Without isolation, the voltage difference between different gnds will be limited to the voltage drop of the diode, so we need to discuss </a:t>
            </a:r>
            <a:r>
              <a:rPr lang="en-US" sz="1333" spc="200" dirty="0">
                <a:solidFill>
                  <a:srgbClr val="FF0000"/>
                </a:solidFill>
                <a:latin typeface="Arial" panose="020B0604020202020204" pitchFamily="34" charset="0"/>
                <a:ea typeface="微软雅黑" panose="020B0503020204020204" pitchFamily="34" charset="-122"/>
                <a:sym typeface="Arial" panose="020B0604020202020204" pitchFamily="34" charset="0"/>
              </a:rPr>
              <a:t>whether it is necessary to add the resistors and voltage regulators.</a:t>
            </a:r>
          </a:p>
        </p:txBody>
      </p:sp>
      <p:sp>
        <p:nvSpPr>
          <p:cNvPr id="67" name="任意多边形 54"/>
          <p:cNvSpPr/>
          <p:nvPr>
            <p:custDataLst>
              <p:tags r:id="rId21"/>
            </p:custDataLst>
          </p:nvPr>
        </p:nvSpPr>
        <p:spPr bwMode="auto">
          <a:xfrm>
            <a:off x="431464" y="5719971"/>
            <a:ext cx="271744" cy="271439"/>
          </a:xfrm>
          <a:custGeom>
            <a:avLst/>
            <a:gdLst>
              <a:gd name="T0" fmla="*/ 213 w 427"/>
              <a:gd name="T1" fmla="*/ 0 h 427"/>
              <a:gd name="T2" fmla="*/ 0 w 427"/>
              <a:gd name="T3" fmla="*/ 213 h 427"/>
              <a:gd name="T4" fmla="*/ 213 w 427"/>
              <a:gd name="T5" fmla="*/ 427 h 427"/>
              <a:gd name="T6" fmla="*/ 427 w 427"/>
              <a:gd name="T7" fmla="*/ 213 h 427"/>
              <a:gd name="T8" fmla="*/ 213 w 427"/>
              <a:gd name="T9" fmla="*/ 0 h 427"/>
              <a:gd name="T10" fmla="*/ 180 w 427"/>
              <a:gd name="T11" fmla="*/ 312 h 427"/>
              <a:gd name="T12" fmla="*/ 82 w 427"/>
              <a:gd name="T13" fmla="*/ 214 h 427"/>
              <a:gd name="T14" fmla="*/ 120 w 427"/>
              <a:gd name="T15" fmla="*/ 176 h 427"/>
              <a:gd name="T16" fmla="*/ 180 w 427"/>
              <a:gd name="T17" fmla="*/ 236 h 427"/>
              <a:gd name="T18" fmla="*/ 308 w 427"/>
              <a:gd name="T19" fmla="*/ 108 h 427"/>
              <a:gd name="T20" fmla="*/ 346 w 427"/>
              <a:gd name="T21" fmla="*/ 146 h 427"/>
              <a:gd name="T22" fmla="*/ 180 w 427"/>
              <a:gd name="T23" fmla="*/ 31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427">
                <a:moveTo>
                  <a:pt x="213" y="0"/>
                </a:moveTo>
                <a:cubicBezTo>
                  <a:pt x="96" y="0"/>
                  <a:pt x="0" y="96"/>
                  <a:pt x="0" y="213"/>
                </a:cubicBezTo>
                <a:cubicBezTo>
                  <a:pt x="0" y="331"/>
                  <a:pt x="96" y="427"/>
                  <a:pt x="213" y="427"/>
                </a:cubicBezTo>
                <a:cubicBezTo>
                  <a:pt x="331" y="427"/>
                  <a:pt x="427" y="331"/>
                  <a:pt x="427" y="213"/>
                </a:cubicBezTo>
                <a:cubicBezTo>
                  <a:pt x="427" y="96"/>
                  <a:pt x="331" y="0"/>
                  <a:pt x="213" y="0"/>
                </a:cubicBezTo>
                <a:close/>
                <a:moveTo>
                  <a:pt x="180" y="312"/>
                </a:moveTo>
                <a:lnTo>
                  <a:pt x="82" y="214"/>
                </a:lnTo>
                <a:lnTo>
                  <a:pt x="120" y="176"/>
                </a:lnTo>
                <a:lnTo>
                  <a:pt x="180" y="236"/>
                </a:lnTo>
                <a:lnTo>
                  <a:pt x="308" y="108"/>
                </a:lnTo>
                <a:lnTo>
                  <a:pt x="346" y="146"/>
                </a:lnTo>
                <a:lnTo>
                  <a:pt x="180" y="312"/>
                </a:lnTo>
                <a:close/>
              </a:path>
            </a:pathLst>
          </a:custGeom>
          <a:solidFill>
            <a:sysClr val="window" lastClr="FFFFFF"/>
          </a:solidFill>
          <a:ln>
            <a:noFill/>
          </a:ln>
        </p:spPr>
        <p:txBody>
          <a:bodyPr lIns="90000" tIns="46800" rIns="90000" bIns="46800" anchor="ctr">
            <a:normAutofit fontScale="62500" lnSpcReduction="20000"/>
          </a:bodyPr>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lnSpc>
                <a:spcPct val="130000"/>
              </a:lnSpc>
            </a:pPr>
            <a:endParaRPr>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3" name="表格 2"/>
          <p:cNvGraphicFramePr>
            <a:graphicFrameLocks noGrp="1"/>
          </p:cNvGraphicFramePr>
          <p:nvPr>
            <p:custDataLst>
              <p:tags r:id="rId22"/>
            </p:custDataLst>
          </p:nvPr>
        </p:nvGraphicFramePr>
        <p:xfrm>
          <a:off x="5739751" y="3259962"/>
          <a:ext cx="6104187" cy="2656244"/>
        </p:xfrm>
        <a:graphic>
          <a:graphicData uri="http://schemas.openxmlformats.org/drawingml/2006/table">
            <a:tbl>
              <a:tblPr firstRow="1" bandRow="1">
                <a:tableStyleId>{5C22544A-7EE6-4342-B048-85BDC9FD1C3A}</a:tableStyleId>
              </a:tblPr>
              <a:tblGrid>
                <a:gridCol w="2848187">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165860">
                  <a:extLst>
                    <a:ext uri="{9D8B030D-6E8A-4147-A177-3AD203B41FA5}">
                      <a16:colId xmlns:a16="http://schemas.microsoft.com/office/drawing/2014/main" val="20002"/>
                    </a:ext>
                  </a:extLst>
                </a:gridCol>
                <a:gridCol w="1023340">
                  <a:extLst>
                    <a:ext uri="{9D8B030D-6E8A-4147-A177-3AD203B41FA5}">
                      <a16:colId xmlns:a16="http://schemas.microsoft.com/office/drawing/2014/main" val="20003"/>
                    </a:ext>
                  </a:extLst>
                </a:gridCol>
              </a:tblGrid>
              <a:tr h="365760">
                <a:tc>
                  <a:txBody>
                    <a:bodyPr/>
                    <a:lstStyle/>
                    <a:p>
                      <a:pPr algn="ctr"/>
                      <a:endParaRPr lang="zh-CN" altLang="en-US" sz="1600" dirty="0"/>
                    </a:p>
                  </a:txBody>
                  <a:tcPr marL="121920" marR="121920" marT="60960" marB="60960" anchor="ctr"/>
                </a:tc>
                <a:tc>
                  <a:txBody>
                    <a:bodyPr/>
                    <a:lstStyle/>
                    <a:p>
                      <a:pPr algn="ctr"/>
                      <a:r>
                        <a:rPr lang="en-US" altLang="zh-CN" sz="1300" dirty="0"/>
                        <a:t>CH1 ON</a:t>
                      </a:r>
                    </a:p>
                  </a:txBody>
                  <a:tcPr marL="121920" marR="121920" marT="60960" marB="60960" anchor="ctr"/>
                </a:tc>
                <a:tc>
                  <a:txBody>
                    <a:bodyPr/>
                    <a:lstStyle/>
                    <a:p>
                      <a:pPr algn="ctr"/>
                      <a:r>
                        <a:rPr lang="en-US" altLang="zh-CN" sz="1300" dirty="0"/>
                        <a:t>CH1&amp;3 ON</a:t>
                      </a:r>
                    </a:p>
                  </a:txBody>
                  <a:tcPr marL="121920" marR="121920" marT="60960" marB="60960" anchor="ctr"/>
                </a:tc>
                <a:tc>
                  <a:txBody>
                    <a:bodyPr/>
                    <a:lstStyle/>
                    <a:p>
                      <a:pPr algn="ctr"/>
                      <a:r>
                        <a:rPr lang="en-US" altLang="zh-CN" sz="1300" dirty="0"/>
                        <a:t>All ON</a:t>
                      </a:r>
                    </a:p>
                  </a:txBody>
                  <a:tcPr marL="121920" marR="121920" marT="60960" marB="60960" anchor="ctr"/>
                </a:tc>
                <a:extLst>
                  <a:ext uri="{0D108BD9-81ED-4DB2-BD59-A6C34878D82A}">
                    <a16:rowId xmlns:a16="http://schemas.microsoft.com/office/drawing/2014/main" val="10000"/>
                  </a:ext>
                </a:extLst>
              </a:tr>
              <a:tr h="447040">
                <a:tc>
                  <a:txBody>
                    <a:bodyPr/>
                    <a:lstStyle/>
                    <a:p>
                      <a:pPr algn="ctr"/>
                      <a:r>
                        <a:rPr sz="1100" dirty="0"/>
                        <a:t>Voltage of current sampling resistor</a:t>
                      </a:r>
                      <a:r>
                        <a:rPr lang="en-US" sz="1100" dirty="0"/>
                        <a:t> CH1</a:t>
                      </a:r>
                    </a:p>
                  </a:txBody>
                  <a:tcPr marL="121920" marR="121920" marT="60960" marB="60960" anchor="ctr"/>
                </a:tc>
                <a:tc>
                  <a:txBody>
                    <a:bodyPr/>
                    <a:lstStyle/>
                    <a:p>
                      <a:pPr algn="ctr"/>
                      <a:r>
                        <a:rPr lang="en-US" altLang="zh-CN" sz="1100" dirty="0"/>
                        <a:t>87.2mV</a:t>
                      </a:r>
                    </a:p>
                  </a:txBody>
                  <a:tcPr marL="121920" marR="121920" marT="60960" marB="60960" anchor="ctr"/>
                </a:tc>
                <a:tc>
                  <a:txBody>
                    <a:bodyPr/>
                    <a:lstStyle/>
                    <a:p>
                      <a:pPr algn="ctr"/>
                      <a:r>
                        <a:rPr lang="en-US" altLang="zh-CN" sz="1100" dirty="0"/>
                        <a:t>87.2mV</a:t>
                      </a:r>
                    </a:p>
                  </a:txBody>
                  <a:tcPr marL="121920" marR="121920" marT="60960" marB="60960" anchor="ctr"/>
                </a:tc>
                <a:tc>
                  <a:txBody>
                    <a:bodyPr/>
                    <a:lstStyle/>
                    <a:p>
                      <a:pPr algn="ctr"/>
                      <a:r>
                        <a:rPr lang="en-US" altLang="zh-CN" sz="1100" dirty="0"/>
                        <a:t>81.9mV</a:t>
                      </a:r>
                    </a:p>
                  </a:txBody>
                  <a:tcPr marL="121920" marR="121920" marT="60960" marB="60960" anchor="ctr"/>
                </a:tc>
                <a:extLst>
                  <a:ext uri="{0D108BD9-81ED-4DB2-BD59-A6C34878D82A}">
                    <a16:rowId xmlns:a16="http://schemas.microsoft.com/office/drawing/2014/main" val="10001"/>
                  </a:ext>
                </a:extLst>
              </a:tr>
              <a:tr h="436159">
                <a:tc>
                  <a:txBody>
                    <a:bodyPr/>
                    <a:lstStyle/>
                    <a:p>
                      <a:pPr algn="ctr"/>
                      <a:r>
                        <a:rPr sz="1100" dirty="0">
                          <a:sym typeface="+mn-ea"/>
                        </a:rPr>
                        <a:t>Voltage of current sampling resistor</a:t>
                      </a:r>
                      <a:r>
                        <a:rPr lang="en-US" sz="1100" dirty="0">
                          <a:sym typeface="+mn-ea"/>
                        </a:rPr>
                        <a:t> CH2</a:t>
                      </a:r>
                      <a:endParaRPr lang="zh-CN" altLang="en-US" sz="1100" dirty="0">
                        <a:sym typeface="+mn-ea"/>
                      </a:endParaRPr>
                    </a:p>
                  </a:txBody>
                  <a:tcPr marL="121920" marR="121920" marT="60960" marB="60960" anchor="ctr"/>
                </a:tc>
                <a:tc>
                  <a:txBody>
                    <a:bodyPr/>
                    <a:lstStyle/>
                    <a:p>
                      <a:pPr algn="ctr"/>
                      <a:r>
                        <a:rPr lang="en-US" altLang="zh-CN" sz="1100" dirty="0"/>
                        <a:t>7.3mV</a:t>
                      </a:r>
                    </a:p>
                  </a:txBody>
                  <a:tcPr marL="121920" marR="121920" marT="60960" marB="60960" anchor="ctr"/>
                </a:tc>
                <a:tc>
                  <a:txBody>
                    <a:bodyPr/>
                    <a:lstStyle/>
                    <a:p>
                      <a:pPr algn="ctr"/>
                      <a:r>
                        <a:rPr lang="en-US" altLang="zh-CN" sz="1100" dirty="0"/>
                        <a:t>9.3mV</a:t>
                      </a:r>
                    </a:p>
                  </a:txBody>
                  <a:tcPr marL="121920" marR="121920" marT="60960" marB="60960" anchor="ctr"/>
                </a:tc>
                <a:tc>
                  <a:txBody>
                    <a:bodyPr/>
                    <a:lstStyle/>
                    <a:p>
                      <a:pPr algn="ctr"/>
                      <a:r>
                        <a:rPr lang="en-US" altLang="zh-CN" sz="1100" dirty="0"/>
                        <a:t>80.1mV</a:t>
                      </a:r>
                    </a:p>
                  </a:txBody>
                  <a:tcPr marL="121920" marR="121920" marT="60960" marB="60960" anchor="ctr"/>
                </a:tc>
                <a:extLst>
                  <a:ext uri="{0D108BD9-81ED-4DB2-BD59-A6C34878D82A}">
                    <a16:rowId xmlns:a16="http://schemas.microsoft.com/office/drawing/2014/main" val="10002"/>
                  </a:ext>
                </a:extLst>
              </a:tr>
              <a:tr h="436159">
                <a:tc>
                  <a:txBody>
                    <a:bodyPr/>
                    <a:lstStyle/>
                    <a:p>
                      <a:pPr algn="ctr"/>
                      <a:r>
                        <a:rPr sz="1100" dirty="0">
                          <a:sym typeface="+mn-ea"/>
                        </a:rPr>
                        <a:t>Voltage of current sampling resistor</a:t>
                      </a:r>
                      <a:r>
                        <a:rPr lang="en-US" sz="1100" dirty="0">
                          <a:sym typeface="+mn-ea"/>
                        </a:rPr>
                        <a:t> CH3</a:t>
                      </a:r>
                      <a:endParaRPr lang="zh-CN" altLang="en-US" sz="1100" dirty="0">
                        <a:sym typeface="+mn-ea"/>
                      </a:endParaRPr>
                    </a:p>
                  </a:txBody>
                  <a:tcPr marL="121920" marR="121920" marT="60960" marB="60960" anchor="ctr"/>
                </a:tc>
                <a:tc>
                  <a:txBody>
                    <a:bodyPr/>
                    <a:lstStyle/>
                    <a:p>
                      <a:pPr algn="ctr"/>
                      <a:r>
                        <a:rPr lang="en-US" altLang="zh-CN" sz="1100" dirty="0"/>
                        <a:t>3.1mV</a:t>
                      </a:r>
                    </a:p>
                  </a:txBody>
                  <a:tcPr marL="121920" marR="121920" marT="60960" marB="60960" anchor="ctr"/>
                </a:tc>
                <a:tc>
                  <a:txBody>
                    <a:bodyPr/>
                    <a:lstStyle/>
                    <a:p>
                      <a:pPr algn="ctr"/>
                      <a:r>
                        <a:rPr lang="en-US" altLang="zh-CN" sz="1100" dirty="0"/>
                        <a:t>83.2mV</a:t>
                      </a:r>
                    </a:p>
                  </a:txBody>
                  <a:tcPr marL="121920" marR="121920" marT="60960" marB="60960" anchor="ctr"/>
                </a:tc>
                <a:tc>
                  <a:txBody>
                    <a:bodyPr/>
                    <a:lstStyle/>
                    <a:p>
                      <a:pPr algn="ctr"/>
                      <a:r>
                        <a:rPr lang="en-US" altLang="zh-CN" sz="1100" dirty="0"/>
                        <a:t>77.0mV</a:t>
                      </a:r>
                    </a:p>
                  </a:txBody>
                  <a:tcPr marL="121920" marR="121920" marT="60960" marB="60960" anchor="ctr"/>
                </a:tc>
                <a:extLst>
                  <a:ext uri="{0D108BD9-81ED-4DB2-BD59-A6C34878D82A}">
                    <a16:rowId xmlns:a16="http://schemas.microsoft.com/office/drawing/2014/main" val="10003"/>
                  </a:ext>
                </a:extLst>
              </a:tr>
              <a:tr h="314960">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sz="1100" dirty="0">
                          <a:sym typeface="+mn-ea"/>
                        </a:rPr>
                        <a:t>Voltage of</a:t>
                      </a:r>
                      <a:r>
                        <a:rPr lang="en-US" sz="1100" dirty="0">
                          <a:sym typeface="+mn-ea"/>
                        </a:rPr>
                        <a:t> load CH1</a:t>
                      </a:r>
                    </a:p>
                  </a:txBody>
                  <a:tcPr marL="121920" marR="121920" marT="60960" marB="60960" anchor="ctr"/>
                </a:tc>
                <a:tc>
                  <a:txBody>
                    <a:bodyPr/>
                    <a:lstStyle/>
                    <a:p>
                      <a:pPr algn="ctr"/>
                      <a:r>
                        <a:rPr lang="en-US" altLang="zh-CN" sz="1100" dirty="0"/>
                        <a:t>241.0V</a:t>
                      </a:r>
                    </a:p>
                  </a:txBody>
                  <a:tcPr marL="121920" marR="121920" marT="60960" marB="60960" anchor="ctr"/>
                </a:tc>
                <a:tc>
                  <a:txBody>
                    <a:bodyPr/>
                    <a:lstStyle/>
                    <a:p>
                      <a:pPr algn="ctr"/>
                      <a:r>
                        <a:rPr lang="en-US" altLang="zh-CN" sz="1100" dirty="0"/>
                        <a:t>240.0V</a:t>
                      </a:r>
                    </a:p>
                  </a:txBody>
                  <a:tcPr marL="121920" marR="121920" marT="60960" marB="60960" anchor="ctr"/>
                </a:tc>
                <a:tc>
                  <a:txBody>
                    <a:bodyPr/>
                    <a:lstStyle/>
                    <a:p>
                      <a:pPr algn="ctr"/>
                      <a:r>
                        <a:rPr lang="en-US" altLang="zh-CN" sz="1100" dirty="0"/>
                        <a:t>239.5V</a:t>
                      </a:r>
                    </a:p>
                  </a:txBody>
                  <a:tcPr marL="121920" marR="121920" marT="60960" marB="60960" anchor="ctr"/>
                </a:tc>
                <a:extLst>
                  <a:ext uri="{0D108BD9-81ED-4DB2-BD59-A6C34878D82A}">
                    <a16:rowId xmlns:a16="http://schemas.microsoft.com/office/drawing/2014/main" val="10004"/>
                  </a:ext>
                </a:extLst>
              </a:tr>
              <a:tr h="296333">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sz="1100" dirty="0">
                          <a:sym typeface="+mn-ea"/>
                        </a:rPr>
                        <a:t>Voltage of</a:t>
                      </a:r>
                      <a:r>
                        <a:rPr lang="en-US" sz="1100" dirty="0">
                          <a:sym typeface="+mn-ea"/>
                        </a:rPr>
                        <a:t> load CH2</a:t>
                      </a:r>
                      <a:endParaRPr lang="zh-CN" altLang="en-US" sz="1100" dirty="0">
                        <a:sym typeface="+mn-ea"/>
                      </a:endParaRPr>
                    </a:p>
                  </a:txBody>
                  <a:tcPr marL="121920" marR="121920" marT="60960" marB="6096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100" dirty="0"/>
                        <a:t>0.007V</a:t>
                      </a:r>
                    </a:p>
                  </a:txBody>
                  <a:tcPr marL="121920" marR="121920" marT="60960" marB="60960" anchor="ctr"/>
                </a:tc>
                <a:tc>
                  <a:txBody>
                    <a:bodyPr/>
                    <a:lstStyle/>
                    <a:p>
                      <a:pPr algn="ctr"/>
                      <a:r>
                        <a:rPr lang="en-US" altLang="zh-CN" sz="1100" dirty="0"/>
                        <a:t>0.01V</a:t>
                      </a:r>
                    </a:p>
                  </a:txBody>
                  <a:tcPr marL="121920" marR="121920" marT="60960" marB="60960" anchor="ctr"/>
                </a:tc>
                <a:tc>
                  <a:txBody>
                    <a:bodyPr/>
                    <a:lstStyle/>
                    <a:p>
                      <a:pPr algn="ctr"/>
                      <a:r>
                        <a:rPr lang="en-US" altLang="zh-CN" sz="1100" dirty="0"/>
                        <a:t>239.2V</a:t>
                      </a:r>
                    </a:p>
                  </a:txBody>
                  <a:tcPr marL="121920" marR="121920" marT="60960" marB="60960" anchor="ctr"/>
                </a:tc>
                <a:extLst>
                  <a:ext uri="{0D108BD9-81ED-4DB2-BD59-A6C34878D82A}">
                    <a16:rowId xmlns:a16="http://schemas.microsoft.com/office/drawing/2014/main" val="10005"/>
                  </a:ext>
                </a:extLst>
              </a:tr>
              <a:tr h="359833">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sz="1100" dirty="0">
                          <a:sym typeface="+mn-ea"/>
                        </a:rPr>
                        <a:t>Voltage of</a:t>
                      </a:r>
                      <a:r>
                        <a:rPr lang="en-US" sz="1100" dirty="0">
                          <a:sym typeface="+mn-ea"/>
                        </a:rPr>
                        <a:t> load CH3</a:t>
                      </a:r>
                      <a:endParaRPr lang="zh-CN" altLang="en-US" sz="1100" dirty="0">
                        <a:sym typeface="+mn-ea"/>
                      </a:endParaRPr>
                    </a:p>
                  </a:txBody>
                  <a:tcPr marL="121920" marR="121920" marT="60960" marB="6096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100" dirty="0"/>
                        <a:t>0.261V</a:t>
                      </a:r>
                    </a:p>
                  </a:txBody>
                  <a:tcPr marL="121920" marR="121920" marT="60960" marB="60960" anchor="ctr"/>
                </a:tc>
                <a:tc>
                  <a:txBody>
                    <a:bodyPr/>
                    <a:lstStyle/>
                    <a:p>
                      <a:pPr algn="ctr"/>
                      <a:r>
                        <a:rPr lang="en-US" altLang="zh-CN" sz="1100" dirty="0"/>
                        <a:t>240.4V</a:t>
                      </a:r>
                    </a:p>
                  </a:txBody>
                  <a:tcPr marL="121920" marR="121920" marT="60960" marB="60960" anchor="ctr"/>
                </a:tc>
                <a:tc>
                  <a:txBody>
                    <a:bodyPr/>
                    <a:lstStyle/>
                    <a:p>
                      <a:pPr algn="ctr"/>
                      <a:r>
                        <a:rPr lang="en-US" altLang="zh-CN" sz="1100" dirty="0"/>
                        <a:t>240.4V</a:t>
                      </a:r>
                    </a:p>
                  </a:txBody>
                  <a:tcPr marL="121920" marR="121920" marT="60960" marB="60960" anchor="ctr"/>
                </a:tc>
                <a:extLst>
                  <a:ext uri="{0D108BD9-81ED-4DB2-BD59-A6C34878D82A}">
                    <a16:rowId xmlns:a16="http://schemas.microsoft.com/office/drawing/2014/main" val="10006"/>
                  </a:ext>
                </a:extLst>
              </a:tr>
            </a:tbl>
          </a:graphicData>
        </a:graphic>
      </p:graphicFrame>
      <p:sp>
        <p:nvSpPr>
          <p:cNvPr id="2" name="文本框 1"/>
          <p:cNvSpPr txBox="1"/>
          <p:nvPr>
            <p:custDataLst>
              <p:tags r:id="rId23"/>
            </p:custDataLst>
          </p:nvPr>
        </p:nvSpPr>
        <p:spPr bwMode="auto">
          <a:xfrm>
            <a:off x="5793741" y="1866901"/>
            <a:ext cx="6034193" cy="546100"/>
          </a:xfrm>
          <a:prstGeom prst="rect">
            <a:avLst/>
          </a:prstGeom>
          <a:noFill/>
          <a:ln w="9525">
            <a:noFill/>
            <a:miter lim="800000"/>
          </a:ln>
        </p:spPr>
        <p:txBody>
          <a:bodyPr wrap="square" lIns="90000" tIns="0" rIns="90000" bIns="46800" anchor="t" anchorCtr="0">
            <a:noAutofit/>
            <a:scene3d>
              <a:camera prst="orthographicFront"/>
              <a:lightRig rig="threePt" dir="t"/>
            </a:scene3d>
            <a:sp3d>
              <a:bevelT w="0" h="0"/>
            </a:sp3d>
          </a:bodyPr>
          <a:lstStyle/>
          <a:p>
            <a:pPr>
              <a:lnSpc>
                <a:spcPct val="120000"/>
              </a:lnSpc>
              <a:defRPr/>
            </a:pPr>
            <a:r>
              <a:rPr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3 channels is grounded through a </a:t>
            </a:r>
            <a:r>
              <a:rPr lang="en-US"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200k </a:t>
            </a:r>
            <a:r>
              <a:rPr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resistor</a:t>
            </a:r>
            <a:r>
              <a:rPr lang="en-US"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 ,diode and a </a:t>
            </a:r>
            <a:r>
              <a:rPr sz="1400" spc="200" dirty="0">
                <a:solidFill>
                  <a:srgbClr val="000000">
                    <a:lumMod val="100000"/>
                  </a:srgbClr>
                </a:solidFill>
                <a:latin typeface="Arial" panose="020B0604020202020204" pitchFamily="34" charset="0"/>
                <a:ea typeface="微软雅黑" panose="020B0503020204020204" pitchFamily="34" charset="-122"/>
                <a:sym typeface="+mn-ea"/>
              </a:rPr>
              <a:t>voltage-regulator tube</a:t>
            </a:r>
            <a:r>
              <a:rPr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endParaRPr>
          </a:p>
          <a:p>
            <a:pPr>
              <a:lnSpc>
                <a:spcPct val="120000"/>
              </a:lnSpc>
              <a:defRPr/>
            </a:pPr>
            <a:r>
              <a:rPr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3 loads</a:t>
            </a:r>
            <a:r>
              <a:rPr lang="en-US"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(300k resistor)</a:t>
            </a:r>
            <a:r>
              <a:rPr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 </a:t>
            </a:r>
            <a:r>
              <a:rPr sz="1400" spc="200" dirty="0">
                <a:solidFill>
                  <a:srgbClr val="FF0000"/>
                </a:solidFill>
                <a:latin typeface="Arial" panose="020B0604020202020204" pitchFamily="34" charset="0"/>
                <a:ea typeface="微软雅黑" panose="020B0503020204020204" pitchFamily="34" charset="-122"/>
                <a:sym typeface="Arial" panose="020B0604020202020204" pitchFamily="34" charset="0"/>
              </a:rPr>
              <a:t>sharing ground</a:t>
            </a:r>
            <a:r>
              <a:rPr lang="en-US"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a:t>
            </a:r>
          </a:p>
        </p:txBody>
      </p:sp>
      <p:pic>
        <p:nvPicPr>
          <p:cNvPr id="6" name="图片 5"/>
          <p:cNvPicPr>
            <a:picLocks noChangeAspect="1"/>
          </p:cNvPicPr>
          <p:nvPr>
            <p:custDataLst>
              <p:tags r:id="rId24"/>
            </p:custDataLst>
          </p:nvPr>
        </p:nvPicPr>
        <p:blipFill>
          <a:blip r:embed="rId36"/>
          <a:stretch>
            <a:fillRect/>
          </a:stretch>
        </p:blipFill>
        <p:spPr>
          <a:xfrm>
            <a:off x="46567" y="1278467"/>
            <a:ext cx="5339927" cy="4158827"/>
          </a:xfrm>
          <a:prstGeom prst="rect">
            <a:avLst/>
          </a:prstGeom>
        </p:spPr>
      </p:pic>
      <p:sp>
        <p:nvSpPr>
          <p:cNvPr id="22" name="矩形 21"/>
          <p:cNvSpPr/>
          <p:nvPr>
            <p:custDataLst>
              <p:tags r:id="rId25"/>
            </p:custDataLst>
          </p:nvPr>
        </p:nvSpPr>
        <p:spPr>
          <a:xfrm>
            <a:off x="607907" y="1605281"/>
            <a:ext cx="900853" cy="947420"/>
          </a:xfrm>
          <a:prstGeom prst="rect">
            <a:avLst/>
          </a:prstGeom>
          <a:noFill/>
          <a:ln w="7620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5" name="矩形 14"/>
          <p:cNvSpPr/>
          <p:nvPr>
            <p:custDataLst>
              <p:tags r:id="rId26"/>
            </p:custDataLst>
          </p:nvPr>
        </p:nvSpPr>
        <p:spPr>
          <a:xfrm>
            <a:off x="623147" y="3037841"/>
            <a:ext cx="900853" cy="947420"/>
          </a:xfrm>
          <a:prstGeom prst="rect">
            <a:avLst/>
          </a:prstGeom>
          <a:noFill/>
          <a:ln w="7620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9" name="矩形 18"/>
          <p:cNvSpPr/>
          <p:nvPr>
            <p:custDataLst>
              <p:tags r:id="rId27"/>
            </p:custDataLst>
          </p:nvPr>
        </p:nvSpPr>
        <p:spPr>
          <a:xfrm>
            <a:off x="623147" y="4350174"/>
            <a:ext cx="900853" cy="947420"/>
          </a:xfrm>
          <a:prstGeom prst="rect">
            <a:avLst/>
          </a:prstGeom>
          <a:noFill/>
          <a:ln w="7620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8" name="Date Placeholder 17">
            <a:extLst>
              <a:ext uri="{FF2B5EF4-FFF2-40B4-BE49-F238E27FC236}">
                <a16:creationId xmlns:a16="http://schemas.microsoft.com/office/drawing/2014/main" id="{2688AAC4-4A72-1EAD-279D-A2C2AA377687}"/>
              </a:ext>
            </a:extLst>
          </p:cNvPr>
          <p:cNvSpPr>
            <a:spLocks noGrp="1"/>
          </p:cNvSpPr>
          <p:nvPr>
            <p:ph type="dt" sz="half" idx="10"/>
          </p:nvPr>
        </p:nvSpPr>
        <p:spPr/>
        <p:txBody>
          <a:bodyPr/>
          <a:lstStyle/>
          <a:p>
            <a:r>
              <a:rPr lang="de-CH"/>
              <a:t>R Gonçalo</a:t>
            </a:r>
            <a:endParaRPr lang="en-CH"/>
          </a:p>
        </p:txBody>
      </p:sp>
      <p:sp>
        <p:nvSpPr>
          <p:cNvPr id="20" name="Footer Placeholder 19">
            <a:extLst>
              <a:ext uri="{FF2B5EF4-FFF2-40B4-BE49-F238E27FC236}">
                <a16:creationId xmlns:a16="http://schemas.microsoft.com/office/drawing/2014/main" id="{19876CC1-9429-F45D-A1F5-5887C002ACDF}"/>
              </a:ext>
            </a:extLst>
          </p:cNvPr>
          <p:cNvSpPr>
            <a:spLocks noGrp="1"/>
          </p:cNvSpPr>
          <p:nvPr>
            <p:ph type="ftr" sz="quarter" idx="11"/>
          </p:nvPr>
        </p:nvSpPr>
        <p:spPr/>
        <p:txBody>
          <a:bodyPr/>
          <a:lstStyle/>
          <a:p>
            <a:r>
              <a:rPr lang="en-GB"/>
              <a:t>HGTD Week - 11/9/2023</a:t>
            </a:r>
            <a:endParaRPr lang="en-CH"/>
          </a:p>
        </p:txBody>
      </p:sp>
      <p:sp>
        <p:nvSpPr>
          <p:cNvPr id="21" name="Slide Number Placeholder 20">
            <a:extLst>
              <a:ext uri="{FF2B5EF4-FFF2-40B4-BE49-F238E27FC236}">
                <a16:creationId xmlns:a16="http://schemas.microsoft.com/office/drawing/2014/main" id="{5F987099-E23C-3C02-15C7-59AEB94A9A80}"/>
              </a:ext>
            </a:extLst>
          </p:cNvPr>
          <p:cNvSpPr>
            <a:spLocks noGrp="1"/>
          </p:cNvSpPr>
          <p:nvPr>
            <p:ph type="sldNum" sz="quarter" idx="12"/>
          </p:nvPr>
        </p:nvSpPr>
        <p:spPr/>
        <p:txBody>
          <a:bodyPr/>
          <a:lstStyle/>
          <a:p>
            <a:fld id="{0D7CE9B6-73DE-7E43-80D3-67E7482F0A0F}" type="slidenum">
              <a:rPr lang="en-CH" smtClean="0"/>
              <a:t>17</a:t>
            </a:fld>
            <a:endParaRPr lang="en-CH"/>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2"/>
            </p:custDataLst>
          </p:nvPr>
        </p:nvSpPr>
        <p:spPr>
          <a:xfrm>
            <a:off x="1" y="523876"/>
            <a:ext cx="4528185" cy="702945"/>
          </a:xfrm>
          <a:prstGeom prst="rect">
            <a:avLst/>
          </a:prstGeom>
          <a:solidFill>
            <a:srgbClr val="074089"/>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6" name="矩形 5"/>
          <p:cNvSpPr/>
          <p:nvPr>
            <p:custDataLst>
              <p:tags r:id="rId3"/>
            </p:custDataLst>
          </p:nvPr>
        </p:nvSpPr>
        <p:spPr>
          <a:xfrm>
            <a:off x="4635379" y="523874"/>
            <a:ext cx="292860" cy="702945"/>
          </a:xfrm>
          <a:prstGeom prst="rect">
            <a:avLst/>
          </a:prstGeom>
          <a:solidFill>
            <a:srgbClr val="C5262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 name="强调" hidden="1"/>
          <p:cNvSpPr txBox="1"/>
          <p:nvPr>
            <p:custDataLst>
              <p:tags r:id="rId4"/>
            </p:custDataLst>
          </p:nvPr>
        </p:nvSpPr>
        <p:spPr>
          <a:xfrm>
            <a:off x="1612531" y="3990881"/>
            <a:ext cx="983932" cy="461665"/>
          </a:xfrm>
          <a:prstGeom prst="rect">
            <a:avLst/>
          </a:prstGeom>
          <a:noFill/>
        </p:spPr>
        <p:txBody>
          <a:bodyPr wrap="square" rtlCol="0">
            <a:spAutoFit/>
          </a:bodyPr>
          <a:lstStyle/>
          <a:p>
            <a:pPr algn="ctr"/>
            <a:r>
              <a:rPr lang="en-US" altLang="zh-CN" sz="2400">
                <a:solidFill>
                  <a:srgbClr val="E87738"/>
                </a:solidFill>
                <a:latin typeface="微软雅黑" panose="020B0503020204020204" pitchFamily="34" charset="-122"/>
                <a:ea typeface="微软雅黑" panose="020B0503020204020204" pitchFamily="34" charset="-122"/>
              </a:rPr>
              <a:t>25</a:t>
            </a:r>
          </a:p>
        </p:txBody>
      </p:sp>
      <p:cxnSp>
        <p:nvCxnSpPr>
          <p:cNvPr id="4" name="直接连接符 3" hidden="1"/>
          <p:cNvCxnSpPr/>
          <p:nvPr>
            <p:custDataLst>
              <p:tags r:id="rId5"/>
            </p:custDataLst>
          </p:nvPr>
        </p:nvCxnSpPr>
        <p:spPr>
          <a:xfrm>
            <a:off x="3486785" y="3494887"/>
            <a:ext cx="3492099" cy="0"/>
          </a:xfrm>
          <a:prstGeom prst="line">
            <a:avLst/>
          </a:prstGeom>
          <a:ln w="25400">
            <a:solidFill>
              <a:srgbClr val="E87738"/>
            </a:solidFill>
          </a:ln>
        </p:spPr>
        <p:style>
          <a:lnRef idx="1">
            <a:schemeClr val="accent1"/>
          </a:lnRef>
          <a:fillRef idx="0">
            <a:schemeClr val="accent1"/>
          </a:fillRef>
          <a:effectRef idx="0">
            <a:schemeClr val="accent1"/>
          </a:effectRef>
          <a:fontRef idx="minor">
            <a:schemeClr val="tx1"/>
          </a:fontRef>
        </p:style>
      </p:cxnSp>
      <p:grpSp>
        <p:nvGrpSpPr>
          <p:cNvPr id="7" name="组合 6" hidden="1"/>
          <p:cNvGrpSpPr/>
          <p:nvPr>
            <p:custDataLst>
              <p:tags r:id="rId6"/>
            </p:custDataLst>
          </p:nvPr>
        </p:nvGrpSpPr>
        <p:grpSpPr>
          <a:xfrm>
            <a:off x="2674875" y="3494887"/>
            <a:ext cx="2108835" cy="927100"/>
            <a:chOff x="835025" y="790575"/>
            <a:chExt cx="2108835" cy="1804670"/>
          </a:xfrm>
        </p:grpSpPr>
        <p:sp>
          <p:nvSpPr>
            <p:cNvPr id="25" name="文本框 24"/>
            <p:cNvSpPr txBox="1"/>
            <p:nvPr>
              <p:custDataLst>
                <p:tags r:id="rId29"/>
              </p:custDataLst>
            </p:nvPr>
          </p:nvSpPr>
          <p:spPr>
            <a:xfrm>
              <a:off x="835025" y="1341120"/>
              <a:ext cx="2108835" cy="706755"/>
            </a:xfrm>
            <a:prstGeom prst="rect">
              <a:avLst/>
            </a:prstGeom>
            <a:noFill/>
          </p:spPr>
          <p:txBody>
            <a:bodyPr wrap="square" rtlCol="0" anchor="ctr" anchorCtr="0">
              <a:normAutofit fontScale="50000" lnSpcReduction="20000"/>
            </a:bodyPr>
            <a:lstStyle/>
            <a:p>
              <a:pPr algn="ctr" fontAlgn="ctr"/>
              <a:r>
                <a:rPr lang="en-US" altLang="zh-CN" sz="3600" b="1">
                  <a:solidFill>
                    <a:srgbClr val="E87738"/>
                  </a:solidFill>
                  <a:latin typeface="微软雅黑" panose="020B0503020204020204" pitchFamily="34" charset="-122"/>
                  <a:ea typeface="微软雅黑" panose="020B0503020204020204" pitchFamily="34" charset="-122"/>
                  <a:cs typeface="微软雅黑" panose="020B0503020204020204" pitchFamily="34" charset="-122"/>
                </a:rPr>
                <a:t>9</a:t>
              </a:r>
            </a:p>
          </p:txBody>
        </p:sp>
        <p:sp>
          <p:nvSpPr>
            <p:cNvPr id="26" name="等腰三角形 25"/>
            <p:cNvSpPr/>
            <p:nvPr>
              <p:custDataLst>
                <p:tags r:id="rId30"/>
              </p:custDataLst>
            </p:nvPr>
          </p:nvSpPr>
          <p:spPr>
            <a:xfrm>
              <a:off x="1773555" y="996950"/>
              <a:ext cx="231140" cy="231140"/>
            </a:xfrm>
            <a:prstGeom prst="triangle">
              <a:avLst/>
            </a:prstGeom>
            <a:solidFill>
              <a:srgbClr val="E87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custDataLst>
                <p:tags r:id="rId31"/>
              </p:custDataLst>
            </p:nvPr>
          </p:nvSpPr>
          <p:spPr>
            <a:xfrm flipV="1">
              <a:off x="1773555" y="2160905"/>
              <a:ext cx="231140" cy="231140"/>
            </a:xfrm>
            <a:prstGeom prst="triangle">
              <a:avLst/>
            </a:prstGeom>
            <a:solidFill>
              <a:srgbClr val="E87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32"/>
              </p:custDataLst>
            </p:nvPr>
          </p:nvSpPr>
          <p:spPr>
            <a:xfrm>
              <a:off x="1345565" y="790575"/>
              <a:ext cx="1087755"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p:nvPr>
              <p:custDataLst>
                <p:tags r:id="rId33"/>
              </p:custDataLst>
            </p:nvPr>
          </p:nvCxnSpPr>
          <p:spPr>
            <a:xfrm>
              <a:off x="1444625" y="2595245"/>
              <a:ext cx="889000" cy="0"/>
            </a:xfrm>
            <a:prstGeom prst="line">
              <a:avLst/>
            </a:prstGeom>
            <a:ln w="25400">
              <a:solidFill>
                <a:srgbClr val="E87738"/>
              </a:solidFill>
            </a:ln>
          </p:spPr>
          <p:style>
            <a:lnRef idx="1">
              <a:schemeClr val="accent1"/>
            </a:lnRef>
            <a:fillRef idx="0">
              <a:schemeClr val="accent1"/>
            </a:fillRef>
            <a:effectRef idx="0">
              <a:schemeClr val="accent1"/>
            </a:effectRef>
            <a:fontRef idx="minor">
              <a:schemeClr val="tx1"/>
            </a:fontRef>
          </p:style>
        </p:cxnSp>
      </p:grpSp>
      <p:cxnSp>
        <p:nvCxnSpPr>
          <p:cNvPr id="11" name="直接连接符 10" hidden="1"/>
          <p:cNvCxnSpPr/>
          <p:nvPr>
            <p:custDataLst>
              <p:tags r:id="rId7"/>
            </p:custDataLst>
          </p:nvPr>
        </p:nvCxnSpPr>
        <p:spPr>
          <a:xfrm>
            <a:off x="6978883" y="3494887"/>
            <a:ext cx="0" cy="429719"/>
          </a:xfrm>
          <a:prstGeom prst="line">
            <a:avLst/>
          </a:prstGeom>
          <a:ln w="25400">
            <a:solidFill>
              <a:srgbClr val="E87738"/>
            </a:solidFill>
          </a:ln>
        </p:spPr>
        <p:style>
          <a:lnRef idx="1">
            <a:schemeClr val="accent1"/>
          </a:lnRef>
          <a:fillRef idx="0">
            <a:schemeClr val="accent1"/>
          </a:fillRef>
          <a:effectRef idx="0">
            <a:schemeClr val="accent1"/>
          </a:effectRef>
          <a:fontRef idx="minor">
            <a:schemeClr val="tx1"/>
          </a:fontRef>
        </p:style>
      </p:cxnSp>
      <p:pic>
        <p:nvPicPr>
          <p:cNvPr id="12" name="图片 11" descr="Fullde标志矢量11.png"/>
          <p:cNvPicPr>
            <a:picLocks noChangeAspect="1"/>
          </p:cNvPicPr>
          <p:nvPr>
            <p:custDataLst>
              <p:tags r:id="rId8"/>
            </p:custDataLst>
          </p:nvPr>
        </p:nvPicPr>
        <p:blipFill>
          <a:blip r:embed="rId36" cstate="print"/>
          <a:srcRect/>
          <a:stretch>
            <a:fillRect/>
          </a:stretch>
        </p:blipFill>
        <p:spPr bwMode="auto">
          <a:xfrm>
            <a:off x="10204511" y="368674"/>
            <a:ext cx="1317172" cy="452828"/>
          </a:xfrm>
          <a:prstGeom prst="rect">
            <a:avLst/>
          </a:prstGeom>
          <a:noFill/>
          <a:ln w="9525">
            <a:noFill/>
            <a:miter lim="800000"/>
            <a:headEnd/>
            <a:tailEnd/>
          </a:ln>
        </p:spPr>
      </p:pic>
      <p:sp>
        <p:nvSpPr>
          <p:cNvPr id="13" name="文本框 12"/>
          <p:cNvSpPr txBox="1"/>
          <p:nvPr/>
        </p:nvSpPr>
        <p:spPr>
          <a:xfrm>
            <a:off x="10160" y="629074"/>
            <a:ext cx="4517813" cy="461665"/>
          </a:xfrm>
          <a:prstGeom prst="rect">
            <a:avLst/>
          </a:prstGeom>
          <a:noFill/>
        </p:spPr>
        <p:txBody>
          <a:bodyPr wrap="square" rtlCol="0">
            <a:spAutoFit/>
          </a:bodyPr>
          <a:lstStyle/>
          <a:p>
            <a:r>
              <a:rPr lang="en-US" altLang="zh-CN" sz="2400" dirty="0">
                <a:solidFill>
                  <a:schemeClr val="bg1"/>
                </a:solidFill>
              </a:rPr>
              <a:t>Test 2.1(Isolated)</a:t>
            </a:r>
          </a:p>
        </p:txBody>
      </p:sp>
      <p:sp>
        <p:nvSpPr>
          <p:cNvPr id="58" name="文本框 57"/>
          <p:cNvSpPr txBox="1"/>
          <p:nvPr>
            <p:custDataLst>
              <p:tags r:id="rId9"/>
            </p:custDataLst>
          </p:nvPr>
        </p:nvSpPr>
        <p:spPr bwMode="auto">
          <a:xfrm>
            <a:off x="5184279" y="4475599"/>
            <a:ext cx="484107" cy="470899"/>
          </a:xfrm>
          <a:prstGeom prst="rect">
            <a:avLst/>
          </a:prstGeom>
          <a:noFill/>
          <a:sp3d prstMaterial="matte">
            <a:bevelT w="1270" h="1270"/>
          </a:sp3d>
        </p:spPr>
        <p:txBody>
          <a:bodyPr wrap="square" lIns="90000" tIns="46800" rIns="90000" bIns="46800" anchor="ctr">
            <a:normAutofit fontScale="87500" lnSpcReduction="20000"/>
            <a:scene3d>
              <a:camera prst="orthographicFront"/>
              <a:lightRig rig="threePt" dir="t"/>
            </a:scene3d>
            <a:sp3d>
              <a:bevelT w="0" h="0"/>
            </a:sp3d>
          </a:bodyPr>
          <a:lstStyle/>
          <a:p>
            <a:pPr algn="ctr">
              <a:lnSpc>
                <a:spcPct val="150000"/>
              </a:lnSpc>
              <a:buClr>
                <a:prstClr val="white"/>
              </a:buClr>
              <a:defRPr/>
            </a:pPr>
            <a:r>
              <a:rPr lang="en-US" altLang="ko-KR" sz="2400" b="1"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04</a:t>
            </a:r>
          </a:p>
        </p:txBody>
      </p:sp>
      <p:sp>
        <p:nvSpPr>
          <p:cNvPr id="14" name="文本框 13"/>
          <p:cNvSpPr txBox="1"/>
          <p:nvPr>
            <p:custDataLst>
              <p:tags r:id="rId10"/>
            </p:custDataLst>
          </p:nvPr>
        </p:nvSpPr>
        <p:spPr bwMode="auto">
          <a:xfrm>
            <a:off x="1025952" y="3582419"/>
            <a:ext cx="484107" cy="470899"/>
          </a:xfrm>
          <a:prstGeom prst="rect">
            <a:avLst/>
          </a:prstGeom>
          <a:noFill/>
          <a:sp3d prstMaterial="matte">
            <a:bevelT w="1270" h="1270"/>
          </a:sp3d>
        </p:spPr>
        <p:txBody>
          <a:bodyPr wrap="square" lIns="90000" tIns="46800" rIns="90000" bIns="46800" anchor="ctr">
            <a:normAutofit fontScale="87500" lnSpcReduction="20000"/>
            <a:scene3d>
              <a:camera prst="orthographicFront"/>
              <a:lightRig rig="threePt" dir="t"/>
            </a:scene3d>
            <a:sp3d>
              <a:bevelT w="0" h="0"/>
            </a:sp3d>
          </a:bodyPr>
          <a:lstStyle/>
          <a:p>
            <a:pPr algn="ctr">
              <a:lnSpc>
                <a:spcPct val="150000"/>
              </a:lnSpc>
              <a:buClr>
                <a:prstClr val="white"/>
              </a:buClr>
              <a:defRPr/>
            </a:pPr>
            <a:r>
              <a:rPr lang="en-US" altLang="ko-KR" sz="2400" b="1"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03</a:t>
            </a:r>
          </a:p>
        </p:txBody>
      </p:sp>
      <p:sp>
        <p:nvSpPr>
          <p:cNvPr id="16" name="文本框 15"/>
          <p:cNvSpPr txBox="1"/>
          <p:nvPr>
            <p:custDataLst>
              <p:tags r:id="rId11"/>
            </p:custDataLst>
          </p:nvPr>
        </p:nvSpPr>
        <p:spPr bwMode="auto">
          <a:xfrm>
            <a:off x="4824265" y="2684543"/>
            <a:ext cx="484107" cy="470899"/>
          </a:xfrm>
          <a:prstGeom prst="rect">
            <a:avLst/>
          </a:prstGeom>
          <a:noFill/>
          <a:sp3d prstMaterial="matte">
            <a:bevelT w="1270" h="1270"/>
          </a:sp3d>
        </p:spPr>
        <p:txBody>
          <a:bodyPr wrap="square" lIns="90000" tIns="46800" rIns="90000" bIns="46800" anchor="ctr">
            <a:normAutofit fontScale="87500" lnSpcReduction="20000"/>
            <a:scene3d>
              <a:camera prst="orthographicFront"/>
              <a:lightRig rig="threePt" dir="t"/>
            </a:scene3d>
            <a:sp3d>
              <a:bevelT w="0" h="0"/>
            </a:sp3d>
          </a:bodyPr>
          <a:lstStyle/>
          <a:p>
            <a:pPr algn="ctr">
              <a:lnSpc>
                <a:spcPct val="150000"/>
              </a:lnSpc>
              <a:buClr>
                <a:prstClr val="white"/>
              </a:buClr>
              <a:defRPr/>
            </a:pPr>
            <a:r>
              <a:rPr lang="en-US" altLang="ko-KR" sz="2400" b="1"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02</a:t>
            </a:r>
          </a:p>
        </p:txBody>
      </p:sp>
      <p:sp>
        <p:nvSpPr>
          <p:cNvPr id="17" name="文本框 16"/>
          <p:cNvSpPr txBox="1"/>
          <p:nvPr>
            <p:custDataLst>
              <p:tags r:id="rId12"/>
            </p:custDataLst>
          </p:nvPr>
        </p:nvSpPr>
        <p:spPr bwMode="auto">
          <a:xfrm>
            <a:off x="3462868" y="2638213"/>
            <a:ext cx="1721273" cy="563880"/>
          </a:xfrm>
          <a:prstGeom prst="rect">
            <a:avLst/>
          </a:prstGeom>
          <a:noFill/>
          <a:sp3d prstMaterial="matte">
            <a:bevelT w="1270" h="1270"/>
          </a:sp3d>
        </p:spPr>
        <p:txBody>
          <a:bodyPr wrap="square" lIns="90000" tIns="46800" rIns="90000" bIns="46800" anchor="ctr">
            <a:normAutofit/>
            <a:scene3d>
              <a:camera prst="orthographicFront"/>
              <a:lightRig rig="threePt" dir="t"/>
            </a:scene3d>
            <a:sp3d>
              <a:bevelT w="0" h="0"/>
            </a:sp3d>
          </a:bodyPr>
          <a:lstStyle/>
          <a:p>
            <a:pPr>
              <a:lnSpc>
                <a:spcPct val="120000"/>
              </a:lnSpc>
              <a:buClr>
                <a:prstClr val="white"/>
              </a:buClr>
              <a:defRPr/>
            </a:pPr>
            <a:r>
              <a:rPr lang="zh-CN" altLang="en-US" b="1" spc="400">
                <a:solidFill>
                  <a:sysClr val="window" lastClr="FFFFFF"/>
                </a:solidFill>
                <a:latin typeface="Arial" panose="020B0604020202020204" pitchFamily="34" charset="0"/>
                <a:ea typeface="微软雅黑" panose="020B0503020204020204" pitchFamily="34" charset="-122"/>
                <a:cs typeface="+mj-cs"/>
                <a:sym typeface="Arial" panose="020B0604020202020204" pitchFamily="34" charset="0"/>
              </a:rPr>
              <a:t>实验室建设</a:t>
            </a:r>
          </a:p>
        </p:txBody>
      </p:sp>
      <p:sp>
        <p:nvSpPr>
          <p:cNvPr id="19" name="文本框 18"/>
          <p:cNvSpPr txBox="1"/>
          <p:nvPr>
            <p:custDataLst>
              <p:tags r:id="rId13"/>
            </p:custDataLst>
          </p:nvPr>
        </p:nvSpPr>
        <p:spPr bwMode="auto">
          <a:xfrm>
            <a:off x="1914584" y="1741662"/>
            <a:ext cx="1330267" cy="563929"/>
          </a:xfrm>
          <a:prstGeom prst="rect">
            <a:avLst/>
          </a:prstGeom>
          <a:noFill/>
          <a:sp3d prstMaterial="matte">
            <a:bevelT w="1270" h="1270"/>
          </a:sp3d>
        </p:spPr>
        <p:txBody>
          <a:bodyPr wrap="square" lIns="90000" tIns="46800" rIns="90000" bIns="46800" anchor="ctr">
            <a:normAutofit/>
            <a:scene3d>
              <a:camera prst="orthographicFront"/>
              <a:lightRig rig="threePt" dir="t"/>
            </a:scene3d>
            <a:sp3d>
              <a:bevelT w="0" h="0"/>
            </a:sp3d>
          </a:bodyPr>
          <a:lstStyle/>
          <a:p>
            <a:pPr algn="r">
              <a:lnSpc>
                <a:spcPct val="120000"/>
              </a:lnSpc>
              <a:buClr>
                <a:prstClr val="white"/>
              </a:buClr>
              <a:defRPr/>
            </a:pPr>
            <a:r>
              <a:rPr lang="zh-CN" altLang="en-US" b="1" spc="400">
                <a:solidFill>
                  <a:sysClr val="window" lastClr="FFFFFF"/>
                </a:solidFill>
                <a:latin typeface="Arial" panose="020B0604020202020204" pitchFamily="34" charset="0"/>
                <a:ea typeface="微软雅黑" panose="020B0503020204020204" pitchFamily="34" charset="-122"/>
                <a:cs typeface="+mj-cs"/>
                <a:sym typeface="Arial" panose="020B0604020202020204" pitchFamily="34" charset="0"/>
              </a:rPr>
              <a:t>项目目标</a:t>
            </a:r>
          </a:p>
        </p:txBody>
      </p:sp>
      <p:sp>
        <p:nvSpPr>
          <p:cNvPr id="21" name="文本框 20"/>
          <p:cNvSpPr txBox="1"/>
          <p:nvPr>
            <p:custDataLst>
              <p:tags r:id="rId14"/>
            </p:custDataLst>
          </p:nvPr>
        </p:nvSpPr>
        <p:spPr bwMode="auto">
          <a:xfrm>
            <a:off x="1373695" y="1788176"/>
            <a:ext cx="484107" cy="470899"/>
          </a:xfrm>
          <a:prstGeom prst="rect">
            <a:avLst/>
          </a:prstGeom>
          <a:noFill/>
          <a:sp3d prstMaterial="matte">
            <a:bevelT w="1270" h="1270"/>
          </a:sp3d>
        </p:spPr>
        <p:txBody>
          <a:bodyPr wrap="square" lIns="90000" tIns="46800" rIns="90000" bIns="46800" anchor="ctr">
            <a:normAutofit fontScale="87500" lnSpcReduction="20000"/>
            <a:scene3d>
              <a:camera prst="orthographicFront"/>
              <a:lightRig rig="threePt" dir="t"/>
            </a:scene3d>
            <a:sp3d>
              <a:bevelT w="0" h="0"/>
            </a:sp3d>
          </a:bodyPr>
          <a:lstStyle/>
          <a:p>
            <a:pPr algn="ctr">
              <a:lnSpc>
                <a:spcPct val="150000"/>
              </a:lnSpc>
              <a:buClr>
                <a:prstClr val="white"/>
              </a:buClr>
              <a:defRPr/>
            </a:pPr>
            <a:r>
              <a:rPr lang="en-US" altLang="ko-KR" sz="2400" b="1"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01</a:t>
            </a:r>
          </a:p>
        </p:txBody>
      </p:sp>
      <p:sp>
        <p:nvSpPr>
          <p:cNvPr id="54" name="五边形 53"/>
          <p:cNvSpPr/>
          <p:nvPr>
            <p:custDataLst>
              <p:tags r:id="rId15"/>
            </p:custDataLst>
          </p:nvPr>
        </p:nvSpPr>
        <p:spPr>
          <a:xfrm>
            <a:off x="5792501" y="1413207"/>
            <a:ext cx="535184" cy="362140"/>
          </a:xfrm>
          <a:prstGeom prst="homePlate">
            <a:avLst/>
          </a:prstGeom>
          <a:solidFill>
            <a:srgbClr val="1F74AD"/>
          </a:solidFill>
          <a:ln w="50800">
            <a:solidFill>
              <a:srgbClr val="3498DB">
                <a:lumMod val="20000"/>
                <a:lumOff val="80000"/>
              </a:srgbClr>
            </a:solidFill>
          </a:ln>
        </p:spPr>
        <p:txBody>
          <a:bodyPr lIns="90000" tIns="46800" rIns="90000" bIns="46800" anchor="ctr">
            <a:normAutofit fontScale="87500" lnSpcReduction="10000"/>
          </a:bodyPr>
          <a:lstStyle/>
          <a:p>
            <a:pPr algn="ctr">
              <a:lnSpc>
                <a:spcPct val="130000"/>
              </a:lnSpc>
            </a:pPr>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55" name="任意多边形 54"/>
          <p:cNvSpPr/>
          <p:nvPr>
            <p:custDataLst>
              <p:tags r:id="rId16"/>
            </p:custDataLst>
          </p:nvPr>
        </p:nvSpPr>
        <p:spPr bwMode="auto">
          <a:xfrm>
            <a:off x="5849284" y="1470211"/>
            <a:ext cx="271744" cy="271744"/>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ysClr val="window" lastClr="FFFFFF"/>
          </a:solidFill>
          <a:ln>
            <a:noFill/>
          </a:ln>
        </p:spPr>
        <p:txBody>
          <a:bodyPr lIns="90000" tIns="46800" rIns="90000" bIns="46800" anchor="ctr">
            <a:normAutofit fontScale="62500" lnSpcReduction="20000"/>
          </a:bodyPr>
          <a:lstStyle/>
          <a:p>
            <a:pPr algn="ctr">
              <a:lnSpc>
                <a:spcPct val="13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8" name="文本框 47"/>
          <p:cNvSpPr txBox="1"/>
          <p:nvPr>
            <p:custDataLst>
              <p:tags r:id="rId17"/>
            </p:custDataLst>
          </p:nvPr>
        </p:nvSpPr>
        <p:spPr bwMode="auto">
          <a:xfrm>
            <a:off x="6390641" y="1351281"/>
            <a:ext cx="4562687" cy="390313"/>
          </a:xfrm>
          <a:prstGeom prst="rect">
            <a:avLst/>
          </a:prstGeom>
          <a:noFill/>
          <a:ln w="9525">
            <a:noFill/>
            <a:miter lim="800000"/>
          </a:ln>
        </p:spPr>
        <p:txBody>
          <a:bodyPr wrap="square" lIns="90000" tIns="46800" rIns="90000" bIns="0" anchor="b" anchorCtr="0">
            <a:normAutofit lnSpcReduction="10000"/>
            <a:scene3d>
              <a:camera prst="orthographicFront"/>
              <a:lightRig rig="threePt" dir="t"/>
            </a:scene3d>
            <a:sp3d>
              <a:bevelT w="0" h="0"/>
            </a:sp3d>
          </a:bodyPr>
          <a:lstStyle/>
          <a:p>
            <a:pPr>
              <a:lnSpc>
                <a:spcPct val="130000"/>
              </a:lnSpc>
              <a:buClr>
                <a:prstClr val="white"/>
              </a:buClr>
              <a:defRPr/>
            </a:pPr>
            <a:r>
              <a:rPr lang="en-US" altLang="zh-CN" sz="2000" b="1" spc="400" dirty="0">
                <a:solidFill>
                  <a:srgbClr val="1F74AD"/>
                </a:solidFill>
                <a:latin typeface="Arial" panose="020B0604020202020204" pitchFamily="34" charset="0"/>
                <a:ea typeface="微软雅黑" panose="020B0503020204020204" pitchFamily="34" charset="-122"/>
                <a:cs typeface="+mj-cs"/>
                <a:sym typeface="Arial" panose="020B0604020202020204" pitchFamily="34" charset="0"/>
              </a:rPr>
              <a:t>Condition(Solution 1)</a:t>
            </a:r>
          </a:p>
        </p:txBody>
      </p:sp>
      <p:sp>
        <p:nvSpPr>
          <p:cNvPr id="49" name="文本框 48"/>
          <p:cNvSpPr txBox="1"/>
          <p:nvPr>
            <p:custDataLst>
              <p:tags r:id="rId18"/>
            </p:custDataLst>
          </p:nvPr>
        </p:nvSpPr>
        <p:spPr bwMode="auto">
          <a:xfrm>
            <a:off x="6390640" y="1866901"/>
            <a:ext cx="5437293" cy="546100"/>
          </a:xfrm>
          <a:prstGeom prst="rect">
            <a:avLst/>
          </a:prstGeom>
          <a:noFill/>
          <a:ln w="9525">
            <a:noFill/>
            <a:miter lim="800000"/>
          </a:ln>
        </p:spPr>
        <p:txBody>
          <a:bodyPr wrap="square" lIns="90000" tIns="0" rIns="90000" bIns="46800" anchor="t" anchorCtr="0">
            <a:noAutofit/>
            <a:scene3d>
              <a:camera prst="orthographicFront"/>
              <a:lightRig rig="threePt" dir="t"/>
            </a:scene3d>
            <a:sp3d>
              <a:bevelT w="0" h="0"/>
            </a:sp3d>
          </a:bodyPr>
          <a:lstStyle/>
          <a:p>
            <a:pPr>
              <a:lnSpc>
                <a:spcPct val="120000"/>
              </a:lnSpc>
              <a:defRPr/>
            </a:pPr>
            <a:r>
              <a:rPr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3 channels </a:t>
            </a:r>
            <a:r>
              <a:rPr lang="en-US"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NOT </a:t>
            </a:r>
            <a:r>
              <a:rPr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sharing the same ground</a:t>
            </a:r>
            <a:r>
              <a:rPr lang="en-US"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 or 24V.</a:t>
            </a:r>
            <a:endParaRPr lang="zh-CN" altLang="en-US"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endParaRPr>
          </a:p>
          <a:p>
            <a:pPr>
              <a:lnSpc>
                <a:spcPct val="120000"/>
              </a:lnSpc>
              <a:defRPr/>
            </a:pPr>
            <a:r>
              <a:rPr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3 loads</a:t>
            </a:r>
            <a:r>
              <a:rPr lang="en-US"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(300k resistor)</a:t>
            </a:r>
            <a:r>
              <a:rPr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 </a:t>
            </a:r>
            <a:r>
              <a:rPr sz="1400" spc="200" dirty="0">
                <a:solidFill>
                  <a:srgbClr val="FF0000"/>
                </a:solidFill>
                <a:latin typeface="Arial" panose="020B0604020202020204" pitchFamily="34" charset="0"/>
                <a:ea typeface="微软雅黑" panose="020B0503020204020204" pitchFamily="34" charset="-122"/>
                <a:sym typeface="Arial" panose="020B0604020202020204" pitchFamily="34" charset="0"/>
              </a:rPr>
              <a:t>sharing ground</a:t>
            </a:r>
            <a:r>
              <a:rPr lang="en-US" sz="1400"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a:t>
            </a:r>
          </a:p>
        </p:txBody>
      </p:sp>
      <p:sp>
        <p:nvSpPr>
          <p:cNvPr id="52" name="五边形 51"/>
          <p:cNvSpPr/>
          <p:nvPr>
            <p:custDataLst>
              <p:tags r:id="rId19"/>
            </p:custDataLst>
          </p:nvPr>
        </p:nvSpPr>
        <p:spPr>
          <a:xfrm>
            <a:off x="5798321" y="2466271"/>
            <a:ext cx="535184" cy="362140"/>
          </a:xfrm>
          <a:prstGeom prst="homePlate">
            <a:avLst/>
          </a:prstGeom>
          <a:solidFill>
            <a:srgbClr val="3498DB"/>
          </a:solidFill>
          <a:ln w="50800">
            <a:solidFill>
              <a:srgbClr val="1F74AD">
                <a:lumMod val="20000"/>
                <a:lumOff val="80000"/>
              </a:srgbClr>
            </a:solidFill>
          </a:ln>
        </p:spPr>
        <p:txBody>
          <a:bodyPr lIns="90000" tIns="46800" rIns="90000" bIns="46800" anchor="ctr">
            <a:normAutofit fontScale="87500" lnSpcReduction="10000"/>
          </a:bodyPr>
          <a:lstStyle/>
          <a:p>
            <a:pPr algn="ctr">
              <a:lnSpc>
                <a:spcPct val="13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3" name="任意多边形 52"/>
          <p:cNvSpPr/>
          <p:nvPr>
            <p:custDataLst>
              <p:tags r:id="rId20"/>
            </p:custDataLst>
          </p:nvPr>
        </p:nvSpPr>
        <p:spPr bwMode="auto">
          <a:xfrm>
            <a:off x="5851628" y="2516264"/>
            <a:ext cx="271744" cy="271744"/>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ysClr val="window" lastClr="FFFFFF"/>
          </a:solidFill>
          <a:ln>
            <a:noFill/>
          </a:ln>
        </p:spPr>
        <p:txBody>
          <a:bodyPr lIns="90000" tIns="46800" rIns="90000" bIns="46800" anchor="ctr">
            <a:normAutofit fontScale="62500" lnSpcReduction="20000"/>
          </a:bodyPr>
          <a:lstStyle/>
          <a:p>
            <a:pPr algn="ctr">
              <a:lnSpc>
                <a:spcPct val="13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6" name="文本框 45"/>
          <p:cNvSpPr txBox="1"/>
          <p:nvPr>
            <p:custDataLst>
              <p:tags r:id="rId21"/>
            </p:custDataLst>
          </p:nvPr>
        </p:nvSpPr>
        <p:spPr bwMode="auto">
          <a:xfrm>
            <a:off x="6390289" y="2446255"/>
            <a:ext cx="3341417" cy="390707"/>
          </a:xfrm>
          <a:prstGeom prst="rect">
            <a:avLst/>
          </a:prstGeom>
          <a:noFill/>
          <a:ln w="9525">
            <a:noFill/>
            <a:miter lim="800000"/>
          </a:ln>
        </p:spPr>
        <p:txBody>
          <a:bodyPr wrap="square" lIns="90000" tIns="46800" rIns="90000" bIns="0" anchor="b" anchorCtr="0">
            <a:noAutofit/>
            <a:scene3d>
              <a:camera prst="orthographicFront"/>
              <a:lightRig rig="threePt" dir="t"/>
            </a:scene3d>
            <a:sp3d>
              <a:bevelT w="0" h="0"/>
            </a:sp3d>
          </a:bodyPr>
          <a:lstStyle/>
          <a:p>
            <a:pPr>
              <a:lnSpc>
                <a:spcPct val="130000"/>
              </a:lnSpc>
              <a:buClr>
                <a:prstClr val="white"/>
              </a:buClr>
              <a:defRPr/>
            </a:pPr>
            <a:r>
              <a:rPr lang="en-US" altLang="zh-CN" sz="1867" b="1" spc="400" dirty="0">
                <a:solidFill>
                  <a:srgbClr val="3498DB">
                    <a:lumMod val="100000"/>
                  </a:srgbClr>
                </a:solidFill>
                <a:latin typeface="Arial" panose="020B0604020202020204" pitchFamily="34" charset="0"/>
                <a:ea typeface="微软雅黑" panose="020B0503020204020204" pitchFamily="34" charset="-122"/>
                <a:cs typeface="+mj-cs"/>
                <a:sym typeface="Arial" panose="020B0604020202020204" pitchFamily="34" charset="0"/>
              </a:rPr>
              <a:t>R</a:t>
            </a:r>
            <a:r>
              <a:rPr lang="zh-CN" altLang="en-US" sz="1867" b="1" spc="400" dirty="0">
                <a:solidFill>
                  <a:srgbClr val="3498DB">
                    <a:lumMod val="100000"/>
                  </a:srgbClr>
                </a:solidFill>
                <a:latin typeface="Arial" panose="020B0604020202020204" pitchFamily="34" charset="0"/>
                <a:ea typeface="微软雅黑" panose="020B0503020204020204" pitchFamily="34" charset="-122"/>
                <a:cs typeface="+mj-cs"/>
                <a:sym typeface="Arial" panose="020B0604020202020204" pitchFamily="34" charset="0"/>
              </a:rPr>
              <a:t>esult</a:t>
            </a:r>
          </a:p>
        </p:txBody>
      </p:sp>
      <p:sp>
        <p:nvSpPr>
          <p:cNvPr id="92" name="五边形 53"/>
          <p:cNvSpPr/>
          <p:nvPr>
            <p:custDataLst>
              <p:tags r:id="rId22"/>
            </p:custDataLst>
          </p:nvPr>
        </p:nvSpPr>
        <p:spPr>
          <a:xfrm>
            <a:off x="351821" y="5661921"/>
            <a:ext cx="535184" cy="362140"/>
          </a:xfrm>
          <a:prstGeom prst="homePlate">
            <a:avLst/>
          </a:prstGeom>
          <a:solidFill>
            <a:srgbClr val="69A35B"/>
          </a:solidFill>
          <a:ln w="50800">
            <a:solidFill>
              <a:srgbClr val="69A35B">
                <a:lumMod val="20000"/>
                <a:lumOff val="80000"/>
              </a:srgbClr>
            </a:solidFill>
          </a:ln>
        </p:spPr>
        <p:txBody>
          <a:bodyPr lIns="90000" tIns="46800" rIns="90000" bIns="46800" anchor="ctr">
            <a:normAutofit fontScale="87500" lnSpcReduction="10000"/>
          </a:bodyPr>
          <a:lstStyle/>
          <a:p>
            <a:pPr algn="ctr">
              <a:lnSpc>
                <a:spcPct val="13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0" name="文本框 89"/>
          <p:cNvSpPr txBox="1"/>
          <p:nvPr>
            <p:custDataLst>
              <p:tags r:id="rId23"/>
            </p:custDataLst>
          </p:nvPr>
        </p:nvSpPr>
        <p:spPr bwMode="auto">
          <a:xfrm>
            <a:off x="1025809" y="5594491"/>
            <a:ext cx="3341417" cy="390707"/>
          </a:xfrm>
          <a:prstGeom prst="rect">
            <a:avLst/>
          </a:prstGeom>
          <a:noFill/>
          <a:ln w="9525">
            <a:noFill/>
            <a:miter lim="800000"/>
          </a:ln>
        </p:spPr>
        <p:txBody>
          <a:bodyPr wrap="square" lIns="90000" tIns="46800" rIns="90000" bIns="0" anchor="b" anchorCtr="0">
            <a:normAutofit lnSpcReduction="10000"/>
            <a:scene3d>
              <a:camera prst="orthographicFront"/>
              <a:lightRig rig="threePt" dir="t"/>
            </a:scene3d>
            <a:sp3d>
              <a:bevelT w="0" h="0"/>
            </a:sp3d>
          </a:bodyPr>
          <a:lstStyle/>
          <a:p>
            <a:pPr>
              <a:lnSpc>
                <a:spcPct val="130000"/>
              </a:lnSpc>
              <a:buClr>
                <a:prstClr val="white"/>
              </a:buClr>
              <a:defRPr/>
            </a:pPr>
            <a:r>
              <a:rPr lang="en-US" altLang="zh-CN" sz="2000" b="1" spc="400" dirty="0">
                <a:solidFill>
                  <a:srgbClr val="69A35B"/>
                </a:solidFill>
                <a:latin typeface="Arial" panose="020B0604020202020204" pitchFamily="34" charset="0"/>
                <a:ea typeface="微软雅黑" panose="020B0503020204020204" pitchFamily="34" charset="-122"/>
                <a:cs typeface="+mj-cs"/>
                <a:sym typeface="Arial" panose="020B0604020202020204" pitchFamily="34" charset="0"/>
              </a:rPr>
              <a:t>C</a:t>
            </a:r>
            <a:r>
              <a:rPr lang="zh-CN" altLang="en-US" sz="2000" b="1" spc="400" dirty="0">
                <a:solidFill>
                  <a:srgbClr val="69A35B"/>
                </a:solidFill>
                <a:latin typeface="Arial" panose="020B0604020202020204" pitchFamily="34" charset="0"/>
                <a:ea typeface="微软雅黑" panose="020B0503020204020204" pitchFamily="34" charset="-122"/>
                <a:cs typeface="+mj-cs"/>
                <a:sym typeface="Arial" panose="020B0604020202020204" pitchFamily="34" charset="0"/>
              </a:rPr>
              <a:t>onclusion</a:t>
            </a:r>
          </a:p>
        </p:txBody>
      </p:sp>
      <p:sp>
        <p:nvSpPr>
          <p:cNvPr id="67" name="任意多边形 54"/>
          <p:cNvSpPr/>
          <p:nvPr>
            <p:custDataLst>
              <p:tags r:id="rId24"/>
            </p:custDataLst>
          </p:nvPr>
        </p:nvSpPr>
        <p:spPr bwMode="auto">
          <a:xfrm>
            <a:off x="431464" y="5719971"/>
            <a:ext cx="271744" cy="271439"/>
          </a:xfrm>
          <a:custGeom>
            <a:avLst/>
            <a:gdLst>
              <a:gd name="T0" fmla="*/ 213 w 427"/>
              <a:gd name="T1" fmla="*/ 0 h 427"/>
              <a:gd name="T2" fmla="*/ 0 w 427"/>
              <a:gd name="T3" fmla="*/ 213 h 427"/>
              <a:gd name="T4" fmla="*/ 213 w 427"/>
              <a:gd name="T5" fmla="*/ 427 h 427"/>
              <a:gd name="T6" fmla="*/ 427 w 427"/>
              <a:gd name="T7" fmla="*/ 213 h 427"/>
              <a:gd name="T8" fmla="*/ 213 w 427"/>
              <a:gd name="T9" fmla="*/ 0 h 427"/>
              <a:gd name="T10" fmla="*/ 180 w 427"/>
              <a:gd name="T11" fmla="*/ 312 h 427"/>
              <a:gd name="T12" fmla="*/ 82 w 427"/>
              <a:gd name="T13" fmla="*/ 214 h 427"/>
              <a:gd name="T14" fmla="*/ 120 w 427"/>
              <a:gd name="T15" fmla="*/ 176 h 427"/>
              <a:gd name="T16" fmla="*/ 180 w 427"/>
              <a:gd name="T17" fmla="*/ 236 h 427"/>
              <a:gd name="T18" fmla="*/ 308 w 427"/>
              <a:gd name="T19" fmla="*/ 108 h 427"/>
              <a:gd name="T20" fmla="*/ 346 w 427"/>
              <a:gd name="T21" fmla="*/ 146 h 427"/>
              <a:gd name="T22" fmla="*/ 180 w 427"/>
              <a:gd name="T23" fmla="*/ 31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427">
                <a:moveTo>
                  <a:pt x="213" y="0"/>
                </a:moveTo>
                <a:cubicBezTo>
                  <a:pt x="96" y="0"/>
                  <a:pt x="0" y="96"/>
                  <a:pt x="0" y="213"/>
                </a:cubicBezTo>
                <a:cubicBezTo>
                  <a:pt x="0" y="331"/>
                  <a:pt x="96" y="427"/>
                  <a:pt x="213" y="427"/>
                </a:cubicBezTo>
                <a:cubicBezTo>
                  <a:pt x="331" y="427"/>
                  <a:pt x="427" y="331"/>
                  <a:pt x="427" y="213"/>
                </a:cubicBezTo>
                <a:cubicBezTo>
                  <a:pt x="427" y="96"/>
                  <a:pt x="331" y="0"/>
                  <a:pt x="213" y="0"/>
                </a:cubicBezTo>
                <a:close/>
                <a:moveTo>
                  <a:pt x="180" y="312"/>
                </a:moveTo>
                <a:lnTo>
                  <a:pt x="82" y="214"/>
                </a:lnTo>
                <a:lnTo>
                  <a:pt x="120" y="176"/>
                </a:lnTo>
                <a:lnTo>
                  <a:pt x="180" y="236"/>
                </a:lnTo>
                <a:lnTo>
                  <a:pt x="308" y="108"/>
                </a:lnTo>
                <a:lnTo>
                  <a:pt x="346" y="146"/>
                </a:lnTo>
                <a:lnTo>
                  <a:pt x="180" y="312"/>
                </a:lnTo>
                <a:close/>
              </a:path>
            </a:pathLst>
          </a:custGeom>
          <a:solidFill>
            <a:sysClr val="window" lastClr="FFFFFF"/>
          </a:solidFill>
          <a:ln>
            <a:noFill/>
          </a:ln>
        </p:spPr>
        <p:txBody>
          <a:bodyPr lIns="90000" tIns="46800" rIns="90000" bIns="46800" anchor="ctr">
            <a:normAutofit fontScale="62500" lnSpcReduction="20000"/>
          </a:bodyPr>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lnSpc>
                <a:spcPct val="130000"/>
              </a:lnSpc>
            </a:pPr>
            <a:endParaRPr>
              <a:latin typeface="Arial" panose="020B0604020202020204" pitchFamily="34" charset="0"/>
              <a:ea typeface="微软雅黑" panose="020B0503020204020204" pitchFamily="34" charset="-122"/>
              <a:sym typeface="Arial" panose="020B0604020202020204" pitchFamily="34" charset="0"/>
            </a:endParaRPr>
          </a:p>
        </p:txBody>
      </p:sp>
      <p:pic>
        <p:nvPicPr>
          <p:cNvPr id="6146" name="图片 11"/>
          <p:cNvPicPr>
            <a:picLocks noChangeAspect="1" noChangeArrowheads="1"/>
          </p:cNvPicPr>
          <p:nvPr>
            <p:custDataLst>
              <p:tags r:id="rId25"/>
            </p:custDataLst>
          </p:nvPr>
        </p:nvPicPr>
        <p:blipFill>
          <a:blip r:embed="rId37">
            <a:extLst>
              <a:ext uri="{28A0092B-C50C-407E-A947-70E740481C1C}">
                <a14:useLocalDpi xmlns:a14="http://schemas.microsoft.com/office/drawing/2010/main" val="0"/>
              </a:ext>
            </a:extLst>
          </a:blip>
          <a:srcRect/>
          <a:stretch>
            <a:fillRect/>
          </a:stretch>
        </p:blipFill>
        <p:spPr bwMode="auto">
          <a:xfrm>
            <a:off x="239607" y="1568027"/>
            <a:ext cx="5081693" cy="4047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2" name="肘形连接符 1"/>
          <p:cNvCxnSpPr/>
          <p:nvPr>
            <p:custDataLst>
              <p:tags r:id="rId26"/>
            </p:custDataLst>
          </p:nvPr>
        </p:nvCxnSpPr>
        <p:spPr>
          <a:xfrm rot="5400000" flipV="1">
            <a:off x="3941234" y="3975947"/>
            <a:ext cx="2587413" cy="5080"/>
          </a:xfrm>
          <a:prstGeom prst="bentConnector3">
            <a:avLst>
              <a:gd name="adj1" fmla="val 99116"/>
            </a:avLst>
          </a:prstGeom>
          <a:ln w="28575" cmpd="sng">
            <a:solidFill>
              <a:srgbClr val="FF0000"/>
            </a:solidFill>
            <a:prstDash val="solid"/>
          </a:ln>
        </p:spPr>
        <p:style>
          <a:lnRef idx="3">
            <a:schemeClr val="accent1"/>
          </a:lnRef>
          <a:fillRef idx="0">
            <a:srgbClr val="FFFFFF"/>
          </a:fillRef>
          <a:effectRef idx="0">
            <a:srgbClr val="FFFFFF"/>
          </a:effectRef>
          <a:fontRef idx="minor">
            <a:schemeClr val="tx1"/>
          </a:fontRef>
        </p:style>
      </p:cxnSp>
      <p:graphicFrame>
        <p:nvGraphicFramePr>
          <p:cNvPr id="20" name="表格 19"/>
          <p:cNvGraphicFramePr>
            <a:graphicFrameLocks noGrp="1"/>
          </p:cNvGraphicFramePr>
          <p:nvPr>
            <p:custDataLst>
              <p:tags r:id="rId27"/>
            </p:custDataLst>
          </p:nvPr>
        </p:nvGraphicFramePr>
        <p:xfrm>
          <a:off x="5739751" y="2949291"/>
          <a:ext cx="6104187" cy="2656118"/>
        </p:xfrm>
        <a:graphic>
          <a:graphicData uri="http://schemas.openxmlformats.org/drawingml/2006/table">
            <a:tbl>
              <a:tblPr firstRow="1" bandRow="1">
                <a:tableStyleId>{5C22544A-7EE6-4342-B048-85BDC9FD1C3A}</a:tableStyleId>
              </a:tblPr>
              <a:tblGrid>
                <a:gridCol w="2848187">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165860">
                  <a:extLst>
                    <a:ext uri="{9D8B030D-6E8A-4147-A177-3AD203B41FA5}">
                      <a16:colId xmlns:a16="http://schemas.microsoft.com/office/drawing/2014/main" val="20002"/>
                    </a:ext>
                  </a:extLst>
                </a:gridCol>
                <a:gridCol w="1023340">
                  <a:extLst>
                    <a:ext uri="{9D8B030D-6E8A-4147-A177-3AD203B41FA5}">
                      <a16:colId xmlns:a16="http://schemas.microsoft.com/office/drawing/2014/main" val="20003"/>
                    </a:ext>
                  </a:extLst>
                </a:gridCol>
              </a:tblGrid>
              <a:tr h="365760">
                <a:tc>
                  <a:txBody>
                    <a:bodyPr/>
                    <a:lstStyle/>
                    <a:p>
                      <a:pPr algn="ctr"/>
                      <a:endParaRPr lang="zh-CN" altLang="en-US" sz="1600" dirty="0"/>
                    </a:p>
                  </a:txBody>
                  <a:tcPr marL="121920" marR="121920" marT="60960" marB="60960" anchor="ctr"/>
                </a:tc>
                <a:tc>
                  <a:txBody>
                    <a:bodyPr/>
                    <a:lstStyle/>
                    <a:p>
                      <a:pPr algn="ctr"/>
                      <a:r>
                        <a:rPr lang="en-US" altLang="zh-CN" sz="1300" dirty="0"/>
                        <a:t>CH1 ON</a:t>
                      </a:r>
                    </a:p>
                  </a:txBody>
                  <a:tcPr marL="121920" marR="121920" marT="60960" marB="60960" anchor="ctr"/>
                </a:tc>
                <a:tc>
                  <a:txBody>
                    <a:bodyPr/>
                    <a:lstStyle/>
                    <a:p>
                      <a:pPr algn="ctr"/>
                      <a:r>
                        <a:rPr lang="en-US" altLang="zh-CN" sz="1300" dirty="0"/>
                        <a:t>CH1&amp;3 ON</a:t>
                      </a:r>
                    </a:p>
                  </a:txBody>
                  <a:tcPr marL="121920" marR="121920" marT="60960" marB="60960" anchor="ctr"/>
                </a:tc>
                <a:tc>
                  <a:txBody>
                    <a:bodyPr/>
                    <a:lstStyle/>
                    <a:p>
                      <a:pPr algn="ctr"/>
                      <a:r>
                        <a:rPr lang="en-US" altLang="zh-CN" sz="1300" dirty="0"/>
                        <a:t>All ON</a:t>
                      </a:r>
                    </a:p>
                  </a:txBody>
                  <a:tcPr marL="121920" marR="121920" marT="60960" marB="60960" anchor="ctr"/>
                </a:tc>
                <a:extLst>
                  <a:ext uri="{0D108BD9-81ED-4DB2-BD59-A6C34878D82A}">
                    <a16:rowId xmlns:a16="http://schemas.microsoft.com/office/drawing/2014/main" val="10000"/>
                  </a:ext>
                </a:extLst>
              </a:tr>
              <a:tr h="447040">
                <a:tc>
                  <a:txBody>
                    <a:bodyPr/>
                    <a:lstStyle/>
                    <a:p>
                      <a:pPr algn="ctr"/>
                      <a:r>
                        <a:rPr sz="1100" dirty="0"/>
                        <a:t>Voltage of current sampling resistor</a:t>
                      </a:r>
                      <a:r>
                        <a:rPr lang="en-US" sz="1100" dirty="0"/>
                        <a:t> CH1</a:t>
                      </a:r>
                    </a:p>
                  </a:txBody>
                  <a:tcPr marL="121920" marR="121920" marT="60960" marB="60960" anchor="ctr"/>
                </a:tc>
                <a:tc>
                  <a:txBody>
                    <a:bodyPr/>
                    <a:lstStyle/>
                    <a:p>
                      <a:pPr algn="ctr"/>
                      <a:r>
                        <a:rPr lang="en-US" altLang="zh-CN" sz="1100" dirty="0"/>
                        <a:t>111.0mV</a:t>
                      </a:r>
                    </a:p>
                  </a:txBody>
                  <a:tcPr marL="121920" marR="121920" marT="60960" marB="60960" anchor="ctr"/>
                </a:tc>
                <a:tc>
                  <a:txBody>
                    <a:bodyPr/>
                    <a:lstStyle/>
                    <a:p>
                      <a:pPr algn="ctr"/>
                      <a:r>
                        <a:rPr lang="en-US" altLang="zh-CN" sz="1100" dirty="0"/>
                        <a:t>111.1mV</a:t>
                      </a:r>
                    </a:p>
                  </a:txBody>
                  <a:tcPr marL="121920" marR="121920" marT="60960" marB="60960" anchor="ctr"/>
                </a:tc>
                <a:tc>
                  <a:txBody>
                    <a:bodyPr/>
                    <a:lstStyle/>
                    <a:p>
                      <a:pPr algn="ctr"/>
                      <a:r>
                        <a:rPr lang="en-US" altLang="zh-CN" sz="1100" dirty="0"/>
                        <a:t>110.4mV</a:t>
                      </a:r>
                    </a:p>
                  </a:txBody>
                  <a:tcPr marL="121920" marR="121920" marT="60960" marB="60960" anchor="ctr"/>
                </a:tc>
                <a:extLst>
                  <a:ext uri="{0D108BD9-81ED-4DB2-BD59-A6C34878D82A}">
                    <a16:rowId xmlns:a16="http://schemas.microsoft.com/office/drawing/2014/main" val="10001"/>
                  </a:ext>
                </a:extLst>
              </a:tr>
              <a:tr h="436033">
                <a:tc>
                  <a:txBody>
                    <a:bodyPr/>
                    <a:lstStyle/>
                    <a:p>
                      <a:pPr algn="ctr"/>
                      <a:r>
                        <a:rPr sz="1100" dirty="0">
                          <a:sym typeface="+mn-ea"/>
                        </a:rPr>
                        <a:t>Voltage of current sampling resistor</a:t>
                      </a:r>
                      <a:r>
                        <a:rPr lang="en-US" sz="1100" dirty="0">
                          <a:sym typeface="+mn-ea"/>
                        </a:rPr>
                        <a:t> CH2</a:t>
                      </a:r>
                      <a:endParaRPr lang="zh-CN" altLang="en-US" sz="1100" dirty="0">
                        <a:sym typeface="+mn-ea"/>
                      </a:endParaRPr>
                    </a:p>
                  </a:txBody>
                  <a:tcPr marL="121920" marR="121920" marT="60960" marB="60960" anchor="ctr"/>
                </a:tc>
                <a:tc>
                  <a:txBody>
                    <a:bodyPr/>
                    <a:lstStyle/>
                    <a:p>
                      <a:pPr algn="ctr"/>
                      <a:r>
                        <a:rPr lang="en-US" altLang="zh-CN" sz="1100" dirty="0"/>
                        <a:t>2.3mV</a:t>
                      </a:r>
                    </a:p>
                  </a:txBody>
                  <a:tcPr marL="121920" marR="121920" marT="60960" marB="60960" anchor="ctr"/>
                </a:tc>
                <a:tc>
                  <a:txBody>
                    <a:bodyPr/>
                    <a:lstStyle/>
                    <a:p>
                      <a:pPr algn="ctr"/>
                      <a:r>
                        <a:rPr lang="en-US" altLang="zh-CN" sz="1100" dirty="0"/>
                        <a:t>2.3mV</a:t>
                      </a:r>
                    </a:p>
                  </a:txBody>
                  <a:tcPr marL="121920" marR="121920" marT="60960" marB="60960" anchor="ctr"/>
                </a:tc>
                <a:tc>
                  <a:txBody>
                    <a:bodyPr/>
                    <a:lstStyle/>
                    <a:p>
                      <a:pPr algn="ctr"/>
                      <a:r>
                        <a:rPr lang="en-US" altLang="zh-CN" sz="1100" dirty="0"/>
                        <a:t>110.3mV</a:t>
                      </a:r>
                    </a:p>
                  </a:txBody>
                  <a:tcPr marL="121920" marR="121920" marT="60960" marB="60960" anchor="ctr"/>
                </a:tc>
                <a:extLst>
                  <a:ext uri="{0D108BD9-81ED-4DB2-BD59-A6C34878D82A}">
                    <a16:rowId xmlns:a16="http://schemas.microsoft.com/office/drawing/2014/main" val="10002"/>
                  </a:ext>
                </a:extLst>
              </a:tr>
              <a:tr h="436159">
                <a:tc>
                  <a:txBody>
                    <a:bodyPr/>
                    <a:lstStyle/>
                    <a:p>
                      <a:pPr algn="ctr"/>
                      <a:r>
                        <a:rPr sz="1100" dirty="0">
                          <a:sym typeface="+mn-ea"/>
                        </a:rPr>
                        <a:t>Voltage of current sampling resistor</a:t>
                      </a:r>
                      <a:r>
                        <a:rPr lang="en-US" sz="1100" dirty="0">
                          <a:sym typeface="+mn-ea"/>
                        </a:rPr>
                        <a:t> CH3</a:t>
                      </a:r>
                      <a:endParaRPr lang="zh-CN" altLang="en-US" sz="1100" dirty="0">
                        <a:sym typeface="+mn-ea"/>
                      </a:endParaRPr>
                    </a:p>
                  </a:txBody>
                  <a:tcPr marL="121920" marR="121920" marT="60960" marB="60960" anchor="ctr"/>
                </a:tc>
                <a:tc>
                  <a:txBody>
                    <a:bodyPr/>
                    <a:lstStyle/>
                    <a:p>
                      <a:pPr algn="ctr"/>
                      <a:r>
                        <a:rPr lang="en-US" altLang="zh-CN" sz="1100" dirty="0"/>
                        <a:t>2.3mV</a:t>
                      </a:r>
                    </a:p>
                  </a:txBody>
                  <a:tcPr marL="121920" marR="121920" marT="60960" marB="60960" anchor="ctr"/>
                </a:tc>
                <a:tc>
                  <a:txBody>
                    <a:bodyPr/>
                    <a:lstStyle/>
                    <a:p>
                      <a:pPr algn="ctr"/>
                      <a:r>
                        <a:rPr lang="en-US" altLang="zh-CN" sz="1100" dirty="0">
                          <a:sym typeface="+mn-ea"/>
                        </a:rPr>
                        <a:t>111.1</a:t>
                      </a:r>
                      <a:r>
                        <a:rPr lang="en-US" altLang="zh-CN" sz="1100" dirty="0"/>
                        <a:t>mV</a:t>
                      </a:r>
                    </a:p>
                  </a:txBody>
                  <a:tcPr marL="121920" marR="121920" marT="60960" marB="60960" anchor="ctr"/>
                </a:tc>
                <a:tc>
                  <a:txBody>
                    <a:bodyPr/>
                    <a:lstStyle/>
                    <a:p>
                      <a:pPr algn="ctr"/>
                      <a:r>
                        <a:rPr lang="en-US" altLang="zh-CN" sz="1100" dirty="0"/>
                        <a:t>110.1mV</a:t>
                      </a:r>
                    </a:p>
                  </a:txBody>
                  <a:tcPr marL="121920" marR="121920" marT="60960" marB="60960" anchor="ctr"/>
                </a:tc>
                <a:extLst>
                  <a:ext uri="{0D108BD9-81ED-4DB2-BD59-A6C34878D82A}">
                    <a16:rowId xmlns:a16="http://schemas.microsoft.com/office/drawing/2014/main" val="10003"/>
                  </a:ext>
                </a:extLst>
              </a:tr>
              <a:tr h="314960">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sz="1100" dirty="0">
                          <a:sym typeface="+mn-ea"/>
                        </a:rPr>
                        <a:t>Voltage of</a:t>
                      </a:r>
                      <a:r>
                        <a:rPr lang="en-US" sz="1100" dirty="0">
                          <a:sym typeface="+mn-ea"/>
                        </a:rPr>
                        <a:t> load CH1</a:t>
                      </a:r>
                    </a:p>
                  </a:txBody>
                  <a:tcPr marL="121920" marR="121920" marT="60960" marB="60960" anchor="ctr"/>
                </a:tc>
                <a:tc>
                  <a:txBody>
                    <a:bodyPr/>
                    <a:lstStyle/>
                    <a:p>
                      <a:pPr algn="ctr"/>
                      <a:r>
                        <a:rPr lang="en-US" altLang="zh-CN" sz="1100" dirty="0"/>
                        <a:t>332V</a:t>
                      </a:r>
                    </a:p>
                  </a:txBody>
                  <a:tcPr marL="121920" marR="121920" marT="60960" marB="60960" anchor="ctr"/>
                </a:tc>
                <a:tc>
                  <a:txBody>
                    <a:bodyPr/>
                    <a:lstStyle/>
                    <a:p>
                      <a:pPr algn="ctr"/>
                      <a:r>
                        <a:rPr lang="en-US" altLang="zh-CN" sz="1100" dirty="0"/>
                        <a:t>332.0V</a:t>
                      </a:r>
                    </a:p>
                  </a:txBody>
                  <a:tcPr marL="121920" marR="121920" marT="60960" marB="60960" anchor="ctr"/>
                </a:tc>
                <a:tc>
                  <a:txBody>
                    <a:bodyPr/>
                    <a:lstStyle/>
                    <a:p>
                      <a:pPr algn="ctr"/>
                      <a:r>
                        <a:rPr lang="en-US" altLang="zh-CN" sz="1100" dirty="0"/>
                        <a:t>332.0V</a:t>
                      </a:r>
                    </a:p>
                  </a:txBody>
                  <a:tcPr marL="121920" marR="121920" marT="60960" marB="60960" anchor="ctr"/>
                </a:tc>
                <a:extLst>
                  <a:ext uri="{0D108BD9-81ED-4DB2-BD59-A6C34878D82A}">
                    <a16:rowId xmlns:a16="http://schemas.microsoft.com/office/drawing/2014/main" val="10004"/>
                  </a:ext>
                </a:extLst>
              </a:tr>
              <a:tr h="296333">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sz="1100" dirty="0">
                          <a:sym typeface="+mn-ea"/>
                        </a:rPr>
                        <a:t>Voltage of</a:t>
                      </a:r>
                      <a:r>
                        <a:rPr lang="en-US" sz="1100" dirty="0">
                          <a:sym typeface="+mn-ea"/>
                        </a:rPr>
                        <a:t> load CH2</a:t>
                      </a:r>
                      <a:endParaRPr lang="zh-CN" altLang="en-US" sz="1100" dirty="0">
                        <a:sym typeface="+mn-ea"/>
                      </a:endParaRPr>
                    </a:p>
                  </a:txBody>
                  <a:tcPr marL="121920" marR="121920" marT="60960" marB="60960" anchor="ctr"/>
                </a:tc>
                <a:tc>
                  <a:txBody>
                    <a:bodyPr/>
                    <a:lstStyle/>
                    <a:p>
                      <a:pPr algn="ctr"/>
                      <a:r>
                        <a:rPr lang="en-US" altLang="zh-CN" sz="1100" dirty="0"/>
                        <a:t>0.001V</a:t>
                      </a:r>
                    </a:p>
                  </a:txBody>
                  <a:tcPr marL="121920" marR="121920" marT="60960" marB="60960" anchor="ctr"/>
                </a:tc>
                <a:tc>
                  <a:txBody>
                    <a:bodyPr/>
                    <a:lstStyle/>
                    <a:p>
                      <a:pPr algn="ctr"/>
                      <a:r>
                        <a:rPr lang="en-US" altLang="zh-CN" sz="1100" dirty="0"/>
                        <a:t>0V</a:t>
                      </a:r>
                    </a:p>
                  </a:txBody>
                  <a:tcPr marL="121920" marR="121920" marT="60960" marB="60960" anchor="ctr"/>
                </a:tc>
                <a:tc>
                  <a:txBody>
                    <a:bodyPr/>
                    <a:lstStyle/>
                    <a:p>
                      <a:pPr algn="ctr"/>
                      <a:r>
                        <a:rPr lang="en-US" altLang="zh-CN" sz="1100" dirty="0"/>
                        <a:t>331.7V</a:t>
                      </a:r>
                    </a:p>
                  </a:txBody>
                  <a:tcPr marL="121920" marR="121920" marT="60960" marB="60960" anchor="ctr"/>
                </a:tc>
                <a:extLst>
                  <a:ext uri="{0D108BD9-81ED-4DB2-BD59-A6C34878D82A}">
                    <a16:rowId xmlns:a16="http://schemas.microsoft.com/office/drawing/2014/main" val="10005"/>
                  </a:ext>
                </a:extLst>
              </a:tr>
              <a:tr h="359833">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sz="1100" dirty="0">
                          <a:sym typeface="+mn-ea"/>
                        </a:rPr>
                        <a:t>Voltage of</a:t>
                      </a:r>
                      <a:r>
                        <a:rPr lang="en-US" sz="1100" dirty="0">
                          <a:sym typeface="+mn-ea"/>
                        </a:rPr>
                        <a:t> load CH3</a:t>
                      </a:r>
                      <a:endParaRPr lang="zh-CN" altLang="en-US" sz="1100" dirty="0">
                        <a:sym typeface="+mn-ea"/>
                      </a:endParaRPr>
                    </a:p>
                  </a:txBody>
                  <a:tcPr marL="121920" marR="121920" marT="60960" marB="60960" anchor="ctr"/>
                </a:tc>
                <a:tc>
                  <a:txBody>
                    <a:bodyPr/>
                    <a:lstStyle/>
                    <a:p>
                      <a:pPr algn="ctr"/>
                      <a:r>
                        <a:rPr lang="en-US" altLang="zh-CN" sz="1100" dirty="0"/>
                        <a:t>0.268V</a:t>
                      </a:r>
                    </a:p>
                  </a:txBody>
                  <a:tcPr marL="121920" marR="121920" marT="60960" marB="60960" anchor="ctr"/>
                </a:tc>
                <a:tc>
                  <a:txBody>
                    <a:bodyPr/>
                    <a:lstStyle/>
                    <a:p>
                      <a:pPr algn="ctr"/>
                      <a:r>
                        <a:rPr lang="en-US" altLang="zh-CN" sz="1100" dirty="0"/>
                        <a:t>331.7V</a:t>
                      </a:r>
                    </a:p>
                  </a:txBody>
                  <a:tcPr marL="121920" marR="121920" marT="60960" marB="60960" anchor="ctr"/>
                </a:tc>
                <a:tc>
                  <a:txBody>
                    <a:bodyPr/>
                    <a:lstStyle/>
                    <a:p>
                      <a:pPr algn="ctr"/>
                      <a:r>
                        <a:rPr lang="en-US" altLang="zh-CN" sz="1100" dirty="0"/>
                        <a:t>331.2V</a:t>
                      </a:r>
                    </a:p>
                  </a:txBody>
                  <a:tcPr marL="121920" marR="121920" marT="60960" marB="60960" anchor="ctr"/>
                </a:tc>
                <a:extLst>
                  <a:ext uri="{0D108BD9-81ED-4DB2-BD59-A6C34878D82A}">
                    <a16:rowId xmlns:a16="http://schemas.microsoft.com/office/drawing/2014/main" val="10006"/>
                  </a:ext>
                </a:extLst>
              </a:tr>
            </a:tbl>
          </a:graphicData>
        </a:graphic>
      </p:graphicFrame>
      <p:sp>
        <p:nvSpPr>
          <p:cNvPr id="18" name="文本框 17"/>
          <p:cNvSpPr txBox="1"/>
          <p:nvPr>
            <p:custDataLst>
              <p:tags r:id="rId28"/>
            </p:custDataLst>
          </p:nvPr>
        </p:nvSpPr>
        <p:spPr bwMode="auto">
          <a:xfrm>
            <a:off x="352213" y="6117167"/>
            <a:ext cx="11687387" cy="834813"/>
          </a:xfrm>
          <a:prstGeom prst="rect">
            <a:avLst/>
          </a:prstGeom>
          <a:noFill/>
          <a:ln w="9525">
            <a:noFill/>
            <a:miter lim="800000"/>
          </a:ln>
        </p:spPr>
        <p:txBody>
          <a:bodyPr wrap="square" lIns="90000" tIns="0" rIns="90000" bIns="46800" anchor="t" anchorCtr="0">
            <a:noAutofit/>
            <a:scene3d>
              <a:camera prst="orthographicFront"/>
              <a:lightRig rig="threePt" dir="t"/>
            </a:scene3d>
            <a:sp3d>
              <a:bevelT w="0" h="0"/>
            </a:sp3d>
          </a:bodyPr>
          <a:lstStyle/>
          <a:p>
            <a:pPr algn="l">
              <a:lnSpc>
                <a:spcPct val="120000"/>
              </a:lnSpc>
              <a:buClrTx/>
              <a:buSzTx/>
              <a:buNone/>
              <a:defRPr/>
            </a:pPr>
            <a:r>
              <a:rPr sz="1333"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When the load</a:t>
            </a:r>
            <a:r>
              <a:rPr lang="en-US" sz="1333"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s are</a:t>
            </a:r>
            <a:r>
              <a:rPr sz="1333"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 connected to the same ground, the power supply works well</a:t>
            </a:r>
            <a:r>
              <a:rPr lang="en-US" sz="1333" spc="200" dirty="0">
                <a:solidFill>
                  <a:srgbClr val="000000">
                    <a:lumMod val="100000"/>
                  </a:srgbClr>
                </a:solidFill>
                <a:latin typeface="Arial" panose="020B0604020202020204" pitchFamily="34" charset="0"/>
                <a:ea typeface="微软雅黑" panose="020B0503020204020204" pitchFamily="34" charset="-122"/>
                <a:sym typeface="Arial" panose="020B0604020202020204" pitchFamily="34" charset="0"/>
              </a:rPr>
              <a:t>.However, in order to avoid significant voltage differences between different ground wires caused by spatial magnetic fields, it is necessary to add resistors and voltage stabilizing tubes to connect the isolated ground wires together.</a:t>
            </a:r>
          </a:p>
        </p:txBody>
      </p:sp>
      <p:sp>
        <p:nvSpPr>
          <p:cNvPr id="3" name="Date Placeholder 2">
            <a:extLst>
              <a:ext uri="{FF2B5EF4-FFF2-40B4-BE49-F238E27FC236}">
                <a16:creationId xmlns:a16="http://schemas.microsoft.com/office/drawing/2014/main" id="{1049C078-DAE5-2EDF-8825-C12D2010BAD1}"/>
              </a:ext>
            </a:extLst>
          </p:cNvPr>
          <p:cNvSpPr>
            <a:spLocks noGrp="1"/>
          </p:cNvSpPr>
          <p:nvPr>
            <p:ph type="dt" sz="half" idx="10"/>
          </p:nvPr>
        </p:nvSpPr>
        <p:spPr/>
        <p:txBody>
          <a:bodyPr/>
          <a:lstStyle/>
          <a:p>
            <a:r>
              <a:rPr lang="de-CH"/>
              <a:t>R Gonçalo</a:t>
            </a:r>
            <a:endParaRPr lang="en-CH"/>
          </a:p>
        </p:txBody>
      </p:sp>
      <p:sp>
        <p:nvSpPr>
          <p:cNvPr id="15" name="Footer Placeholder 14">
            <a:extLst>
              <a:ext uri="{FF2B5EF4-FFF2-40B4-BE49-F238E27FC236}">
                <a16:creationId xmlns:a16="http://schemas.microsoft.com/office/drawing/2014/main" id="{2FF7F878-B6BD-562A-CC39-22909967ECE3}"/>
              </a:ext>
            </a:extLst>
          </p:cNvPr>
          <p:cNvSpPr>
            <a:spLocks noGrp="1"/>
          </p:cNvSpPr>
          <p:nvPr>
            <p:ph type="ftr" sz="quarter" idx="11"/>
          </p:nvPr>
        </p:nvSpPr>
        <p:spPr/>
        <p:txBody>
          <a:bodyPr/>
          <a:lstStyle/>
          <a:p>
            <a:r>
              <a:rPr lang="en-GB"/>
              <a:t>HGTD Week - 11/9/2023</a:t>
            </a:r>
            <a:endParaRPr lang="en-CH"/>
          </a:p>
        </p:txBody>
      </p:sp>
      <p:sp>
        <p:nvSpPr>
          <p:cNvPr id="22" name="Slide Number Placeholder 21">
            <a:extLst>
              <a:ext uri="{FF2B5EF4-FFF2-40B4-BE49-F238E27FC236}">
                <a16:creationId xmlns:a16="http://schemas.microsoft.com/office/drawing/2014/main" id="{9B3985F6-3FAE-B2CA-FDF6-AE8DA02939FD}"/>
              </a:ext>
            </a:extLst>
          </p:cNvPr>
          <p:cNvSpPr>
            <a:spLocks noGrp="1"/>
          </p:cNvSpPr>
          <p:nvPr>
            <p:ph type="sldNum" sz="quarter" idx="12"/>
          </p:nvPr>
        </p:nvSpPr>
        <p:spPr/>
        <p:txBody>
          <a:bodyPr/>
          <a:lstStyle/>
          <a:p>
            <a:fld id="{0D7CE9B6-73DE-7E43-80D3-67E7482F0A0F}" type="slidenum">
              <a:rPr lang="en-CH" smtClean="0"/>
              <a:t>18</a:t>
            </a:fld>
            <a:endParaRPr lang="en-CH"/>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2"/>
            </p:custDataLst>
          </p:nvPr>
        </p:nvSpPr>
        <p:spPr>
          <a:xfrm>
            <a:off x="1" y="523876"/>
            <a:ext cx="4528185" cy="702945"/>
          </a:xfrm>
          <a:prstGeom prst="rect">
            <a:avLst/>
          </a:prstGeom>
          <a:solidFill>
            <a:srgbClr val="074089"/>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6" name="矩形 5"/>
          <p:cNvSpPr/>
          <p:nvPr>
            <p:custDataLst>
              <p:tags r:id="rId3"/>
            </p:custDataLst>
          </p:nvPr>
        </p:nvSpPr>
        <p:spPr>
          <a:xfrm>
            <a:off x="4635379" y="523874"/>
            <a:ext cx="292860" cy="702945"/>
          </a:xfrm>
          <a:prstGeom prst="rect">
            <a:avLst/>
          </a:prstGeom>
          <a:solidFill>
            <a:srgbClr val="C5262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 name="强调" hidden="1"/>
          <p:cNvSpPr txBox="1"/>
          <p:nvPr>
            <p:custDataLst>
              <p:tags r:id="rId4"/>
            </p:custDataLst>
          </p:nvPr>
        </p:nvSpPr>
        <p:spPr>
          <a:xfrm>
            <a:off x="1612531" y="3990881"/>
            <a:ext cx="983932" cy="461665"/>
          </a:xfrm>
          <a:prstGeom prst="rect">
            <a:avLst/>
          </a:prstGeom>
          <a:noFill/>
        </p:spPr>
        <p:txBody>
          <a:bodyPr wrap="square" rtlCol="0">
            <a:spAutoFit/>
          </a:bodyPr>
          <a:lstStyle/>
          <a:p>
            <a:pPr algn="ctr"/>
            <a:r>
              <a:rPr lang="en-US" altLang="zh-CN" sz="2400">
                <a:solidFill>
                  <a:srgbClr val="E87738"/>
                </a:solidFill>
                <a:latin typeface="微软雅黑" panose="020B0503020204020204" pitchFamily="34" charset="-122"/>
                <a:ea typeface="微软雅黑" panose="020B0503020204020204" pitchFamily="34" charset="-122"/>
              </a:rPr>
              <a:t>25</a:t>
            </a:r>
          </a:p>
        </p:txBody>
      </p:sp>
      <p:cxnSp>
        <p:nvCxnSpPr>
          <p:cNvPr id="4" name="直接连接符 3" hidden="1"/>
          <p:cNvCxnSpPr/>
          <p:nvPr>
            <p:custDataLst>
              <p:tags r:id="rId5"/>
            </p:custDataLst>
          </p:nvPr>
        </p:nvCxnSpPr>
        <p:spPr>
          <a:xfrm>
            <a:off x="3486785" y="3494887"/>
            <a:ext cx="3492099" cy="0"/>
          </a:xfrm>
          <a:prstGeom prst="line">
            <a:avLst/>
          </a:prstGeom>
          <a:ln w="25400">
            <a:solidFill>
              <a:srgbClr val="E87738"/>
            </a:solidFill>
          </a:ln>
        </p:spPr>
        <p:style>
          <a:lnRef idx="1">
            <a:schemeClr val="accent1"/>
          </a:lnRef>
          <a:fillRef idx="0">
            <a:schemeClr val="accent1"/>
          </a:fillRef>
          <a:effectRef idx="0">
            <a:schemeClr val="accent1"/>
          </a:effectRef>
          <a:fontRef idx="minor">
            <a:schemeClr val="tx1"/>
          </a:fontRef>
        </p:style>
      </p:cxnSp>
      <p:grpSp>
        <p:nvGrpSpPr>
          <p:cNvPr id="7" name="组合 6" hidden="1"/>
          <p:cNvGrpSpPr/>
          <p:nvPr>
            <p:custDataLst>
              <p:tags r:id="rId6"/>
            </p:custDataLst>
          </p:nvPr>
        </p:nvGrpSpPr>
        <p:grpSpPr>
          <a:xfrm>
            <a:off x="2674875" y="3494887"/>
            <a:ext cx="2108835" cy="927100"/>
            <a:chOff x="835025" y="790575"/>
            <a:chExt cx="2108835" cy="1804670"/>
          </a:xfrm>
        </p:grpSpPr>
        <p:sp>
          <p:nvSpPr>
            <p:cNvPr id="25" name="文本框 24"/>
            <p:cNvSpPr txBox="1"/>
            <p:nvPr>
              <p:custDataLst>
                <p:tags r:id="rId14"/>
              </p:custDataLst>
            </p:nvPr>
          </p:nvSpPr>
          <p:spPr>
            <a:xfrm>
              <a:off x="835025" y="1341120"/>
              <a:ext cx="2108835" cy="706755"/>
            </a:xfrm>
            <a:prstGeom prst="rect">
              <a:avLst/>
            </a:prstGeom>
            <a:noFill/>
          </p:spPr>
          <p:txBody>
            <a:bodyPr wrap="square" rtlCol="0" anchor="ctr" anchorCtr="0">
              <a:normAutofit fontScale="50000" lnSpcReduction="20000"/>
            </a:bodyPr>
            <a:lstStyle/>
            <a:p>
              <a:pPr algn="ctr" fontAlgn="ctr"/>
              <a:r>
                <a:rPr lang="en-US" altLang="zh-CN" sz="3600" b="1">
                  <a:solidFill>
                    <a:srgbClr val="E87738"/>
                  </a:solidFill>
                  <a:latin typeface="微软雅黑" panose="020B0503020204020204" pitchFamily="34" charset="-122"/>
                  <a:ea typeface="微软雅黑" panose="020B0503020204020204" pitchFamily="34" charset="-122"/>
                  <a:cs typeface="微软雅黑" panose="020B0503020204020204" pitchFamily="34" charset="-122"/>
                </a:rPr>
                <a:t>9</a:t>
              </a:r>
            </a:p>
          </p:txBody>
        </p:sp>
        <p:sp>
          <p:nvSpPr>
            <p:cNvPr id="26" name="等腰三角形 25"/>
            <p:cNvSpPr/>
            <p:nvPr>
              <p:custDataLst>
                <p:tags r:id="rId15"/>
              </p:custDataLst>
            </p:nvPr>
          </p:nvSpPr>
          <p:spPr>
            <a:xfrm>
              <a:off x="1773555" y="996950"/>
              <a:ext cx="231140" cy="231140"/>
            </a:xfrm>
            <a:prstGeom prst="triangle">
              <a:avLst/>
            </a:prstGeom>
            <a:solidFill>
              <a:srgbClr val="E87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custDataLst>
                <p:tags r:id="rId16"/>
              </p:custDataLst>
            </p:nvPr>
          </p:nvSpPr>
          <p:spPr>
            <a:xfrm flipV="1">
              <a:off x="1773555" y="2160905"/>
              <a:ext cx="231140" cy="231140"/>
            </a:xfrm>
            <a:prstGeom prst="triangle">
              <a:avLst/>
            </a:prstGeom>
            <a:solidFill>
              <a:srgbClr val="E87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17"/>
              </p:custDataLst>
            </p:nvPr>
          </p:nvSpPr>
          <p:spPr>
            <a:xfrm>
              <a:off x="1345565" y="790575"/>
              <a:ext cx="1087755"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p:nvPr>
              <p:custDataLst>
                <p:tags r:id="rId18"/>
              </p:custDataLst>
            </p:nvPr>
          </p:nvCxnSpPr>
          <p:spPr>
            <a:xfrm>
              <a:off x="1444625" y="2595245"/>
              <a:ext cx="889000" cy="0"/>
            </a:xfrm>
            <a:prstGeom prst="line">
              <a:avLst/>
            </a:prstGeom>
            <a:ln w="25400">
              <a:solidFill>
                <a:srgbClr val="E87738"/>
              </a:solidFill>
            </a:ln>
          </p:spPr>
          <p:style>
            <a:lnRef idx="1">
              <a:schemeClr val="accent1"/>
            </a:lnRef>
            <a:fillRef idx="0">
              <a:schemeClr val="accent1"/>
            </a:fillRef>
            <a:effectRef idx="0">
              <a:schemeClr val="accent1"/>
            </a:effectRef>
            <a:fontRef idx="minor">
              <a:schemeClr val="tx1"/>
            </a:fontRef>
          </p:style>
        </p:cxnSp>
      </p:grpSp>
      <p:cxnSp>
        <p:nvCxnSpPr>
          <p:cNvPr id="11" name="直接连接符 10" hidden="1"/>
          <p:cNvCxnSpPr/>
          <p:nvPr>
            <p:custDataLst>
              <p:tags r:id="rId7"/>
            </p:custDataLst>
          </p:nvPr>
        </p:nvCxnSpPr>
        <p:spPr>
          <a:xfrm>
            <a:off x="6978883" y="3494887"/>
            <a:ext cx="0" cy="429719"/>
          </a:xfrm>
          <a:prstGeom prst="line">
            <a:avLst/>
          </a:prstGeom>
          <a:ln w="25400">
            <a:solidFill>
              <a:srgbClr val="E87738"/>
            </a:solidFill>
          </a:ln>
        </p:spPr>
        <p:style>
          <a:lnRef idx="1">
            <a:schemeClr val="accent1"/>
          </a:lnRef>
          <a:fillRef idx="0">
            <a:schemeClr val="accent1"/>
          </a:fillRef>
          <a:effectRef idx="0">
            <a:schemeClr val="accent1"/>
          </a:effectRef>
          <a:fontRef idx="minor">
            <a:schemeClr val="tx1"/>
          </a:fontRef>
        </p:style>
      </p:cxnSp>
      <p:pic>
        <p:nvPicPr>
          <p:cNvPr id="12" name="图片 11" descr="Fullde标志矢量11.png"/>
          <p:cNvPicPr>
            <a:picLocks noChangeAspect="1"/>
          </p:cNvPicPr>
          <p:nvPr>
            <p:custDataLst>
              <p:tags r:id="rId8"/>
            </p:custDataLst>
          </p:nvPr>
        </p:nvPicPr>
        <p:blipFill>
          <a:blip r:embed="rId21" cstate="print"/>
          <a:srcRect/>
          <a:stretch>
            <a:fillRect/>
          </a:stretch>
        </p:blipFill>
        <p:spPr bwMode="auto">
          <a:xfrm>
            <a:off x="10204511" y="368674"/>
            <a:ext cx="1317172" cy="452828"/>
          </a:xfrm>
          <a:prstGeom prst="rect">
            <a:avLst/>
          </a:prstGeom>
          <a:noFill/>
          <a:ln w="9525">
            <a:noFill/>
            <a:miter lim="800000"/>
            <a:headEnd/>
            <a:tailEnd/>
          </a:ln>
        </p:spPr>
      </p:pic>
      <p:sp>
        <p:nvSpPr>
          <p:cNvPr id="13" name="文本框 12"/>
          <p:cNvSpPr txBox="1"/>
          <p:nvPr/>
        </p:nvSpPr>
        <p:spPr>
          <a:xfrm>
            <a:off x="10160" y="629074"/>
            <a:ext cx="4517813" cy="461665"/>
          </a:xfrm>
          <a:prstGeom prst="rect">
            <a:avLst/>
          </a:prstGeom>
          <a:noFill/>
        </p:spPr>
        <p:txBody>
          <a:bodyPr wrap="square" rtlCol="0">
            <a:spAutoFit/>
          </a:bodyPr>
          <a:lstStyle/>
          <a:p>
            <a:r>
              <a:rPr lang="zh-CN" altLang="en-US" sz="2400" b="1" spc="300" dirty="0">
                <a:solidFill>
                  <a:schemeClr val="bg1"/>
                </a:solidFill>
                <a:latin typeface="微软雅黑" panose="020B0503020204020204" pitchFamily="34" charset="-122"/>
                <a:ea typeface="微软雅黑" panose="020B0503020204020204" pitchFamily="34" charset="-122"/>
                <a:sym typeface="+mn-ea"/>
              </a:rPr>
              <a:t>Discussion </a:t>
            </a:r>
          </a:p>
        </p:txBody>
      </p:sp>
      <p:sp>
        <p:nvSpPr>
          <p:cNvPr id="14" name="文本框 13"/>
          <p:cNvSpPr txBox="1"/>
          <p:nvPr>
            <p:custDataLst>
              <p:tags r:id="rId9"/>
            </p:custDataLst>
          </p:nvPr>
        </p:nvSpPr>
        <p:spPr bwMode="auto">
          <a:xfrm>
            <a:off x="1025952" y="3582419"/>
            <a:ext cx="484107" cy="470899"/>
          </a:xfrm>
          <a:prstGeom prst="rect">
            <a:avLst/>
          </a:prstGeom>
          <a:noFill/>
          <a:sp3d prstMaterial="matte">
            <a:bevelT w="1270" h="1270"/>
          </a:sp3d>
        </p:spPr>
        <p:txBody>
          <a:bodyPr wrap="square" lIns="90000" tIns="46800" rIns="90000" bIns="46800" anchor="ctr">
            <a:normAutofit fontScale="87500" lnSpcReduction="20000"/>
            <a:scene3d>
              <a:camera prst="orthographicFront"/>
              <a:lightRig rig="threePt" dir="t"/>
            </a:scene3d>
            <a:sp3d>
              <a:bevelT w="0" h="0"/>
            </a:sp3d>
          </a:bodyPr>
          <a:lstStyle/>
          <a:p>
            <a:pPr algn="ctr">
              <a:lnSpc>
                <a:spcPct val="150000"/>
              </a:lnSpc>
              <a:buClr>
                <a:prstClr val="white"/>
              </a:buClr>
              <a:defRPr/>
            </a:pPr>
            <a:r>
              <a:rPr lang="en-US" altLang="ko-KR" sz="2400" b="1"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03</a:t>
            </a:r>
          </a:p>
        </p:txBody>
      </p:sp>
      <p:sp>
        <p:nvSpPr>
          <p:cNvPr id="17" name="文本框 16"/>
          <p:cNvSpPr txBox="1"/>
          <p:nvPr>
            <p:custDataLst>
              <p:tags r:id="rId10"/>
            </p:custDataLst>
          </p:nvPr>
        </p:nvSpPr>
        <p:spPr bwMode="auto">
          <a:xfrm>
            <a:off x="3462868" y="2638213"/>
            <a:ext cx="1721273" cy="563880"/>
          </a:xfrm>
          <a:prstGeom prst="rect">
            <a:avLst/>
          </a:prstGeom>
          <a:noFill/>
          <a:sp3d prstMaterial="matte">
            <a:bevelT w="1270" h="1270"/>
          </a:sp3d>
        </p:spPr>
        <p:txBody>
          <a:bodyPr wrap="square" lIns="90000" tIns="46800" rIns="90000" bIns="46800" anchor="ctr">
            <a:normAutofit/>
            <a:scene3d>
              <a:camera prst="orthographicFront"/>
              <a:lightRig rig="threePt" dir="t"/>
            </a:scene3d>
            <a:sp3d>
              <a:bevelT w="0" h="0"/>
            </a:sp3d>
          </a:bodyPr>
          <a:lstStyle/>
          <a:p>
            <a:pPr>
              <a:lnSpc>
                <a:spcPct val="120000"/>
              </a:lnSpc>
              <a:buClr>
                <a:prstClr val="white"/>
              </a:buClr>
              <a:defRPr/>
            </a:pPr>
            <a:r>
              <a:rPr lang="zh-CN" altLang="en-US" b="1" spc="400">
                <a:solidFill>
                  <a:sysClr val="window" lastClr="FFFFFF"/>
                </a:solidFill>
                <a:latin typeface="Arial" panose="020B0604020202020204" pitchFamily="34" charset="0"/>
                <a:ea typeface="微软雅黑" panose="020B0503020204020204" pitchFamily="34" charset="-122"/>
                <a:cs typeface="+mj-cs"/>
                <a:sym typeface="Arial" panose="020B0604020202020204" pitchFamily="34" charset="0"/>
              </a:rPr>
              <a:t>实验室建设</a:t>
            </a:r>
          </a:p>
        </p:txBody>
      </p:sp>
      <p:sp>
        <p:nvSpPr>
          <p:cNvPr id="19" name="文本框 18"/>
          <p:cNvSpPr txBox="1"/>
          <p:nvPr>
            <p:custDataLst>
              <p:tags r:id="rId11"/>
            </p:custDataLst>
          </p:nvPr>
        </p:nvSpPr>
        <p:spPr bwMode="auto">
          <a:xfrm>
            <a:off x="1914584" y="1741662"/>
            <a:ext cx="1330267" cy="563929"/>
          </a:xfrm>
          <a:prstGeom prst="rect">
            <a:avLst/>
          </a:prstGeom>
          <a:noFill/>
          <a:sp3d prstMaterial="matte">
            <a:bevelT w="1270" h="1270"/>
          </a:sp3d>
        </p:spPr>
        <p:txBody>
          <a:bodyPr wrap="square" lIns="90000" tIns="46800" rIns="90000" bIns="46800" anchor="ctr">
            <a:normAutofit/>
            <a:scene3d>
              <a:camera prst="orthographicFront"/>
              <a:lightRig rig="threePt" dir="t"/>
            </a:scene3d>
            <a:sp3d>
              <a:bevelT w="0" h="0"/>
            </a:sp3d>
          </a:bodyPr>
          <a:lstStyle/>
          <a:p>
            <a:pPr algn="r">
              <a:lnSpc>
                <a:spcPct val="120000"/>
              </a:lnSpc>
              <a:buClr>
                <a:prstClr val="white"/>
              </a:buClr>
              <a:defRPr/>
            </a:pPr>
            <a:r>
              <a:rPr lang="zh-CN" altLang="en-US" b="1" spc="400">
                <a:solidFill>
                  <a:sysClr val="window" lastClr="FFFFFF"/>
                </a:solidFill>
                <a:latin typeface="Arial" panose="020B0604020202020204" pitchFamily="34" charset="0"/>
                <a:ea typeface="微软雅黑" panose="020B0503020204020204" pitchFamily="34" charset="-122"/>
                <a:cs typeface="+mj-cs"/>
                <a:sym typeface="Arial" panose="020B0604020202020204" pitchFamily="34" charset="0"/>
              </a:rPr>
              <a:t>项目目标</a:t>
            </a:r>
          </a:p>
        </p:txBody>
      </p:sp>
      <p:sp>
        <p:nvSpPr>
          <p:cNvPr id="21" name="文本框 20"/>
          <p:cNvSpPr txBox="1"/>
          <p:nvPr>
            <p:custDataLst>
              <p:tags r:id="rId12"/>
            </p:custDataLst>
          </p:nvPr>
        </p:nvSpPr>
        <p:spPr bwMode="auto">
          <a:xfrm>
            <a:off x="1373695" y="1788176"/>
            <a:ext cx="484107" cy="470899"/>
          </a:xfrm>
          <a:prstGeom prst="rect">
            <a:avLst/>
          </a:prstGeom>
          <a:noFill/>
          <a:sp3d prstMaterial="matte">
            <a:bevelT w="1270" h="1270"/>
          </a:sp3d>
        </p:spPr>
        <p:txBody>
          <a:bodyPr wrap="square" lIns="90000" tIns="46800" rIns="90000" bIns="46800" anchor="ctr">
            <a:normAutofit fontScale="87500" lnSpcReduction="20000"/>
            <a:scene3d>
              <a:camera prst="orthographicFront"/>
              <a:lightRig rig="threePt" dir="t"/>
            </a:scene3d>
            <a:sp3d>
              <a:bevelT w="0" h="0"/>
            </a:sp3d>
          </a:bodyPr>
          <a:lstStyle/>
          <a:p>
            <a:pPr algn="ctr">
              <a:lnSpc>
                <a:spcPct val="150000"/>
              </a:lnSpc>
              <a:buClr>
                <a:prstClr val="white"/>
              </a:buClr>
              <a:defRPr/>
            </a:pPr>
            <a:r>
              <a:rPr lang="en-US" altLang="ko-KR" sz="2400" b="1"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01</a:t>
            </a:r>
          </a:p>
        </p:txBody>
      </p:sp>
      <p:graphicFrame>
        <p:nvGraphicFramePr>
          <p:cNvPr id="3" name="表格 2"/>
          <p:cNvGraphicFramePr>
            <a:graphicFrameLocks noGrp="1"/>
          </p:cNvGraphicFramePr>
          <p:nvPr>
            <p:custDataLst>
              <p:tags r:id="rId13"/>
            </p:custDataLst>
          </p:nvPr>
        </p:nvGraphicFramePr>
        <p:xfrm>
          <a:off x="520898" y="2101722"/>
          <a:ext cx="10425852" cy="2508673"/>
        </p:xfrm>
        <a:graphic>
          <a:graphicData uri="http://schemas.openxmlformats.org/drawingml/2006/table">
            <a:tbl>
              <a:tblPr firstRow="1" bandRow="1">
                <a:tableStyleId>{5C22544A-7EE6-4342-B048-85BDC9FD1C3A}</a:tableStyleId>
              </a:tblPr>
              <a:tblGrid>
                <a:gridCol w="2528993">
                  <a:extLst>
                    <a:ext uri="{9D8B030D-6E8A-4147-A177-3AD203B41FA5}">
                      <a16:colId xmlns:a16="http://schemas.microsoft.com/office/drawing/2014/main" val="20000"/>
                    </a:ext>
                  </a:extLst>
                </a:gridCol>
                <a:gridCol w="2633133">
                  <a:extLst>
                    <a:ext uri="{9D8B030D-6E8A-4147-A177-3AD203B41FA5}">
                      <a16:colId xmlns:a16="http://schemas.microsoft.com/office/drawing/2014/main" val="20001"/>
                    </a:ext>
                  </a:extLst>
                </a:gridCol>
                <a:gridCol w="3064933">
                  <a:extLst>
                    <a:ext uri="{9D8B030D-6E8A-4147-A177-3AD203B41FA5}">
                      <a16:colId xmlns:a16="http://schemas.microsoft.com/office/drawing/2014/main" val="20002"/>
                    </a:ext>
                  </a:extLst>
                </a:gridCol>
                <a:gridCol w="2198793">
                  <a:extLst>
                    <a:ext uri="{9D8B030D-6E8A-4147-A177-3AD203B41FA5}">
                      <a16:colId xmlns:a16="http://schemas.microsoft.com/office/drawing/2014/main" val="20003"/>
                    </a:ext>
                  </a:extLst>
                </a:gridCol>
              </a:tblGrid>
              <a:tr h="731520">
                <a:tc>
                  <a:txBody>
                    <a:bodyPr/>
                    <a:lstStyle/>
                    <a:p>
                      <a:pPr algn="ctr"/>
                      <a:endParaRPr lang="zh-CN" altLang="en-US" sz="1600" dirty="0"/>
                    </a:p>
                  </a:txBody>
                  <a:tcPr marL="121920" marR="121920" marT="60960" marB="60960" anchor="ctr"/>
                </a:tc>
                <a:tc>
                  <a:txBody>
                    <a:bodyPr/>
                    <a:lstStyle/>
                    <a:p>
                      <a:pPr algn="ctr"/>
                      <a:r>
                        <a:rPr lang="en-US" altLang="zh-CN" sz="1300" dirty="0"/>
                        <a:t>Solution 1 Isolated</a:t>
                      </a:r>
                    </a:p>
                  </a:txBody>
                  <a:tcPr marL="121920" marR="121920" marT="60960" marB="60960" anchor="ctr"/>
                </a:tc>
                <a:tc>
                  <a:txBody>
                    <a:bodyPr/>
                    <a:lstStyle/>
                    <a:p>
                      <a:pPr algn="ctr"/>
                      <a:r>
                        <a:rPr lang="en-US" altLang="zh-CN" sz="1300" dirty="0">
                          <a:sym typeface="+mn-ea"/>
                        </a:rPr>
                        <a:t>Solution 2 Non-Isolated with diodes,resistors,</a:t>
                      </a:r>
                    </a:p>
                    <a:p>
                      <a:pPr algn="ctr"/>
                      <a:r>
                        <a:rPr lang="en-US" altLang="zh-CN" sz="1300" dirty="0">
                          <a:sym typeface="+mn-ea"/>
                        </a:rPr>
                        <a:t>and </a:t>
                      </a:r>
                      <a:r>
                        <a:rPr lang="en-US" altLang="zh-CN" sz="1300" dirty="0">
                          <a:solidFill>
                            <a:schemeClr val="bg1"/>
                          </a:solidFill>
                          <a:sym typeface="+mn-ea"/>
                        </a:rPr>
                        <a:t>voltage-regulator tubes</a:t>
                      </a:r>
                      <a:endParaRPr lang="en-US" altLang="zh-CN" sz="1300" dirty="0"/>
                    </a:p>
                  </a:txBody>
                  <a:tcPr marL="121920" marR="121920" marT="60960" marB="60960" anchor="ctr"/>
                </a:tc>
                <a:tc>
                  <a:txBody>
                    <a:bodyPr/>
                    <a:lstStyle/>
                    <a:p>
                      <a:pPr algn="ctr"/>
                      <a:r>
                        <a:rPr lang="en-US" altLang="zh-CN" sz="1300" dirty="0">
                          <a:sym typeface="+mn-ea"/>
                        </a:rPr>
                        <a:t>Solution 3Non-Isolated with diodes</a:t>
                      </a:r>
                      <a:endParaRPr lang="en-US" altLang="zh-CN" sz="1300" dirty="0"/>
                    </a:p>
                  </a:txBody>
                  <a:tcPr marL="121920" marR="121920" marT="60960" marB="60960" anchor="ctr"/>
                </a:tc>
                <a:extLst>
                  <a:ext uri="{0D108BD9-81ED-4DB2-BD59-A6C34878D82A}">
                    <a16:rowId xmlns:a16="http://schemas.microsoft.com/office/drawing/2014/main" val="10000"/>
                  </a:ext>
                </a:extLst>
              </a:tr>
              <a:tr h="447040">
                <a:tc>
                  <a:txBody>
                    <a:bodyPr/>
                    <a:lstStyle/>
                    <a:p>
                      <a:pPr algn="ctr"/>
                      <a:r>
                        <a:rPr lang="en-US" sz="1900" dirty="0"/>
                        <a:t>P</a:t>
                      </a:r>
                      <a:r>
                        <a:rPr sz="1900" dirty="0"/>
                        <a:t>erformance</a:t>
                      </a:r>
                    </a:p>
                  </a:txBody>
                  <a:tcPr marL="121920" marR="121920" marT="60960" marB="60960" anchor="ctr"/>
                </a:tc>
                <a:tc>
                  <a:txBody>
                    <a:bodyPr/>
                    <a:lstStyle/>
                    <a:p>
                      <a:pPr algn="ctr"/>
                      <a:r>
                        <a:rPr lang="en-US" altLang="zh-CN" sz="1900" dirty="0"/>
                        <a:t>Best</a:t>
                      </a:r>
                    </a:p>
                  </a:txBody>
                  <a:tcPr marL="121920" marR="121920" marT="60960" marB="60960" anchor="ctr"/>
                </a:tc>
                <a:tc>
                  <a:txBody>
                    <a:bodyPr/>
                    <a:lstStyle/>
                    <a:p>
                      <a:pPr algn="ctr"/>
                      <a:r>
                        <a:rPr lang="en-US" altLang="zh-CN" sz="1900" dirty="0"/>
                        <a:t>Acceptable</a:t>
                      </a:r>
                    </a:p>
                  </a:txBody>
                  <a:tcPr marL="121920" marR="121920" marT="60960" marB="60960" anchor="ctr"/>
                </a:tc>
                <a:tc>
                  <a:txBody>
                    <a:bodyPr/>
                    <a:lstStyle/>
                    <a:p>
                      <a:pPr algn="ctr"/>
                      <a:r>
                        <a:rPr lang="en-US" altLang="zh-CN" sz="1900" dirty="0"/>
                        <a:t>Acceptable</a:t>
                      </a:r>
                    </a:p>
                  </a:txBody>
                  <a:tcPr marL="121920" marR="121920" marT="60960" marB="60960" anchor="ctr"/>
                </a:tc>
                <a:extLst>
                  <a:ext uri="{0D108BD9-81ED-4DB2-BD59-A6C34878D82A}">
                    <a16:rowId xmlns:a16="http://schemas.microsoft.com/office/drawing/2014/main" val="10001"/>
                  </a:ext>
                </a:extLst>
              </a:tr>
              <a:tr h="447040">
                <a:tc>
                  <a:txBody>
                    <a:bodyPr/>
                    <a:lstStyle/>
                    <a:p>
                      <a:pPr algn="ctr"/>
                      <a:r>
                        <a:rPr lang="en-US" sz="1900" dirty="0">
                          <a:sym typeface="+mn-ea"/>
                        </a:rPr>
                        <a:t>S</a:t>
                      </a:r>
                      <a:r>
                        <a:rPr sz="1900" dirty="0">
                          <a:sym typeface="+mn-ea"/>
                        </a:rPr>
                        <a:t>tability</a:t>
                      </a:r>
                    </a:p>
                  </a:txBody>
                  <a:tcPr marL="121920" marR="121920" marT="60960" marB="60960" anchor="ctr"/>
                </a:tc>
                <a:tc>
                  <a:txBody>
                    <a:bodyPr/>
                    <a:lstStyle/>
                    <a:p>
                      <a:pPr algn="ctr"/>
                      <a:r>
                        <a:rPr lang="en-US" altLang="zh-CN" sz="1900" dirty="0"/>
                        <a:t>Nomal</a:t>
                      </a:r>
                    </a:p>
                  </a:txBody>
                  <a:tcPr marL="121920" marR="121920" marT="60960" marB="60960" anchor="ctr"/>
                </a:tc>
                <a:tc>
                  <a:txBody>
                    <a:bodyPr/>
                    <a:lstStyle/>
                    <a:p>
                      <a:pPr algn="ctr"/>
                      <a:r>
                        <a:rPr lang="en-US" altLang="zh-CN" sz="1900" dirty="0">
                          <a:sym typeface="+mn-ea"/>
                        </a:rPr>
                        <a:t>Acceptable</a:t>
                      </a:r>
                    </a:p>
                  </a:txBody>
                  <a:tcPr marL="121920" marR="121920" marT="60960" marB="60960" anchor="ctr"/>
                </a:tc>
                <a:tc>
                  <a:txBody>
                    <a:bodyPr/>
                    <a:lstStyle/>
                    <a:p>
                      <a:pPr algn="ctr"/>
                      <a:r>
                        <a:rPr lang="en-US" altLang="zh-CN" sz="1900" dirty="0"/>
                        <a:t>Best</a:t>
                      </a:r>
                    </a:p>
                  </a:txBody>
                  <a:tcPr marL="121920" marR="121920" marT="60960" marB="60960" anchor="ctr"/>
                </a:tc>
                <a:extLst>
                  <a:ext uri="{0D108BD9-81ED-4DB2-BD59-A6C34878D82A}">
                    <a16:rowId xmlns:a16="http://schemas.microsoft.com/office/drawing/2014/main" val="10002"/>
                  </a:ext>
                </a:extLst>
              </a:tr>
              <a:tr h="447040">
                <a:tc>
                  <a:txBody>
                    <a:bodyPr/>
                    <a:lstStyle/>
                    <a:p>
                      <a:pPr algn="ctr">
                        <a:buNone/>
                      </a:pPr>
                      <a:r>
                        <a:rPr lang="en-US" altLang="zh-CN" sz="1900" dirty="0">
                          <a:sym typeface="+mn-ea"/>
                        </a:rPr>
                        <a:t>Size</a:t>
                      </a:r>
                    </a:p>
                  </a:txBody>
                  <a:tcPr marL="121920" marR="121920" marT="60960" marB="60960" anchor="ctr"/>
                </a:tc>
                <a:tc>
                  <a:txBody>
                    <a:bodyPr/>
                    <a:lstStyle/>
                    <a:p>
                      <a:pPr algn="ctr">
                        <a:buNone/>
                      </a:pPr>
                      <a:r>
                        <a:rPr lang="en-US" altLang="zh-CN" sz="1900" dirty="0"/>
                        <a:t>Maximum</a:t>
                      </a:r>
                    </a:p>
                  </a:txBody>
                  <a:tcPr marL="121920" marR="121920" marT="60960" marB="60960" anchor="ctr"/>
                </a:tc>
                <a:tc>
                  <a:txBody>
                    <a:bodyPr/>
                    <a:lstStyle/>
                    <a:p>
                      <a:pPr algn="ctr">
                        <a:buNone/>
                      </a:pPr>
                      <a:r>
                        <a:rPr lang="en-US" altLang="zh-CN" sz="1900" dirty="0"/>
                        <a:t>Nomal</a:t>
                      </a:r>
                    </a:p>
                  </a:txBody>
                  <a:tcPr marL="121920" marR="121920" marT="60960" marB="60960" anchor="ctr"/>
                </a:tc>
                <a:tc>
                  <a:txBody>
                    <a:bodyPr/>
                    <a:lstStyle/>
                    <a:p>
                      <a:pPr algn="ctr">
                        <a:buNone/>
                      </a:pPr>
                      <a:r>
                        <a:rPr lang="en-US" altLang="zh-CN" sz="1900" dirty="0"/>
                        <a:t>Minimum</a:t>
                      </a:r>
                    </a:p>
                  </a:txBody>
                  <a:tcPr marL="121920" marR="121920" marT="60960" marB="60960" anchor="ctr"/>
                </a:tc>
                <a:extLst>
                  <a:ext uri="{0D108BD9-81ED-4DB2-BD59-A6C34878D82A}">
                    <a16:rowId xmlns:a16="http://schemas.microsoft.com/office/drawing/2014/main" val="10003"/>
                  </a:ext>
                </a:extLst>
              </a:tr>
              <a:tr h="436033">
                <a:tc>
                  <a:txBody>
                    <a:bodyPr/>
                    <a:lstStyle/>
                    <a:p>
                      <a:pPr algn="ctr"/>
                      <a:r>
                        <a:rPr lang="en-US" sz="1900" dirty="0">
                          <a:sym typeface="+mn-ea"/>
                        </a:rPr>
                        <a:t>Cost</a:t>
                      </a:r>
                    </a:p>
                  </a:txBody>
                  <a:tcPr marL="121920" marR="121920" marT="60960" marB="60960" anchor="ctr"/>
                </a:tc>
                <a:tc>
                  <a:txBody>
                    <a:bodyPr/>
                    <a:lstStyle/>
                    <a:p>
                      <a:pPr algn="ctr"/>
                      <a:r>
                        <a:rPr lang="en-US" altLang="zh-CN" sz="1900" dirty="0"/>
                        <a:t>Double</a:t>
                      </a:r>
                    </a:p>
                  </a:txBody>
                  <a:tcPr marL="121920" marR="121920" marT="60960" marB="60960" anchor="ctr"/>
                </a:tc>
                <a:tc>
                  <a:txBody>
                    <a:bodyPr/>
                    <a:lstStyle/>
                    <a:p>
                      <a:pPr algn="ctr"/>
                      <a:r>
                        <a:rPr lang="en-US" altLang="zh-CN" sz="1900" dirty="0"/>
                        <a:t>Minor increase</a:t>
                      </a:r>
                    </a:p>
                  </a:txBody>
                  <a:tcPr marL="121920" marR="121920" marT="60960" marB="60960" anchor="ctr"/>
                </a:tc>
                <a:tc>
                  <a:txBody>
                    <a:bodyPr/>
                    <a:lstStyle/>
                    <a:p>
                      <a:pPr algn="ctr"/>
                      <a:r>
                        <a:rPr lang="en-US" altLang="zh-CN" sz="1900" dirty="0"/>
                        <a:t>Unchanged</a:t>
                      </a:r>
                    </a:p>
                  </a:txBody>
                  <a:tcPr marL="121920" marR="121920" marT="60960" marB="60960" anchor="ctr"/>
                </a:tc>
                <a:extLst>
                  <a:ext uri="{0D108BD9-81ED-4DB2-BD59-A6C34878D82A}">
                    <a16:rowId xmlns:a16="http://schemas.microsoft.com/office/drawing/2014/main" val="10004"/>
                  </a:ext>
                </a:extLst>
              </a:tr>
            </a:tbl>
          </a:graphicData>
        </a:graphic>
      </p:graphicFrame>
      <p:sp>
        <p:nvSpPr>
          <p:cNvPr id="2" name="Date Placeholder 1">
            <a:extLst>
              <a:ext uri="{FF2B5EF4-FFF2-40B4-BE49-F238E27FC236}">
                <a16:creationId xmlns:a16="http://schemas.microsoft.com/office/drawing/2014/main" id="{B9600563-45C1-140F-51B5-2E793BD408B5}"/>
              </a:ext>
            </a:extLst>
          </p:cNvPr>
          <p:cNvSpPr>
            <a:spLocks noGrp="1"/>
          </p:cNvSpPr>
          <p:nvPr>
            <p:ph type="dt" sz="half" idx="10"/>
          </p:nvPr>
        </p:nvSpPr>
        <p:spPr/>
        <p:txBody>
          <a:bodyPr/>
          <a:lstStyle/>
          <a:p>
            <a:r>
              <a:rPr lang="de-CH"/>
              <a:t>R Gonçalo</a:t>
            </a:r>
            <a:endParaRPr lang="en-CH"/>
          </a:p>
        </p:txBody>
      </p:sp>
      <p:sp>
        <p:nvSpPr>
          <p:cNvPr id="15" name="Footer Placeholder 14">
            <a:extLst>
              <a:ext uri="{FF2B5EF4-FFF2-40B4-BE49-F238E27FC236}">
                <a16:creationId xmlns:a16="http://schemas.microsoft.com/office/drawing/2014/main" id="{94899E46-0BA7-637B-A2CC-6F733EB174B0}"/>
              </a:ext>
            </a:extLst>
          </p:cNvPr>
          <p:cNvSpPr>
            <a:spLocks noGrp="1"/>
          </p:cNvSpPr>
          <p:nvPr>
            <p:ph type="ftr" sz="quarter" idx="11"/>
          </p:nvPr>
        </p:nvSpPr>
        <p:spPr/>
        <p:txBody>
          <a:bodyPr/>
          <a:lstStyle/>
          <a:p>
            <a:r>
              <a:rPr lang="en-GB"/>
              <a:t>HGTD Week - 11/9/2023</a:t>
            </a:r>
            <a:endParaRPr lang="en-CH"/>
          </a:p>
        </p:txBody>
      </p:sp>
      <p:sp>
        <p:nvSpPr>
          <p:cNvPr id="16" name="Slide Number Placeholder 15">
            <a:extLst>
              <a:ext uri="{FF2B5EF4-FFF2-40B4-BE49-F238E27FC236}">
                <a16:creationId xmlns:a16="http://schemas.microsoft.com/office/drawing/2014/main" id="{5A951786-9FAE-99DD-B3A8-10D19BC917C9}"/>
              </a:ext>
            </a:extLst>
          </p:cNvPr>
          <p:cNvSpPr>
            <a:spLocks noGrp="1"/>
          </p:cNvSpPr>
          <p:nvPr>
            <p:ph type="sldNum" sz="quarter" idx="12"/>
          </p:nvPr>
        </p:nvSpPr>
        <p:spPr/>
        <p:txBody>
          <a:bodyPr/>
          <a:lstStyle/>
          <a:p>
            <a:fld id="{0D7CE9B6-73DE-7E43-80D3-67E7482F0A0F}" type="slidenum">
              <a:rPr lang="en-CH" smtClean="0"/>
              <a:t>19</a:t>
            </a:fld>
            <a:endParaRPr lang="en-CH"/>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79054-A969-A465-A8AC-8C03A5269701}"/>
              </a:ext>
            </a:extLst>
          </p:cNvPr>
          <p:cNvSpPr>
            <a:spLocks noGrp="1"/>
          </p:cNvSpPr>
          <p:nvPr>
            <p:ph type="title"/>
          </p:nvPr>
        </p:nvSpPr>
        <p:spPr/>
        <p:txBody>
          <a:bodyPr/>
          <a:lstStyle/>
          <a:p>
            <a:r>
              <a:rPr lang="en-CH" dirty="0"/>
              <a:t>Outlook</a:t>
            </a:r>
          </a:p>
        </p:txBody>
      </p:sp>
      <p:sp>
        <p:nvSpPr>
          <p:cNvPr id="3" name="Content Placeholder 2">
            <a:extLst>
              <a:ext uri="{FF2B5EF4-FFF2-40B4-BE49-F238E27FC236}">
                <a16:creationId xmlns:a16="http://schemas.microsoft.com/office/drawing/2014/main" id="{F9FF1441-D917-96E7-6693-F88F44B281DC}"/>
              </a:ext>
            </a:extLst>
          </p:cNvPr>
          <p:cNvSpPr>
            <a:spLocks noGrp="1"/>
          </p:cNvSpPr>
          <p:nvPr>
            <p:ph idx="1"/>
          </p:nvPr>
        </p:nvSpPr>
        <p:spPr/>
        <p:txBody>
          <a:bodyPr/>
          <a:lstStyle/>
          <a:p>
            <a:r>
              <a:rPr lang="en-CH" dirty="0"/>
              <a:t>High Voltage Power Supplies</a:t>
            </a:r>
          </a:p>
          <a:p>
            <a:r>
              <a:rPr lang="en-CH" dirty="0"/>
              <a:t>Patch Panels</a:t>
            </a:r>
          </a:p>
          <a:p>
            <a:r>
              <a:rPr lang="en-CH" dirty="0"/>
              <a:t>Grounding &amp; Shielding</a:t>
            </a:r>
          </a:p>
          <a:p>
            <a:r>
              <a:rPr lang="en-CH" dirty="0"/>
              <a:t>Cables &amp; Connectors</a:t>
            </a:r>
          </a:p>
        </p:txBody>
      </p:sp>
      <p:sp>
        <p:nvSpPr>
          <p:cNvPr id="4" name="Date Placeholder 3">
            <a:extLst>
              <a:ext uri="{FF2B5EF4-FFF2-40B4-BE49-F238E27FC236}">
                <a16:creationId xmlns:a16="http://schemas.microsoft.com/office/drawing/2014/main" id="{41B47C44-3CA0-ED80-222F-BD7F00CA0A4D}"/>
              </a:ext>
            </a:extLst>
          </p:cNvPr>
          <p:cNvSpPr>
            <a:spLocks noGrp="1"/>
          </p:cNvSpPr>
          <p:nvPr>
            <p:ph type="dt" sz="half" idx="10"/>
          </p:nvPr>
        </p:nvSpPr>
        <p:spPr/>
        <p:txBody>
          <a:bodyPr/>
          <a:lstStyle/>
          <a:p>
            <a:r>
              <a:rPr lang="de-CH"/>
              <a:t>R Gonçalo</a:t>
            </a:r>
            <a:endParaRPr lang="en-CH"/>
          </a:p>
        </p:txBody>
      </p:sp>
      <p:sp>
        <p:nvSpPr>
          <p:cNvPr id="5" name="Footer Placeholder 4">
            <a:extLst>
              <a:ext uri="{FF2B5EF4-FFF2-40B4-BE49-F238E27FC236}">
                <a16:creationId xmlns:a16="http://schemas.microsoft.com/office/drawing/2014/main" id="{A89214F5-49CD-C9BA-5E07-7573E7C6566C}"/>
              </a:ext>
            </a:extLst>
          </p:cNvPr>
          <p:cNvSpPr>
            <a:spLocks noGrp="1"/>
          </p:cNvSpPr>
          <p:nvPr>
            <p:ph type="ftr" sz="quarter" idx="11"/>
          </p:nvPr>
        </p:nvSpPr>
        <p:spPr/>
        <p:txBody>
          <a:bodyPr/>
          <a:lstStyle/>
          <a:p>
            <a:r>
              <a:rPr lang="en-GB"/>
              <a:t>HGTD Week - 11/9/2023</a:t>
            </a:r>
            <a:endParaRPr lang="en-CH"/>
          </a:p>
        </p:txBody>
      </p:sp>
      <p:sp>
        <p:nvSpPr>
          <p:cNvPr id="6" name="Slide Number Placeholder 5">
            <a:extLst>
              <a:ext uri="{FF2B5EF4-FFF2-40B4-BE49-F238E27FC236}">
                <a16:creationId xmlns:a16="http://schemas.microsoft.com/office/drawing/2014/main" id="{6D0B0DAC-603A-8C75-8E48-59EF6C45C52C}"/>
              </a:ext>
            </a:extLst>
          </p:cNvPr>
          <p:cNvSpPr>
            <a:spLocks noGrp="1"/>
          </p:cNvSpPr>
          <p:nvPr>
            <p:ph type="sldNum" sz="quarter" idx="12"/>
          </p:nvPr>
        </p:nvSpPr>
        <p:spPr/>
        <p:txBody>
          <a:bodyPr/>
          <a:lstStyle/>
          <a:p>
            <a:fld id="{0D7CE9B6-73DE-7E43-80D3-67E7482F0A0F}" type="slidenum">
              <a:rPr lang="en-CH" smtClean="0"/>
              <a:t>2</a:t>
            </a:fld>
            <a:endParaRPr lang="en-CH"/>
          </a:p>
        </p:txBody>
      </p:sp>
      <p:pic>
        <p:nvPicPr>
          <p:cNvPr id="8" name="Picture 7">
            <a:extLst>
              <a:ext uri="{FF2B5EF4-FFF2-40B4-BE49-F238E27FC236}">
                <a16:creationId xmlns:a16="http://schemas.microsoft.com/office/drawing/2014/main" id="{8BED2014-C6A9-99DB-31D4-86F95366D765}"/>
              </a:ext>
            </a:extLst>
          </p:cNvPr>
          <p:cNvPicPr>
            <a:picLocks noChangeAspect="1"/>
          </p:cNvPicPr>
          <p:nvPr/>
        </p:nvPicPr>
        <p:blipFill>
          <a:blip r:embed="rId2"/>
          <a:stretch>
            <a:fillRect/>
          </a:stretch>
        </p:blipFill>
        <p:spPr>
          <a:xfrm>
            <a:off x="6369050" y="951229"/>
            <a:ext cx="4552950" cy="4326113"/>
          </a:xfrm>
          <a:prstGeom prst="rect">
            <a:avLst/>
          </a:prstGeom>
        </p:spPr>
      </p:pic>
    </p:spTree>
    <p:extLst>
      <p:ext uri="{BB962C8B-B14F-4D97-AF65-F5344CB8AC3E}">
        <p14:creationId xmlns:p14="http://schemas.microsoft.com/office/powerpoint/2010/main" val="1077929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3C2073-37C0-FB41-90A2-CD712EE0182B}"/>
              </a:ext>
            </a:extLst>
          </p:cNvPr>
          <p:cNvSpPr>
            <a:spLocks noGrp="1"/>
          </p:cNvSpPr>
          <p:nvPr>
            <p:ph type="sldNum" sz="quarter" idx="12"/>
          </p:nvPr>
        </p:nvSpPr>
        <p:spPr/>
        <p:txBody>
          <a:bodyPr/>
          <a:lstStyle/>
          <a:p>
            <a:fld id="{5F18F971-DBF5-A64A-9B57-A3A163094B41}" type="slidenum">
              <a:rPr lang="en-PT" smtClean="0"/>
              <a:t>20</a:t>
            </a:fld>
            <a:endParaRPr lang="en-PT"/>
          </a:p>
        </p:txBody>
      </p:sp>
      <p:sp>
        <p:nvSpPr>
          <p:cNvPr id="7" name="Title 1">
            <a:extLst>
              <a:ext uri="{FF2B5EF4-FFF2-40B4-BE49-F238E27FC236}">
                <a16:creationId xmlns:a16="http://schemas.microsoft.com/office/drawing/2014/main" id="{74C65F4D-51CE-664F-9B85-F7169F9A7A1F}"/>
              </a:ext>
            </a:extLst>
          </p:cNvPr>
          <p:cNvSpPr txBox="1">
            <a:spLocks/>
          </p:cNvSpPr>
          <p:nvPr/>
        </p:nvSpPr>
        <p:spPr>
          <a:xfrm>
            <a:off x="0" y="-144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PT" b="1" dirty="0">
                <a:solidFill>
                  <a:schemeClr val="accent5">
                    <a:lumMod val="50000"/>
                  </a:schemeClr>
                </a:solidFill>
              </a:rPr>
              <a:t>Previously</a:t>
            </a:r>
          </a:p>
        </p:txBody>
      </p:sp>
      <p:sp>
        <p:nvSpPr>
          <p:cNvPr id="8" name="TextBox 7">
            <a:extLst>
              <a:ext uri="{FF2B5EF4-FFF2-40B4-BE49-F238E27FC236}">
                <a16:creationId xmlns:a16="http://schemas.microsoft.com/office/drawing/2014/main" id="{BB5C32BF-2824-F843-AB92-08395519DEAE}"/>
              </a:ext>
            </a:extLst>
          </p:cNvPr>
          <p:cNvSpPr txBox="1"/>
          <p:nvPr/>
        </p:nvSpPr>
        <p:spPr>
          <a:xfrm>
            <a:off x="0" y="1311101"/>
            <a:ext cx="3692237" cy="4401205"/>
          </a:xfrm>
          <a:prstGeom prst="rect">
            <a:avLst/>
          </a:prstGeom>
          <a:noFill/>
        </p:spPr>
        <p:txBody>
          <a:bodyPr wrap="square" rtlCol="0">
            <a:spAutoFit/>
          </a:bodyPr>
          <a:lstStyle/>
          <a:p>
            <a:pPr marL="285750" indent="-285750">
              <a:buFont typeface="Arial" panose="020B0604020202020204" pitchFamily="34" charset="0"/>
              <a:buChar char="•"/>
            </a:pPr>
            <a:r>
              <a:rPr lang="en-PT" sz="2800" dirty="0"/>
              <a:t>Explained deviation from theory in LV Transfer Curve</a:t>
            </a:r>
          </a:p>
          <a:p>
            <a:pPr marL="285750" indent="-285750">
              <a:buFont typeface="Arial" panose="020B0604020202020204" pitchFamily="34" charset="0"/>
              <a:buChar char="•"/>
            </a:pPr>
            <a:r>
              <a:rPr lang="en-PT" sz="2800" dirty="0"/>
              <a:t>Cross talk was on hold</a:t>
            </a:r>
          </a:p>
          <a:p>
            <a:pPr marL="285750" indent="-285750">
              <a:buFont typeface="Arial" panose="020B0604020202020204" pitchFamily="34" charset="0"/>
              <a:buChar char="•"/>
            </a:pPr>
            <a:r>
              <a:rPr lang="en-PT" sz="2800" dirty="0"/>
              <a:t>Leakage current arround 0,5uA per channel</a:t>
            </a:r>
          </a:p>
          <a:p>
            <a:pPr marL="285750" indent="-285750">
              <a:buFont typeface="Arial" panose="020B0604020202020204" pitchFamily="34" charset="0"/>
              <a:buChar char="•"/>
            </a:pPr>
            <a:r>
              <a:rPr lang="en-PT" sz="2800" dirty="0"/>
              <a:t>Ripple attenuation</a:t>
            </a:r>
          </a:p>
          <a:p>
            <a:pPr marL="285750" indent="-285750">
              <a:buFont typeface="Arial" panose="020B0604020202020204" pitchFamily="34" charset="0"/>
              <a:buChar char="•"/>
            </a:pPr>
            <a:r>
              <a:rPr lang="en-PT" sz="2800" dirty="0"/>
              <a:t>HV transfer curve</a:t>
            </a:r>
          </a:p>
          <a:p>
            <a:endParaRPr lang="en-PT" sz="2800" dirty="0"/>
          </a:p>
        </p:txBody>
      </p:sp>
      <p:pic>
        <p:nvPicPr>
          <p:cNvPr id="9" name="Picture 8">
            <a:extLst>
              <a:ext uri="{FF2B5EF4-FFF2-40B4-BE49-F238E27FC236}">
                <a16:creationId xmlns:a16="http://schemas.microsoft.com/office/drawing/2014/main" id="{6077F80C-0229-CA41-BFD4-E242D606473A}"/>
              </a:ext>
            </a:extLst>
          </p:cNvPr>
          <p:cNvPicPr>
            <a:picLocks noChangeAspect="1"/>
          </p:cNvPicPr>
          <p:nvPr/>
        </p:nvPicPr>
        <p:blipFill>
          <a:blip r:embed="rId3"/>
          <a:stretch>
            <a:fillRect/>
          </a:stretch>
        </p:blipFill>
        <p:spPr>
          <a:xfrm>
            <a:off x="7755464" y="136525"/>
            <a:ext cx="3986742" cy="3076275"/>
          </a:xfrm>
          <a:prstGeom prst="rect">
            <a:avLst/>
          </a:prstGeom>
        </p:spPr>
      </p:pic>
      <p:pic>
        <p:nvPicPr>
          <p:cNvPr id="11" name="Picture 10">
            <a:extLst>
              <a:ext uri="{FF2B5EF4-FFF2-40B4-BE49-F238E27FC236}">
                <a16:creationId xmlns:a16="http://schemas.microsoft.com/office/drawing/2014/main" id="{3EFF954D-FFBF-B34A-A8AE-293183E4D733}"/>
              </a:ext>
            </a:extLst>
          </p:cNvPr>
          <p:cNvPicPr>
            <a:picLocks noChangeAspect="1"/>
          </p:cNvPicPr>
          <p:nvPr/>
        </p:nvPicPr>
        <p:blipFill>
          <a:blip r:embed="rId4"/>
          <a:stretch>
            <a:fillRect/>
          </a:stretch>
        </p:blipFill>
        <p:spPr>
          <a:xfrm>
            <a:off x="5114486" y="2596357"/>
            <a:ext cx="5070038" cy="3759994"/>
          </a:xfrm>
          <a:prstGeom prst="rect">
            <a:avLst/>
          </a:prstGeom>
        </p:spPr>
      </p:pic>
      <p:sp>
        <p:nvSpPr>
          <p:cNvPr id="2" name="Date Placeholder 1">
            <a:extLst>
              <a:ext uri="{FF2B5EF4-FFF2-40B4-BE49-F238E27FC236}">
                <a16:creationId xmlns:a16="http://schemas.microsoft.com/office/drawing/2014/main" id="{D9F89058-BDB3-38CD-2D26-970AA81219B3}"/>
              </a:ext>
            </a:extLst>
          </p:cNvPr>
          <p:cNvSpPr>
            <a:spLocks noGrp="1"/>
          </p:cNvSpPr>
          <p:nvPr>
            <p:ph type="dt" sz="half" idx="10"/>
          </p:nvPr>
        </p:nvSpPr>
        <p:spPr/>
        <p:txBody>
          <a:bodyPr/>
          <a:lstStyle/>
          <a:p>
            <a:r>
              <a:rPr lang="de-CH"/>
              <a:t>R Gonçalo</a:t>
            </a:r>
            <a:endParaRPr lang="en-CH"/>
          </a:p>
        </p:txBody>
      </p:sp>
      <p:sp>
        <p:nvSpPr>
          <p:cNvPr id="3" name="Footer Placeholder 2">
            <a:extLst>
              <a:ext uri="{FF2B5EF4-FFF2-40B4-BE49-F238E27FC236}">
                <a16:creationId xmlns:a16="http://schemas.microsoft.com/office/drawing/2014/main" id="{DB91C303-6927-7396-16C4-57500E42B650}"/>
              </a:ext>
            </a:extLst>
          </p:cNvPr>
          <p:cNvSpPr>
            <a:spLocks noGrp="1"/>
          </p:cNvSpPr>
          <p:nvPr>
            <p:ph type="ftr" sz="quarter" idx="11"/>
          </p:nvPr>
        </p:nvSpPr>
        <p:spPr/>
        <p:txBody>
          <a:bodyPr/>
          <a:lstStyle/>
          <a:p>
            <a:r>
              <a:rPr lang="en-GB"/>
              <a:t>HGTD Week - 11/9/2023</a:t>
            </a:r>
            <a:endParaRPr lang="en-CH"/>
          </a:p>
        </p:txBody>
      </p:sp>
    </p:spTree>
    <p:extLst>
      <p:ext uri="{BB962C8B-B14F-4D97-AF65-F5344CB8AC3E}">
        <p14:creationId xmlns:p14="http://schemas.microsoft.com/office/powerpoint/2010/main" val="3398208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3C2073-37C0-FB41-90A2-CD712EE0182B}"/>
              </a:ext>
            </a:extLst>
          </p:cNvPr>
          <p:cNvSpPr>
            <a:spLocks noGrp="1"/>
          </p:cNvSpPr>
          <p:nvPr>
            <p:ph type="sldNum" sz="quarter" idx="12"/>
          </p:nvPr>
        </p:nvSpPr>
        <p:spPr/>
        <p:txBody>
          <a:bodyPr/>
          <a:lstStyle/>
          <a:p>
            <a:fld id="{5F18F971-DBF5-A64A-9B57-A3A163094B41}" type="slidenum">
              <a:rPr lang="en-PT" smtClean="0"/>
              <a:t>21</a:t>
            </a:fld>
            <a:endParaRPr lang="en-PT"/>
          </a:p>
        </p:txBody>
      </p:sp>
      <p:sp>
        <p:nvSpPr>
          <p:cNvPr id="7" name="Title 1">
            <a:extLst>
              <a:ext uri="{FF2B5EF4-FFF2-40B4-BE49-F238E27FC236}">
                <a16:creationId xmlns:a16="http://schemas.microsoft.com/office/drawing/2014/main" id="{74C65F4D-51CE-664F-9B85-F7169F9A7A1F}"/>
              </a:ext>
            </a:extLst>
          </p:cNvPr>
          <p:cNvSpPr txBox="1">
            <a:spLocks/>
          </p:cNvSpPr>
          <p:nvPr/>
        </p:nvSpPr>
        <p:spPr>
          <a:xfrm>
            <a:off x="0" y="-144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PT" b="1" dirty="0">
                <a:solidFill>
                  <a:schemeClr val="accent5">
                    <a:lumMod val="50000"/>
                  </a:schemeClr>
                </a:solidFill>
              </a:rPr>
              <a:t>Leakage Current</a:t>
            </a:r>
          </a:p>
        </p:txBody>
      </p:sp>
      <p:sp>
        <p:nvSpPr>
          <p:cNvPr id="8" name="TextBox 7">
            <a:extLst>
              <a:ext uri="{FF2B5EF4-FFF2-40B4-BE49-F238E27FC236}">
                <a16:creationId xmlns:a16="http://schemas.microsoft.com/office/drawing/2014/main" id="{BB5C32BF-2824-F843-AB92-08395519DEAE}"/>
              </a:ext>
            </a:extLst>
          </p:cNvPr>
          <p:cNvSpPr txBox="1"/>
          <p:nvPr/>
        </p:nvSpPr>
        <p:spPr>
          <a:xfrm>
            <a:off x="0" y="1311101"/>
            <a:ext cx="4140200" cy="5992410"/>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PT" sz="2800" b="0" i="0" u="none" strike="noStrike" kern="1200" cap="none" spc="0" normalizeH="0" baseline="0" noProof="0" dirty="0">
                <a:ln>
                  <a:noFill/>
                </a:ln>
                <a:solidFill>
                  <a:prstClr val="black"/>
                </a:solidFill>
                <a:effectLst/>
                <a:uLnTx/>
                <a:uFillTx/>
                <a:latin typeface="Calibri" panose="020F0502020204030204"/>
                <a:ea typeface="+mn-ea"/>
                <a:cs typeface="+mn-cs"/>
              </a:rPr>
              <a:t>Leakage current was deemed too high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PT" sz="2800" b="0" i="0" u="none" strike="noStrike" kern="1200" cap="none" spc="0" normalizeH="0" baseline="0" noProof="0" dirty="0">
                <a:ln>
                  <a:noFill/>
                </a:ln>
                <a:solidFill>
                  <a:prstClr val="black"/>
                </a:solidFill>
                <a:effectLst/>
                <a:uLnTx/>
                <a:uFillTx/>
                <a:latin typeface="Calibri" panose="020F0502020204030204"/>
                <a:ea typeface="+mn-ea"/>
                <a:cs typeface="+mn-cs"/>
              </a:rPr>
              <a:t>Board cleaned with ultrasound in methanol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PT" sz="2800" b="0" i="0" u="none" strike="noStrike" kern="1200" cap="none" spc="0" normalizeH="0" baseline="0" noProof="0" dirty="0">
                <a:ln>
                  <a:noFill/>
                </a:ln>
                <a:solidFill>
                  <a:prstClr val="black"/>
                </a:solidFill>
                <a:effectLst/>
                <a:uLnTx/>
                <a:uFillTx/>
                <a:latin typeface="Calibri" panose="020F0502020204030204"/>
                <a:ea typeface="+mn-ea"/>
                <a:cs typeface="+mn-cs"/>
              </a:rPr>
              <a:t>Highly resistant, protective and insulating conformal coating aplied to some channels (Urethane) (used plastic strip to protect others)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PT" sz="2800" b="0" i="0" u="none" strike="noStrike" kern="1200" cap="none" spc="0" normalizeH="0" baseline="0" noProof="0" dirty="0">
                <a:ln>
                  <a:noFill/>
                </a:ln>
                <a:solidFill>
                  <a:prstClr val="black"/>
                </a:solidFill>
                <a:effectLst/>
                <a:uLnTx/>
                <a:uFillTx/>
                <a:latin typeface="Calibri" panose="020F0502020204030204"/>
                <a:ea typeface="+mn-ea"/>
                <a:cs typeface="+mn-cs"/>
              </a:rPr>
              <a:t>Soldered everything together with gloves </a:t>
            </a:r>
          </a:p>
          <a:p>
            <a:pPr marL="457200" indent="-457200">
              <a:buFont typeface="Arial" panose="020B0604020202020204" pitchFamily="34" charset="0"/>
              <a:buChar char="•"/>
            </a:pPr>
            <a:endParaRPr lang="en-PT" sz="2800" dirty="0"/>
          </a:p>
          <a:p>
            <a:endParaRPr lang="en-PT" sz="2800" dirty="0"/>
          </a:p>
        </p:txBody>
      </p:sp>
      <p:pic>
        <p:nvPicPr>
          <p:cNvPr id="10" name="Picture 9">
            <a:extLst>
              <a:ext uri="{FF2B5EF4-FFF2-40B4-BE49-F238E27FC236}">
                <a16:creationId xmlns:a16="http://schemas.microsoft.com/office/drawing/2014/main" id="{5A5B21F9-33CD-9147-A414-DFF9780B9512}"/>
              </a:ext>
            </a:extLst>
          </p:cNvPr>
          <p:cNvPicPr>
            <a:picLocks noChangeAspect="1"/>
          </p:cNvPicPr>
          <p:nvPr/>
        </p:nvPicPr>
        <p:blipFill>
          <a:blip r:embed="rId3"/>
          <a:stretch>
            <a:fillRect/>
          </a:stretch>
        </p:blipFill>
        <p:spPr>
          <a:xfrm>
            <a:off x="4946938" y="0"/>
            <a:ext cx="3117272" cy="4156363"/>
          </a:xfrm>
          <a:prstGeom prst="rect">
            <a:avLst/>
          </a:prstGeom>
        </p:spPr>
      </p:pic>
      <p:pic>
        <p:nvPicPr>
          <p:cNvPr id="12" name="Picture 11">
            <a:extLst>
              <a:ext uri="{FF2B5EF4-FFF2-40B4-BE49-F238E27FC236}">
                <a16:creationId xmlns:a16="http://schemas.microsoft.com/office/drawing/2014/main" id="{DDFB882B-7FE1-B943-A037-89E1743C82C8}"/>
              </a:ext>
            </a:extLst>
          </p:cNvPr>
          <p:cNvPicPr>
            <a:picLocks noChangeAspect="1"/>
          </p:cNvPicPr>
          <p:nvPr/>
        </p:nvPicPr>
        <p:blipFill>
          <a:blip r:embed="rId4"/>
          <a:stretch>
            <a:fillRect/>
          </a:stretch>
        </p:blipFill>
        <p:spPr>
          <a:xfrm>
            <a:off x="6650182" y="2199986"/>
            <a:ext cx="5541818" cy="4156364"/>
          </a:xfrm>
          <a:prstGeom prst="rect">
            <a:avLst/>
          </a:prstGeom>
        </p:spPr>
      </p:pic>
      <p:sp>
        <p:nvSpPr>
          <p:cNvPr id="2" name="Date Placeholder 1">
            <a:extLst>
              <a:ext uri="{FF2B5EF4-FFF2-40B4-BE49-F238E27FC236}">
                <a16:creationId xmlns:a16="http://schemas.microsoft.com/office/drawing/2014/main" id="{7D76ADCA-6984-AF84-EE9B-CA31A5D74410}"/>
              </a:ext>
            </a:extLst>
          </p:cNvPr>
          <p:cNvSpPr>
            <a:spLocks noGrp="1"/>
          </p:cNvSpPr>
          <p:nvPr>
            <p:ph type="dt" sz="half" idx="10"/>
          </p:nvPr>
        </p:nvSpPr>
        <p:spPr/>
        <p:txBody>
          <a:bodyPr/>
          <a:lstStyle/>
          <a:p>
            <a:r>
              <a:rPr lang="de-CH"/>
              <a:t>R Gonçalo</a:t>
            </a:r>
            <a:endParaRPr lang="en-CH"/>
          </a:p>
        </p:txBody>
      </p:sp>
      <p:sp>
        <p:nvSpPr>
          <p:cNvPr id="3" name="Footer Placeholder 2">
            <a:extLst>
              <a:ext uri="{FF2B5EF4-FFF2-40B4-BE49-F238E27FC236}">
                <a16:creationId xmlns:a16="http://schemas.microsoft.com/office/drawing/2014/main" id="{D6D6126F-48FB-6585-0BD1-1E62B42FC24A}"/>
              </a:ext>
            </a:extLst>
          </p:cNvPr>
          <p:cNvSpPr>
            <a:spLocks noGrp="1"/>
          </p:cNvSpPr>
          <p:nvPr>
            <p:ph type="ftr" sz="quarter" idx="11"/>
          </p:nvPr>
        </p:nvSpPr>
        <p:spPr/>
        <p:txBody>
          <a:bodyPr/>
          <a:lstStyle/>
          <a:p>
            <a:r>
              <a:rPr lang="en-GB"/>
              <a:t>HGTD Week - 11/9/2023</a:t>
            </a:r>
            <a:endParaRPr lang="en-CH"/>
          </a:p>
        </p:txBody>
      </p:sp>
    </p:spTree>
    <p:extLst>
      <p:ext uri="{BB962C8B-B14F-4D97-AF65-F5344CB8AC3E}">
        <p14:creationId xmlns:p14="http://schemas.microsoft.com/office/powerpoint/2010/main" val="1769618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4C65F4D-51CE-664F-9B85-F7169F9A7A1F}"/>
              </a:ext>
            </a:extLst>
          </p:cNvPr>
          <p:cNvSpPr txBox="1">
            <a:spLocks/>
          </p:cNvSpPr>
          <p:nvPr/>
        </p:nvSpPr>
        <p:spPr>
          <a:xfrm>
            <a:off x="-1" y="-388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PT" b="1" dirty="0">
                <a:solidFill>
                  <a:schemeClr val="accent5">
                    <a:lumMod val="50000"/>
                  </a:schemeClr>
                </a:solidFill>
              </a:rPr>
              <a:t>Ripple Attenuation</a:t>
            </a:r>
          </a:p>
        </p:txBody>
      </p:sp>
      <p:sp>
        <p:nvSpPr>
          <p:cNvPr id="8" name="TextBox 7">
            <a:extLst>
              <a:ext uri="{FF2B5EF4-FFF2-40B4-BE49-F238E27FC236}">
                <a16:creationId xmlns:a16="http://schemas.microsoft.com/office/drawing/2014/main" id="{BB5C32BF-2824-F843-AB92-08395519DEAE}"/>
              </a:ext>
            </a:extLst>
          </p:cNvPr>
          <p:cNvSpPr txBox="1"/>
          <p:nvPr/>
        </p:nvSpPr>
        <p:spPr>
          <a:xfrm>
            <a:off x="1" y="536185"/>
            <a:ext cx="12026114" cy="3539430"/>
          </a:xfrm>
          <a:prstGeom prst="rect">
            <a:avLst/>
          </a:prstGeom>
          <a:noFill/>
        </p:spPr>
        <p:txBody>
          <a:bodyPr wrap="square" rtlCol="0">
            <a:spAutoFit/>
          </a:bodyPr>
          <a:lstStyle/>
          <a:p>
            <a:pPr marL="457200" indent="-457200">
              <a:buFont typeface="Arial" panose="020B0604020202020204" pitchFamily="34" charset="0"/>
              <a:buChar char="•"/>
            </a:pPr>
            <a:r>
              <a:rPr lang="en-PT" sz="2800" dirty="0"/>
              <a:t>All available HV PS channels tested together with filter board, consistent results across all channels</a:t>
            </a:r>
          </a:p>
          <a:p>
            <a:pPr marL="457200" indent="-457200">
              <a:buFont typeface="Arial" panose="020B0604020202020204" pitchFamily="34" charset="0"/>
              <a:buChar char="•"/>
            </a:pPr>
            <a:r>
              <a:rPr lang="en-PT" sz="2800" dirty="0"/>
              <a:t>Ripple big peaks go from ~200mV to ~20mV (~-20dB)</a:t>
            </a:r>
          </a:p>
          <a:p>
            <a:pPr marL="457200" indent="-457200">
              <a:buFont typeface="Arial" panose="020B0604020202020204" pitchFamily="34" charset="0"/>
              <a:buChar char="•"/>
            </a:pPr>
            <a:r>
              <a:rPr lang="en-PT" sz="2800" dirty="0"/>
              <a:t>Significant attenuation, but lower from expect theoritcal attenuation at ~300kHz (~-120dB)</a:t>
            </a:r>
          </a:p>
          <a:p>
            <a:pPr marL="457200" indent="-457200">
              <a:buFont typeface="Arial" panose="020B0604020202020204" pitchFamily="34" charset="0"/>
              <a:buChar char="•"/>
            </a:pPr>
            <a:endParaRPr lang="en-PT" sz="2800" dirty="0"/>
          </a:p>
          <a:p>
            <a:pPr marL="457200" indent="-457200">
              <a:buFont typeface="Arial" panose="020B0604020202020204" pitchFamily="34" charset="0"/>
              <a:buChar char="•"/>
            </a:pPr>
            <a:endParaRPr lang="en-PT" sz="2800" dirty="0"/>
          </a:p>
          <a:p>
            <a:endParaRPr lang="en-PT" sz="2800" dirty="0"/>
          </a:p>
        </p:txBody>
      </p:sp>
      <p:pic>
        <p:nvPicPr>
          <p:cNvPr id="10" name="Picture 9">
            <a:extLst>
              <a:ext uri="{FF2B5EF4-FFF2-40B4-BE49-F238E27FC236}">
                <a16:creationId xmlns:a16="http://schemas.microsoft.com/office/drawing/2014/main" id="{28C46253-BA2D-BF44-9296-E94C90E5196C}"/>
              </a:ext>
            </a:extLst>
          </p:cNvPr>
          <p:cNvPicPr>
            <a:picLocks noChangeAspect="1"/>
          </p:cNvPicPr>
          <p:nvPr/>
        </p:nvPicPr>
        <p:blipFill>
          <a:blip r:embed="rId3"/>
          <a:stretch>
            <a:fillRect/>
          </a:stretch>
        </p:blipFill>
        <p:spPr>
          <a:xfrm>
            <a:off x="-1" y="2636665"/>
            <a:ext cx="6013059" cy="4221336"/>
          </a:xfrm>
          <a:prstGeom prst="rect">
            <a:avLst/>
          </a:prstGeom>
        </p:spPr>
      </p:pic>
      <p:pic>
        <p:nvPicPr>
          <p:cNvPr id="11" name="Picture 10">
            <a:extLst>
              <a:ext uri="{FF2B5EF4-FFF2-40B4-BE49-F238E27FC236}">
                <a16:creationId xmlns:a16="http://schemas.microsoft.com/office/drawing/2014/main" id="{BFBDC931-91BF-5E44-8DA6-F91E06823055}"/>
              </a:ext>
            </a:extLst>
          </p:cNvPr>
          <p:cNvPicPr>
            <a:picLocks noChangeAspect="1"/>
          </p:cNvPicPr>
          <p:nvPr/>
        </p:nvPicPr>
        <p:blipFill>
          <a:blip r:embed="rId4"/>
          <a:stretch>
            <a:fillRect/>
          </a:stretch>
        </p:blipFill>
        <p:spPr>
          <a:xfrm>
            <a:off x="6013058" y="2636666"/>
            <a:ext cx="6013056" cy="4221334"/>
          </a:xfrm>
          <a:prstGeom prst="rect">
            <a:avLst/>
          </a:prstGeom>
        </p:spPr>
      </p:pic>
      <p:sp>
        <p:nvSpPr>
          <p:cNvPr id="4" name="Slide Number Placeholder 3">
            <a:extLst>
              <a:ext uri="{FF2B5EF4-FFF2-40B4-BE49-F238E27FC236}">
                <a16:creationId xmlns:a16="http://schemas.microsoft.com/office/drawing/2014/main" id="{4A3C2073-37C0-FB41-90A2-CD712EE0182B}"/>
              </a:ext>
            </a:extLst>
          </p:cNvPr>
          <p:cNvSpPr>
            <a:spLocks noGrp="1"/>
          </p:cNvSpPr>
          <p:nvPr>
            <p:ph type="sldNum" sz="quarter" idx="12"/>
          </p:nvPr>
        </p:nvSpPr>
        <p:spPr>
          <a:xfrm>
            <a:off x="9144000" y="6492875"/>
            <a:ext cx="2743200" cy="365125"/>
          </a:xfrm>
        </p:spPr>
        <p:txBody>
          <a:bodyPr/>
          <a:lstStyle/>
          <a:p>
            <a:fld id="{5F18F971-DBF5-A64A-9B57-A3A163094B41}" type="slidenum">
              <a:rPr lang="en-PT" smtClean="0">
                <a:solidFill>
                  <a:schemeClr val="accent2"/>
                </a:solidFill>
              </a:rPr>
              <a:t>22</a:t>
            </a:fld>
            <a:endParaRPr lang="en-PT" dirty="0">
              <a:solidFill>
                <a:schemeClr val="accent2"/>
              </a:solidFill>
            </a:endParaRPr>
          </a:p>
        </p:txBody>
      </p:sp>
      <p:sp>
        <p:nvSpPr>
          <p:cNvPr id="2" name="Date Placeholder 1">
            <a:extLst>
              <a:ext uri="{FF2B5EF4-FFF2-40B4-BE49-F238E27FC236}">
                <a16:creationId xmlns:a16="http://schemas.microsoft.com/office/drawing/2014/main" id="{BAFAC2B5-C552-4522-2C39-98247D40F876}"/>
              </a:ext>
            </a:extLst>
          </p:cNvPr>
          <p:cNvSpPr>
            <a:spLocks noGrp="1"/>
          </p:cNvSpPr>
          <p:nvPr>
            <p:ph type="dt" sz="half" idx="10"/>
          </p:nvPr>
        </p:nvSpPr>
        <p:spPr/>
        <p:txBody>
          <a:bodyPr/>
          <a:lstStyle/>
          <a:p>
            <a:r>
              <a:rPr lang="de-CH"/>
              <a:t>R Gonçalo</a:t>
            </a:r>
            <a:endParaRPr lang="en-CH"/>
          </a:p>
        </p:txBody>
      </p:sp>
      <p:sp>
        <p:nvSpPr>
          <p:cNvPr id="3" name="Footer Placeholder 2">
            <a:extLst>
              <a:ext uri="{FF2B5EF4-FFF2-40B4-BE49-F238E27FC236}">
                <a16:creationId xmlns:a16="http://schemas.microsoft.com/office/drawing/2014/main" id="{7D102EDF-D13A-C55D-AD69-A8539695F953}"/>
              </a:ext>
            </a:extLst>
          </p:cNvPr>
          <p:cNvSpPr>
            <a:spLocks noGrp="1"/>
          </p:cNvSpPr>
          <p:nvPr>
            <p:ph type="ftr" sz="quarter" idx="11"/>
          </p:nvPr>
        </p:nvSpPr>
        <p:spPr/>
        <p:txBody>
          <a:bodyPr/>
          <a:lstStyle/>
          <a:p>
            <a:r>
              <a:rPr lang="en-GB"/>
              <a:t>HGTD Week - 11/9/2023</a:t>
            </a:r>
            <a:endParaRPr lang="en-CH"/>
          </a:p>
        </p:txBody>
      </p:sp>
    </p:spTree>
    <p:extLst>
      <p:ext uri="{BB962C8B-B14F-4D97-AF65-F5344CB8AC3E}">
        <p14:creationId xmlns:p14="http://schemas.microsoft.com/office/powerpoint/2010/main" val="3209634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3C2073-37C0-FB41-90A2-CD712EE0182B}"/>
              </a:ext>
            </a:extLst>
          </p:cNvPr>
          <p:cNvSpPr>
            <a:spLocks noGrp="1"/>
          </p:cNvSpPr>
          <p:nvPr>
            <p:ph type="sldNum" sz="quarter" idx="12"/>
          </p:nvPr>
        </p:nvSpPr>
        <p:spPr/>
        <p:txBody>
          <a:bodyPr/>
          <a:lstStyle/>
          <a:p>
            <a:fld id="{5F18F971-DBF5-A64A-9B57-A3A163094B41}" type="slidenum">
              <a:rPr lang="en-PT" smtClean="0"/>
              <a:t>23</a:t>
            </a:fld>
            <a:endParaRPr lang="en-PT"/>
          </a:p>
        </p:txBody>
      </p:sp>
      <p:sp>
        <p:nvSpPr>
          <p:cNvPr id="7" name="Title 1">
            <a:extLst>
              <a:ext uri="{FF2B5EF4-FFF2-40B4-BE49-F238E27FC236}">
                <a16:creationId xmlns:a16="http://schemas.microsoft.com/office/drawing/2014/main" id="{74C65F4D-51CE-664F-9B85-F7169F9A7A1F}"/>
              </a:ext>
            </a:extLst>
          </p:cNvPr>
          <p:cNvSpPr txBox="1">
            <a:spLocks/>
          </p:cNvSpPr>
          <p:nvPr/>
        </p:nvSpPr>
        <p:spPr>
          <a:xfrm>
            <a:off x="0" y="-144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PT" b="1" dirty="0">
                <a:solidFill>
                  <a:schemeClr val="accent5">
                    <a:lumMod val="50000"/>
                  </a:schemeClr>
                </a:solidFill>
              </a:rPr>
              <a:t>Cross talk</a:t>
            </a:r>
          </a:p>
        </p:txBody>
      </p:sp>
      <p:sp>
        <p:nvSpPr>
          <p:cNvPr id="8" name="TextBox 7">
            <a:extLst>
              <a:ext uri="{FF2B5EF4-FFF2-40B4-BE49-F238E27FC236}">
                <a16:creationId xmlns:a16="http://schemas.microsoft.com/office/drawing/2014/main" id="{BB5C32BF-2824-F843-AB92-08395519DEAE}"/>
              </a:ext>
            </a:extLst>
          </p:cNvPr>
          <p:cNvSpPr txBox="1"/>
          <p:nvPr/>
        </p:nvSpPr>
        <p:spPr>
          <a:xfrm>
            <a:off x="-32092" y="1158481"/>
            <a:ext cx="5486400" cy="6124754"/>
          </a:xfrm>
          <a:prstGeom prst="rect">
            <a:avLst/>
          </a:prstGeom>
          <a:noFill/>
        </p:spPr>
        <p:txBody>
          <a:bodyPr wrap="square" rtlCol="0">
            <a:spAutoFit/>
          </a:bodyPr>
          <a:lstStyle/>
          <a:p>
            <a:pPr marL="457200" indent="-457200">
              <a:buFont typeface="Arial" panose="020B0604020202020204" pitchFamily="34" charset="0"/>
              <a:buChar char="•"/>
            </a:pPr>
            <a:r>
              <a:rPr lang="en-PT" sz="2800" dirty="0"/>
              <a:t>Input into Channel 1, measured Channel 14 (furthest channel)</a:t>
            </a:r>
          </a:p>
          <a:p>
            <a:pPr marL="457200" indent="-457200">
              <a:buFont typeface="Arial" panose="020B0604020202020204" pitchFamily="34" charset="0"/>
              <a:buChar char="•"/>
            </a:pPr>
            <a:r>
              <a:rPr lang="en-PT" sz="2800" dirty="0"/>
              <a:t>Detected Cross Talk at ~300kHz and ~25MHz</a:t>
            </a:r>
          </a:p>
          <a:p>
            <a:pPr marL="457200" indent="-457200">
              <a:buFont typeface="Arial" panose="020B0604020202020204" pitchFamily="34" charset="0"/>
              <a:buChar char="•"/>
            </a:pPr>
            <a:r>
              <a:rPr lang="en-PT" sz="2800" dirty="0"/>
              <a:t>Plotted transfer curve of what channel 14 picks up from channel 1, seen in plot (done by hand using osciloscope and function generator)</a:t>
            </a:r>
          </a:p>
          <a:p>
            <a:pPr marL="457200" indent="-457200">
              <a:buFont typeface="Arial" panose="020B0604020202020204" pitchFamily="34" charset="0"/>
              <a:buChar char="•"/>
            </a:pPr>
            <a:r>
              <a:rPr lang="en-PT" sz="2800" dirty="0"/>
              <a:t>Signal actually propagates through back plane</a:t>
            </a:r>
          </a:p>
          <a:p>
            <a:pPr marL="457200" indent="-457200">
              <a:buFont typeface="Arial" panose="020B0604020202020204" pitchFamily="34" charset="0"/>
              <a:buChar char="•"/>
            </a:pPr>
            <a:r>
              <a:rPr lang="en-PT" sz="2800" dirty="0"/>
              <a:t>This prompted  transfer curve study to higher frequencies</a:t>
            </a:r>
          </a:p>
          <a:p>
            <a:endParaRPr lang="en-PT" sz="2800" dirty="0"/>
          </a:p>
        </p:txBody>
      </p:sp>
      <p:pic>
        <p:nvPicPr>
          <p:cNvPr id="5" name="Picture 4">
            <a:extLst>
              <a:ext uri="{FF2B5EF4-FFF2-40B4-BE49-F238E27FC236}">
                <a16:creationId xmlns:a16="http://schemas.microsoft.com/office/drawing/2014/main" id="{5CD41F96-4C1C-4745-B658-C3715BC946C7}"/>
              </a:ext>
            </a:extLst>
          </p:cNvPr>
          <p:cNvPicPr>
            <a:picLocks noChangeAspect="1"/>
          </p:cNvPicPr>
          <p:nvPr/>
        </p:nvPicPr>
        <p:blipFill>
          <a:blip r:embed="rId3"/>
          <a:stretch>
            <a:fillRect/>
          </a:stretch>
        </p:blipFill>
        <p:spPr>
          <a:xfrm>
            <a:off x="6035258" y="136525"/>
            <a:ext cx="4750220" cy="1939279"/>
          </a:xfrm>
          <a:prstGeom prst="rect">
            <a:avLst/>
          </a:prstGeom>
        </p:spPr>
      </p:pic>
      <p:pic>
        <p:nvPicPr>
          <p:cNvPr id="10" name="Picture 9">
            <a:extLst>
              <a:ext uri="{FF2B5EF4-FFF2-40B4-BE49-F238E27FC236}">
                <a16:creationId xmlns:a16="http://schemas.microsoft.com/office/drawing/2014/main" id="{7BE3AC85-0643-8540-80F6-A458C4B1BDD7}"/>
              </a:ext>
            </a:extLst>
          </p:cNvPr>
          <p:cNvPicPr>
            <a:picLocks noChangeAspect="1"/>
          </p:cNvPicPr>
          <p:nvPr/>
        </p:nvPicPr>
        <p:blipFill>
          <a:blip r:embed="rId4"/>
          <a:stretch>
            <a:fillRect/>
          </a:stretch>
        </p:blipFill>
        <p:spPr>
          <a:xfrm>
            <a:off x="5909930" y="2515561"/>
            <a:ext cx="5000877" cy="3653840"/>
          </a:xfrm>
          <a:prstGeom prst="rect">
            <a:avLst/>
          </a:prstGeom>
        </p:spPr>
      </p:pic>
      <p:sp>
        <p:nvSpPr>
          <p:cNvPr id="11" name="TextBox 10">
            <a:extLst>
              <a:ext uri="{FF2B5EF4-FFF2-40B4-BE49-F238E27FC236}">
                <a16:creationId xmlns:a16="http://schemas.microsoft.com/office/drawing/2014/main" id="{E4E8F85D-CDB9-484F-8296-1F0A9CF76E71}"/>
              </a:ext>
            </a:extLst>
          </p:cNvPr>
          <p:cNvSpPr txBox="1"/>
          <p:nvPr/>
        </p:nvSpPr>
        <p:spPr>
          <a:xfrm>
            <a:off x="6540285" y="2262753"/>
            <a:ext cx="2655599" cy="369332"/>
          </a:xfrm>
          <a:prstGeom prst="rect">
            <a:avLst/>
          </a:prstGeom>
          <a:noFill/>
        </p:spPr>
        <p:txBody>
          <a:bodyPr wrap="none" rtlCol="0">
            <a:spAutoFit/>
          </a:bodyPr>
          <a:lstStyle/>
          <a:p>
            <a:r>
              <a:rPr lang="en-PT" dirty="0"/>
              <a:t>Expected no signal pick up</a:t>
            </a:r>
          </a:p>
        </p:txBody>
      </p:sp>
      <p:sp>
        <p:nvSpPr>
          <p:cNvPr id="12" name="Frame 11">
            <a:extLst>
              <a:ext uri="{FF2B5EF4-FFF2-40B4-BE49-F238E27FC236}">
                <a16:creationId xmlns:a16="http://schemas.microsoft.com/office/drawing/2014/main" id="{F7214F1D-BEA3-6947-B0FB-EF5EDC7AD61D}"/>
              </a:ext>
            </a:extLst>
          </p:cNvPr>
          <p:cNvSpPr/>
          <p:nvPr/>
        </p:nvSpPr>
        <p:spPr>
          <a:xfrm>
            <a:off x="6540285" y="136525"/>
            <a:ext cx="1146217" cy="456450"/>
          </a:xfrm>
          <a:prstGeom prst="fra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solidFill>
                <a:schemeClr val="tx1"/>
              </a:solidFill>
            </a:endParaRPr>
          </a:p>
        </p:txBody>
      </p:sp>
      <p:sp>
        <p:nvSpPr>
          <p:cNvPr id="13" name="Frame 12">
            <a:extLst>
              <a:ext uri="{FF2B5EF4-FFF2-40B4-BE49-F238E27FC236}">
                <a16:creationId xmlns:a16="http://schemas.microsoft.com/office/drawing/2014/main" id="{80C7A01D-E8A3-F746-AA03-8FC9860E3B61}"/>
              </a:ext>
            </a:extLst>
          </p:cNvPr>
          <p:cNvSpPr/>
          <p:nvPr/>
        </p:nvSpPr>
        <p:spPr>
          <a:xfrm>
            <a:off x="7413121" y="1611008"/>
            <a:ext cx="1146217" cy="456450"/>
          </a:xfrm>
          <a:prstGeom prst="fra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solidFill>
                <a:schemeClr val="tx1"/>
              </a:solidFill>
            </a:endParaRPr>
          </a:p>
        </p:txBody>
      </p:sp>
      <p:sp>
        <p:nvSpPr>
          <p:cNvPr id="2" name="Date Placeholder 1">
            <a:extLst>
              <a:ext uri="{FF2B5EF4-FFF2-40B4-BE49-F238E27FC236}">
                <a16:creationId xmlns:a16="http://schemas.microsoft.com/office/drawing/2014/main" id="{E537F9B3-A878-F7E5-4D2A-97EEA2B26FD2}"/>
              </a:ext>
            </a:extLst>
          </p:cNvPr>
          <p:cNvSpPr>
            <a:spLocks noGrp="1"/>
          </p:cNvSpPr>
          <p:nvPr>
            <p:ph type="dt" sz="half" idx="10"/>
          </p:nvPr>
        </p:nvSpPr>
        <p:spPr/>
        <p:txBody>
          <a:bodyPr/>
          <a:lstStyle/>
          <a:p>
            <a:r>
              <a:rPr lang="de-CH"/>
              <a:t>R Gonçalo</a:t>
            </a:r>
            <a:endParaRPr lang="en-CH"/>
          </a:p>
        </p:txBody>
      </p:sp>
      <p:sp>
        <p:nvSpPr>
          <p:cNvPr id="3" name="Footer Placeholder 2">
            <a:extLst>
              <a:ext uri="{FF2B5EF4-FFF2-40B4-BE49-F238E27FC236}">
                <a16:creationId xmlns:a16="http://schemas.microsoft.com/office/drawing/2014/main" id="{CE79DB34-5498-7E7B-1AEB-31EBA27C6B95}"/>
              </a:ext>
            </a:extLst>
          </p:cNvPr>
          <p:cNvSpPr>
            <a:spLocks noGrp="1"/>
          </p:cNvSpPr>
          <p:nvPr>
            <p:ph type="ftr" sz="quarter" idx="11"/>
          </p:nvPr>
        </p:nvSpPr>
        <p:spPr/>
        <p:txBody>
          <a:bodyPr/>
          <a:lstStyle/>
          <a:p>
            <a:r>
              <a:rPr lang="en-GB"/>
              <a:t>HGTD Week - 11/9/2023</a:t>
            </a:r>
            <a:endParaRPr lang="en-CH"/>
          </a:p>
        </p:txBody>
      </p:sp>
    </p:spTree>
    <p:extLst>
      <p:ext uri="{BB962C8B-B14F-4D97-AF65-F5344CB8AC3E}">
        <p14:creationId xmlns:p14="http://schemas.microsoft.com/office/powerpoint/2010/main" val="3118027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3C2073-37C0-FB41-90A2-CD712EE0182B}"/>
              </a:ext>
            </a:extLst>
          </p:cNvPr>
          <p:cNvSpPr>
            <a:spLocks noGrp="1"/>
          </p:cNvSpPr>
          <p:nvPr>
            <p:ph type="sldNum" sz="quarter" idx="12"/>
          </p:nvPr>
        </p:nvSpPr>
        <p:spPr/>
        <p:txBody>
          <a:bodyPr/>
          <a:lstStyle/>
          <a:p>
            <a:fld id="{5F18F971-DBF5-A64A-9B57-A3A163094B41}" type="slidenum">
              <a:rPr lang="en-PT" smtClean="0"/>
              <a:t>24</a:t>
            </a:fld>
            <a:endParaRPr lang="en-PT"/>
          </a:p>
        </p:txBody>
      </p:sp>
      <p:sp>
        <p:nvSpPr>
          <p:cNvPr id="7" name="Title 1">
            <a:extLst>
              <a:ext uri="{FF2B5EF4-FFF2-40B4-BE49-F238E27FC236}">
                <a16:creationId xmlns:a16="http://schemas.microsoft.com/office/drawing/2014/main" id="{74C65F4D-51CE-664F-9B85-F7169F9A7A1F}"/>
              </a:ext>
            </a:extLst>
          </p:cNvPr>
          <p:cNvSpPr txBox="1">
            <a:spLocks/>
          </p:cNvSpPr>
          <p:nvPr/>
        </p:nvSpPr>
        <p:spPr>
          <a:xfrm>
            <a:off x="0" y="-144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PT" b="1" dirty="0">
                <a:solidFill>
                  <a:schemeClr val="accent5">
                    <a:lumMod val="50000"/>
                  </a:schemeClr>
                </a:solidFill>
              </a:rPr>
              <a:t>High Frequency Transfer Curve</a:t>
            </a:r>
          </a:p>
        </p:txBody>
      </p:sp>
      <p:sp>
        <p:nvSpPr>
          <p:cNvPr id="8" name="TextBox 7">
            <a:extLst>
              <a:ext uri="{FF2B5EF4-FFF2-40B4-BE49-F238E27FC236}">
                <a16:creationId xmlns:a16="http://schemas.microsoft.com/office/drawing/2014/main" id="{BB5C32BF-2824-F843-AB92-08395519DEAE}"/>
              </a:ext>
            </a:extLst>
          </p:cNvPr>
          <p:cNvSpPr txBox="1"/>
          <p:nvPr/>
        </p:nvSpPr>
        <p:spPr>
          <a:xfrm>
            <a:off x="0" y="1311101"/>
            <a:ext cx="5486400" cy="5262979"/>
          </a:xfrm>
          <a:prstGeom prst="rect">
            <a:avLst/>
          </a:prstGeom>
          <a:noFill/>
        </p:spPr>
        <p:txBody>
          <a:bodyPr wrap="square" rtlCol="0">
            <a:spAutoFit/>
          </a:bodyPr>
          <a:lstStyle/>
          <a:p>
            <a:pPr marL="457200" indent="-457200">
              <a:buFont typeface="Arial" panose="020B0604020202020204" pitchFamily="34" charset="0"/>
              <a:buChar char="•"/>
            </a:pPr>
            <a:r>
              <a:rPr lang="en-PT" sz="2800" dirty="0"/>
              <a:t>Plotted channel’s 1 transfer curve for higher frequency  using osciloscope and function generator (20V 50MHz)</a:t>
            </a:r>
          </a:p>
          <a:p>
            <a:pPr marL="457200" indent="-457200">
              <a:buFont typeface="Arial" panose="020B0604020202020204" pitchFamily="34" charset="0"/>
              <a:buChar char="•"/>
            </a:pPr>
            <a:r>
              <a:rPr lang="en-GB" sz="2800" b="0" i="0" u="none" strike="noStrike" dirty="0">
                <a:effectLst/>
              </a:rPr>
              <a:t>High frequency measurements were not conducted before as </a:t>
            </a:r>
            <a:r>
              <a:rPr lang="en-GB" sz="2800" b="0" i="0" u="none" strike="noStrike" dirty="0" err="1">
                <a:effectLst/>
              </a:rPr>
              <a:t>PicoScope</a:t>
            </a:r>
            <a:r>
              <a:rPr lang="en-GB" sz="2800" b="0" i="0" u="none" strike="noStrike" dirty="0">
                <a:effectLst/>
              </a:rPr>
              <a:t> was limited to 2V 1MHz, and output </a:t>
            </a:r>
            <a:r>
              <a:rPr lang="en-GB" sz="2800" dirty="0"/>
              <a:t>signal being    -60dB attenuated is impractical to measure</a:t>
            </a:r>
            <a:r>
              <a:rPr lang="en-GB" sz="2800" b="0" i="0" u="none" strike="noStrike" dirty="0">
                <a:effectLst/>
              </a:rPr>
              <a:t>.</a:t>
            </a:r>
          </a:p>
          <a:p>
            <a:pPr marL="457200" indent="-457200">
              <a:buFont typeface="Arial" panose="020B0604020202020204" pitchFamily="34" charset="0"/>
              <a:buChar char="•"/>
            </a:pPr>
            <a:r>
              <a:rPr lang="en-GB" sz="2800" dirty="0"/>
              <a:t>Curve does follow theory beyond ~10kHz </a:t>
            </a:r>
            <a:endParaRPr lang="en-PT" sz="2800" dirty="0"/>
          </a:p>
        </p:txBody>
      </p:sp>
      <p:pic>
        <p:nvPicPr>
          <p:cNvPr id="5" name="Picture 4">
            <a:extLst>
              <a:ext uri="{FF2B5EF4-FFF2-40B4-BE49-F238E27FC236}">
                <a16:creationId xmlns:a16="http://schemas.microsoft.com/office/drawing/2014/main" id="{5CD41F96-4C1C-4745-B658-C3715BC946C7}"/>
              </a:ext>
            </a:extLst>
          </p:cNvPr>
          <p:cNvPicPr>
            <a:picLocks noChangeAspect="1"/>
          </p:cNvPicPr>
          <p:nvPr/>
        </p:nvPicPr>
        <p:blipFill>
          <a:blip r:embed="rId3"/>
          <a:stretch>
            <a:fillRect/>
          </a:stretch>
        </p:blipFill>
        <p:spPr>
          <a:xfrm>
            <a:off x="7127788" y="170840"/>
            <a:ext cx="4750220" cy="1939279"/>
          </a:xfrm>
          <a:prstGeom prst="rect">
            <a:avLst/>
          </a:prstGeom>
        </p:spPr>
      </p:pic>
      <p:sp>
        <p:nvSpPr>
          <p:cNvPr id="12" name="Frame 11">
            <a:extLst>
              <a:ext uri="{FF2B5EF4-FFF2-40B4-BE49-F238E27FC236}">
                <a16:creationId xmlns:a16="http://schemas.microsoft.com/office/drawing/2014/main" id="{F7214F1D-BEA3-6947-B0FB-EF5EDC7AD61D}"/>
              </a:ext>
            </a:extLst>
          </p:cNvPr>
          <p:cNvSpPr/>
          <p:nvPr/>
        </p:nvSpPr>
        <p:spPr>
          <a:xfrm>
            <a:off x="7632815" y="170840"/>
            <a:ext cx="1146217" cy="456450"/>
          </a:xfrm>
          <a:prstGeom prst="fra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solidFill>
                <a:schemeClr val="tx1"/>
              </a:solidFill>
            </a:endParaRPr>
          </a:p>
        </p:txBody>
      </p:sp>
      <p:pic>
        <p:nvPicPr>
          <p:cNvPr id="3" name="Picture 2">
            <a:extLst>
              <a:ext uri="{FF2B5EF4-FFF2-40B4-BE49-F238E27FC236}">
                <a16:creationId xmlns:a16="http://schemas.microsoft.com/office/drawing/2014/main" id="{258E94B0-015B-EC4B-A00F-051448047490}"/>
              </a:ext>
            </a:extLst>
          </p:cNvPr>
          <p:cNvPicPr>
            <a:picLocks noChangeAspect="1"/>
          </p:cNvPicPr>
          <p:nvPr/>
        </p:nvPicPr>
        <p:blipFill>
          <a:blip r:embed="rId4"/>
          <a:stretch>
            <a:fillRect/>
          </a:stretch>
        </p:blipFill>
        <p:spPr>
          <a:xfrm>
            <a:off x="6928557" y="3051958"/>
            <a:ext cx="4425243" cy="3191494"/>
          </a:xfrm>
          <a:prstGeom prst="rect">
            <a:avLst/>
          </a:prstGeom>
        </p:spPr>
      </p:pic>
      <p:sp>
        <p:nvSpPr>
          <p:cNvPr id="2" name="Date Placeholder 1">
            <a:extLst>
              <a:ext uri="{FF2B5EF4-FFF2-40B4-BE49-F238E27FC236}">
                <a16:creationId xmlns:a16="http://schemas.microsoft.com/office/drawing/2014/main" id="{3C7AFD01-8BAC-C8E1-321F-01F75A18DD89}"/>
              </a:ext>
            </a:extLst>
          </p:cNvPr>
          <p:cNvSpPr>
            <a:spLocks noGrp="1"/>
          </p:cNvSpPr>
          <p:nvPr>
            <p:ph type="dt" sz="half" idx="10"/>
          </p:nvPr>
        </p:nvSpPr>
        <p:spPr/>
        <p:txBody>
          <a:bodyPr/>
          <a:lstStyle/>
          <a:p>
            <a:r>
              <a:rPr lang="de-CH"/>
              <a:t>R Gonçalo</a:t>
            </a:r>
            <a:endParaRPr lang="en-CH"/>
          </a:p>
        </p:txBody>
      </p:sp>
      <p:sp>
        <p:nvSpPr>
          <p:cNvPr id="6" name="Footer Placeholder 5">
            <a:extLst>
              <a:ext uri="{FF2B5EF4-FFF2-40B4-BE49-F238E27FC236}">
                <a16:creationId xmlns:a16="http://schemas.microsoft.com/office/drawing/2014/main" id="{D9074D09-6178-8723-D901-9E33CEB91868}"/>
              </a:ext>
            </a:extLst>
          </p:cNvPr>
          <p:cNvSpPr>
            <a:spLocks noGrp="1"/>
          </p:cNvSpPr>
          <p:nvPr>
            <p:ph type="ftr" sz="quarter" idx="11"/>
          </p:nvPr>
        </p:nvSpPr>
        <p:spPr/>
        <p:txBody>
          <a:bodyPr/>
          <a:lstStyle/>
          <a:p>
            <a:r>
              <a:rPr lang="en-GB"/>
              <a:t>HGTD Week - 11/9/2023</a:t>
            </a:r>
            <a:endParaRPr lang="en-CH"/>
          </a:p>
        </p:txBody>
      </p:sp>
    </p:spTree>
    <p:extLst>
      <p:ext uri="{BB962C8B-B14F-4D97-AF65-F5344CB8AC3E}">
        <p14:creationId xmlns:p14="http://schemas.microsoft.com/office/powerpoint/2010/main" val="3893968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3C2073-37C0-FB41-90A2-CD712EE0182B}"/>
              </a:ext>
            </a:extLst>
          </p:cNvPr>
          <p:cNvSpPr>
            <a:spLocks noGrp="1"/>
          </p:cNvSpPr>
          <p:nvPr>
            <p:ph type="sldNum" sz="quarter" idx="12"/>
          </p:nvPr>
        </p:nvSpPr>
        <p:spPr/>
        <p:txBody>
          <a:bodyPr/>
          <a:lstStyle/>
          <a:p>
            <a:fld id="{5F18F971-DBF5-A64A-9B57-A3A163094B41}" type="slidenum">
              <a:rPr lang="en-PT" smtClean="0"/>
              <a:t>25</a:t>
            </a:fld>
            <a:endParaRPr lang="en-PT"/>
          </a:p>
        </p:txBody>
      </p:sp>
      <p:sp>
        <p:nvSpPr>
          <p:cNvPr id="7" name="Title 1">
            <a:extLst>
              <a:ext uri="{FF2B5EF4-FFF2-40B4-BE49-F238E27FC236}">
                <a16:creationId xmlns:a16="http://schemas.microsoft.com/office/drawing/2014/main" id="{74C65F4D-51CE-664F-9B85-F7169F9A7A1F}"/>
              </a:ext>
            </a:extLst>
          </p:cNvPr>
          <p:cNvSpPr txBox="1">
            <a:spLocks/>
          </p:cNvSpPr>
          <p:nvPr/>
        </p:nvSpPr>
        <p:spPr>
          <a:xfrm>
            <a:off x="0" y="-144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PT" b="1" dirty="0">
                <a:solidFill>
                  <a:schemeClr val="accent5">
                    <a:lumMod val="50000"/>
                  </a:schemeClr>
                </a:solidFill>
              </a:rPr>
              <a:t>High Frequency HV Transfer Curve</a:t>
            </a:r>
          </a:p>
        </p:txBody>
      </p:sp>
      <p:sp>
        <p:nvSpPr>
          <p:cNvPr id="8" name="TextBox 7">
            <a:extLst>
              <a:ext uri="{FF2B5EF4-FFF2-40B4-BE49-F238E27FC236}">
                <a16:creationId xmlns:a16="http://schemas.microsoft.com/office/drawing/2014/main" id="{BB5C32BF-2824-F843-AB92-08395519DEAE}"/>
              </a:ext>
            </a:extLst>
          </p:cNvPr>
          <p:cNvSpPr txBox="1"/>
          <p:nvPr/>
        </p:nvSpPr>
        <p:spPr>
          <a:xfrm>
            <a:off x="0" y="1311101"/>
            <a:ext cx="5486400" cy="4832092"/>
          </a:xfrm>
          <a:prstGeom prst="rect">
            <a:avLst/>
          </a:prstGeom>
          <a:noFill/>
        </p:spPr>
        <p:txBody>
          <a:bodyPr wrap="square" rtlCol="0">
            <a:spAutoFit/>
          </a:bodyPr>
          <a:lstStyle/>
          <a:p>
            <a:pPr marL="457200" indent="-457200">
              <a:buFont typeface="Arial" panose="020B0604020202020204" pitchFamily="34" charset="0"/>
              <a:buChar char="•"/>
            </a:pPr>
            <a:r>
              <a:rPr lang="en-PT" sz="2800" dirty="0"/>
              <a:t>Plotted channel’s 1 transfer curve for higher frequency  using osciloscope and function generator (20V 50MHz)</a:t>
            </a:r>
          </a:p>
          <a:p>
            <a:pPr marL="457200" indent="-457200">
              <a:buFont typeface="Arial" panose="020B0604020202020204" pitchFamily="34" charset="0"/>
              <a:buChar char="•"/>
            </a:pPr>
            <a:r>
              <a:rPr lang="en-GB" sz="2800" b="0" i="0" u="none" strike="noStrike" dirty="0">
                <a:effectLst/>
              </a:rPr>
              <a:t>Repeated HV transfer measurement for higher frequencies</a:t>
            </a:r>
          </a:p>
          <a:p>
            <a:pPr marL="457200" indent="-457200">
              <a:buFont typeface="Arial" panose="020B0604020202020204" pitchFamily="34" charset="0"/>
              <a:buChar char="•"/>
            </a:pPr>
            <a:r>
              <a:rPr lang="en-GB" sz="2800" dirty="0"/>
              <a:t>Again peaks detected at higher frequencies, same phenomenon as before detected</a:t>
            </a:r>
            <a:endParaRPr lang="en-GB" sz="2800" b="0" i="0" u="none" strike="noStrike" dirty="0">
              <a:effectLst/>
            </a:endParaRPr>
          </a:p>
          <a:p>
            <a:pPr marL="457200" indent="-457200">
              <a:buFont typeface="Arial" panose="020B0604020202020204" pitchFamily="34" charset="0"/>
              <a:buChar char="•"/>
            </a:pPr>
            <a:endParaRPr lang="en-PT" sz="2800" dirty="0"/>
          </a:p>
        </p:txBody>
      </p:sp>
      <p:pic>
        <p:nvPicPr>
          <p:cNvPr id="5" name="Picture 4">
            <a:extLst>
              <a:ext uri="{FF2B5EF4-FFF2-40B4-BE49-F238E27FC236}">
                <a16:creationId xmlns:a16="http://schemas.microsoft.com/office/drawing/2014/main" id="{5CD41F96-4C1C-4745-B658-C3715BC946C7}"/>
              </a:ext>
            </a:extLst>
          </p:cNvPr>
          <p:cNvPicPr>
            <a:picLocks noChangeAspect="1"/>
          </p:cNvPicPr>
          <p:nvPr/>
        </p:nvPicPr>
        <p:blipFill>
          <a:blip r:embed="rId3"/>
          <a:stretch>
            <a:fillRect/>
          </a:stretch>
        </p:blipFill>
        <p:spPr>
          <a:xfrm>
            <a:off x="7441780" y="800232"/>
            <a:ext cx="4750220" cy="1939279"/>
          </a:xfrm>
          <a:prstGeom prst="rect">
            <a:avLst/>
          </a:prstGeom>
        </p:spPr>
      </p:pic>
      <p:sp>
        <p:nvSpPr>
          <p:cNvPr id="12" name="Frame 11">
            <a:extLst>
              <a:ext uri="{FF2B5EF4-FFF2-40B4-BE49-F238E27FC236}">
                <a16:creationId xmlns:a16="http://schemas.microsoft.com/office/drawing/2014/main" id="{F7214F1D-BEA3-6947-B0FB-EF5EDC7AD61D}"/>
              </a:ext>
            </a:extLst>
          </p:cNvPr>
          <p:cNvSpPr/>
          <p:nvPr/>
        </p:nvSpPr>
        <p:spPr>
          <a:xfrm>
            <a:off x="7946807" y="800232"/>
            <a:ext cx="1146217" cy="456450"/>
          </a:xfrm>
          <a:prstGeom prst="fra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solidFill>
                <a:schemeClr val="tx1"/>
              </a:solidFill>
            </a:endParaRPr>
          </a:p>
        </p:txBody>
      </p:sp>
      <p:pic>
        <p:nvPicPr>
          <p:cNvPr id="6" name="Picture 5">
            <a:extLst>
              <a:ext uri="{FF2B5EF4-FFF2-40B4-BE49-F238E27FC236}">
                <a16:creationId xmlns:a16="http://schemas.microsoft.com/office/drawing/2014/main" id="{8F86243D-36AD-3D45-A9C4-18C467278941}"/>
              </a:ext>
            </a:extLst>
          </p:cNvPr>
          <p:cNvPicPr>
            <a:picLocks noChangeAspect="1"/>
          </p:cNvPicPr>
          <p:nvPr/>
        </p:nvPicPr>
        <p:blipFill>
          <a:blip r:embed="rId4"/>
          <a:stretch>
            <a:fillRect/>
          </a:stretch>
        </p:blipFill>
        <p:spPr>
          <a:xfrm>
            <a:off x="5661618" y="2837669"/>
            <a:ext cx="4750220" cy="3518681"/>
          </a:xfrm>
          <a:prstGeom prst="rect">
            <a:avLst/>
          </a:prstGeom>
        </p:spPr>
      </p:pic>
      <p:sp>
        <p:nvSpPr>
          <p:cNvPr id="2" name="Date Placeholder 1">
            <a:extLst>
              <a:ext uri="{FF2B5EF4-FFF2-40B4-BE49-F238E27FC236}">
                <a16:creationId xmlns:a16="http://schemas.microsoft.com/office/drawing/2014/main" id="{0669903E-18B7-7C36-9B57-C0AAC791C054}"/>
              </a:ext>
            </a:extLst>
          </p:cNvPr>
          <p:cNvSpPr>
            <a:spLocks noGrp="1"/>
          </p:cNvSpPr>
          <p:nvPr>
            <p:ph type="dt" sz="half" idx="10"/>
          </p:nvPr>
        </p:nvSpPr>
        <p:spPr/>
        <p:txBody>
          <a:bodyPr/>
          <a:lstStyle/>
          <a:p>
            <a:r>
              <a:rPr lang="de-CH"/>
              <a:t>R Gonçalo</a:t>
            </a:r>
            <a:endParaRPr lang="en-CH"/>
          </a:p>
        </p:txBody>
      </p:sp>
      <p:sp>
        <p:nvSpPr>
          <p:cNvPr id="3" name="Footer Placeholder 2">
            <a:extLst>
              <a:ext uri="{FF2B5EF4-FFF2-40B4-BE49-F238E27FC236}">
                <a16:creationId xmlns:a16="http://schemas.microsoft.com/office/drawing/2014/main" id="{BCE2914E-40E2-2C59-910F-0CCB4DF29D03}"/>
              </a:ext>
            </a:extLst>
          </p:cNvPr>
          <p:cNvSpPr>
            <a:spLocks noGrp="1"/>
          </p:cNvSpPr>
          <p:nvPr>
            <p:ph type="ftr" sz="quarter" idx="11"/>
          </p:nvPr>
        </p:nvSpPr>
        <p:spPr/>
        <p:txBody>
          <a:bodyPr/>
          <a:lstStyle/>
          <a:p>
            <a:r>
              <a:rPr lang="en-GB"/>
              <a:t>HGTD Week - 11/9/2023</a:t>
            </a:r>
            <a:endParaRPr lang="en-CH"/>
          </a:p>
        </p:txBody>
      </p:sp>
    </p:spTree>
    <p:extLst>
      <p:ext uri="{BB962C8B-B14F-4D97-AF65-F5344CB8AC3E}">
        <p14:creationId xmlns:p14="http://schemas.microsoft.com/office/powerpoint/2010/main" val="4118851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3C2073-37C0-FB41-90A2-CD712EE0182B}"/>
              </a:ext>
            </a:extLst>
          </p:cNvPr>
          <p:cNvSpPr>
            <a:spLocks noGrp="1"/>
          </p:cNvSpPr>
          <p:nvPr>
            <p:ph type="sldNum" sz="quarter" idx="12"/>
          </p:nvPr>
        </p:nvSpPr>
        <p:spPr/>
        <p:txBody>
          <a:bodyPr/>
          <a:lstStyle/>
          <a:p>
            <a:fld id="{5F18F971-DBF5-A64A-9B57-A3A163094B41}" type="slidenum">
              <a:rPr lang="en-PT" smtClean="0"/>
              <a:t>26</a:t>
            </a:fld>
            <a:endParaRPr lang="en-PT"/>
          </a:p>
        </p:txBody>
      </p:sp>
      <p:sp>
        <p:nvSpPr>
          <p:cNvPr id="7" name="Title 1">
            <a:extLst>
              <a:ext uri="{FF2B5EF4-FFF2-40B4-BE49-F238E27FC236}">
                <a16:creationId xmlns:a16="http://schemas.microsoft.com/office/drawing/2014/main" id="{74C65F4D-51CE-664F-9B85-F7169F9A7A1F}"/>
              </a:ext>
            </a:extLst>
          </p:cNvPr>
          <p:cNvSpPr txBox="1">
            <a:spLocks/>
          </p:cNvSpPr>
          <p:nvPr/>
        </p:nvSpPr>
        <p:spPr>
          <a:xfrm>
            <a:off x="0" y="-144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PT" b="1" dirty="0">
                <a:solidFill>
                  <a:schemeClr val="accent5">
                    <a:lumMod val="50000"/>
                  </a:schemeClr>
                </a:solidFill>
              </a:rPr>
              <a:t>Common Mode noise</a:t>
            </a:r>
          </a:p>
        </p:txBody>
      </p:sp>
      <p:sp>
        <p:nvSpPr>
          <p:cNvPr id="8" name="TextBox 7">
            <a:extLst>
              <a:ext uri="{FF2B5EF4-FFF2-40B4-BE49-F238E27FC236}">
                <a16:creationId xmlns:a16="http://schemas.microsoft.com/office/drawing/2014/main" id="{BB5C32BF-2824-F843-AB92-08395519DEAE}"/>
              </a:ext>
            </a:extLst>
          </p:cNvPr>
          <p:cNvSpPr txBox="1"/>
          <p:nvPr/>
        </p:nvSpPr>
        <p:spPr>
          <a:xfrm>
            <a:off x="0" y="1311101"/>
            <a:ext cx="5486400" cy="4832092"/>
          </a:xfrm>
          <a:prstGeom prst="rect">
            <a:avLst/>
          </a:prstGeom>
          <a:noFill/>
        </p:spPr>
        <p:txBody>
          <a:bodyPr wrap="square" rtlCol="0">
            <a:spAutoFit/>
          </a:bodyPr>
          <a:lstStyle/>
          <a:p>
            <a:pPr marL="457200" indent="-457200">
              <a:buFont typeface="Arial" panose="020B0604020202020204" pitchFamily="34" charset="0"/>
              <a:buChar char="•"/>
            </a:pPr>
            <a:r>
              <a:rPr lang="en-PT" sz="2800" dirty="0"/>
              <a:t>Plotted channel’s 1 transfer curve for higher frequency  using osciloscope and function generator (20V 50MHz) this time for common mode noise </a:t>
            </a:r>
          </a:p>
          <a:p>
            <a:pPr marL="457200" indent="-457200">
              <a:buFont typeface="Arial" panose="020B0604020202020204" pitchFamily="34" charset="0"/>
              <a:buChar char="•"/>
            </a:pPr>
            <a:r>
              <a:rPr lang="en-PT" sz="2800" dirty="0"/>
              <a:t>Expected flat curve at ~-60dB</a:t>
            </a:r>
          </a:p>
          <a:p>
            <a:pPr marL="457200" indent="-457200">
              <a:buFont typeface="Arial" panose="020B0604020202020204" pitchFamily="34" charset="0"/>
              <a:buChar char="•"/>
            </a:pPr>
            <a:r>
              <a:rPr lang="en-PT" sz="2800" dirty="0"/>
              <a:t>Again an unexpected peak at higher frequencies, DC voltage does not seem to affect cm noise filtering</a:t>
            </a:r>
          </a:p>
          <a:p>
            <a:pPr marL="457200" indent="-457200">
              <a:buFont typeface="Arial" panose="020B0604020202020204" pitchFamily="34" charset="0"/>
              <a:buChar char="•"/>
            </a:pPr>
            <a:endParaRPr lang="en-PT" sz="2800" dirty="0"/>
          </a:p>
        </p:txBody>
      </p:sp>
      <p:pic>
        <p:nvPicPr>
          <p:cNvPr id="3" name="Picture 2">
            <a:extLst>
              <a:ext uri="{FF2B5EF4-FFF2-40B4-BE49-F238E27FC236}">
                <a16:creationId xmlns:a16="http://schemas.microsoft.com/office/drawing/2014/main" id="{C6BA843D-43FE-4043-A625-0D2C6E1663A4}"/>
              </a:ext>
            </a:extLst>
          </p:cNvPr>
          <p:cNvPicPr>
            <a:picLocks noChangeAspect="1"/>
          </p:cNvPicPr>
          <p:nvPr/>
        </p:nvPicPr>
        <p:blipFill>
          <a:blip r:embed="rId3"/>
          <a:stretch>
            <a:fillRect/>
          </a:stretch>
        </p:blipFill>
        <p:spPr>
          <a:xfrm>
            <a:off x="5452676" y="-14461"/>
            <a:ext cx="3952581" cy="2039030"/>
          </a:xfrm>
          <a:prstGeom prst="rect">
            <a:avLst/>
          </a:prstGeom>
        </p:spPr>
      </p:pic>
      <p:pic>
        <p:nvPicPr>
          <p:cNvPr id="10" name="Picture 9">
            <a:extLst>
              <a:ext uri="{FF2B5EF4-FFF2-40B4-BE49-F238E27FC236}">
                <a16:creationId xmlns:a16="http://schemas.microsoft.com/office/drawing/2014/main" id="{FE317DF1-907D-7648-B73D-27D79955B27A}"/>
              </a:ext>
            </a:extLst>
          </p:cNvPr>
          <p:cNvPicPr>
            <a:picLocks noChangeAspect="1"/>
          </p:cNvPicPr>
          <p:nvPr/>
        </p:nvPicPr>
        <p:blipFill>
          <a:blip r:embed="rId4"/>
          <a:stretch>
            <a:fillRect/>
          </a:stretch>
        </p:blipFill>
        <p:spPr>
          <a:xfrm>
            <a:off x="7562683" y="1387568"/>
            <a:ext cx="4110761" cy="2460401"/>
          </a:xfrm>
          <a:prstGeom prst="rect">
            <a:avLst/>
          </a:prstGeom>
        </p:spPr>
      </p:pic>
      <p:pic>
        <p:nvPicPr>
          <p:cNvPr id="11" name="Picture 10">
            <a:extLst>
              <a:ext uri="{FF2B5EF4-FFF2-40B4-BE49-F238E27FC236}">
                <a16:creationId xmlns:a16="http://schemas.microsoft.com/office/drawing/2014/main" id="{D75D4F1E-B5C9-5A4B-BADA-B2FD5AF02090}"/>
              </a:ext>
            </a:extLst>
          </p:cNvPr>
          <p:cNvPicPr>
            <a:picLocks noChangeAspect="1"/>
          </p:cNvPicPr>
          <p:nvPr/>
        </p:nvPicPr>
        <p:blipFill>
          <a:blip r:embed="rId5"/>
          <a:stretch>
            <a:fillRect/>
          </a:stretch>
        </p:blipFill>
        <p:spPr>
          <a:xfrm>
            <a:off x="5486400" y="3348426"/>
            <a:ext cx="4590498" cy="3292021"/>
          </a:xfrm>
          <a:prstGeom prst="rect">
            <a:avLst/>
          </a:prstGeom>
        </p:spPr>
      </p:pic>
      <p:sp>
        <p:nvSpPr>
          <p:cNvPr id="2" name="Date Placeholder 1">
            <a:extLst>
              <a:ext uri="{FF2B5EF4-FFF2-40B4-BE49-F238E27FC236}">
                <a16:creationId xmlns:a16="http://schemas.microsoft.com/office/drawing/2014/main" id="{22F37160-3323-3EF6-B147-945F666250C7}"/>
              </a:ext>
            </a:extLst>
          </p:cNvPr>
          <p:cNvSpPr>
            <a:spLocks noGrp="1"/>
          </p:cNvSpPr>
          <p:nvPr>
            <p:ph type="dt" sz="half" idx="10"/>
          </p:nvPr>
        </p:nvSpPr>
        <p:spPr/>
        <p:txBody>
          <a:bodyPr/>
          <a:lstStyle/>
          <a:p>
            <a:r>
              <a:rPr lang="de-CH"/>
              <a:t>R Gonçalo</a:t>
            </a:r>
            <a:endParaRPr lang="en-CH"/>
          </a:p>
        </p:txBody>
      </p:sp>
      <p:sp>
        <p:nvSpPr>
          <p:cNvPr id="5" name="Footer Placeholder 4">
            <a:extLst>
              <a:ext uri="{FF2B5EF4-FFF2-40B4-BE49-F238E27FC236}">
                <a16:creationId xmlns:a16="http://schemas.microsoft.com/office/drawing/2014/main" id="{A136ED9E-6FBC-095B-2FA3-A2F4A34A54AE}"/>
              </a:ext>
            </a:extLst>
          </p:cNvPr>
          <p:cNvSpPr>
            <a:spLocks noGrp="1"/>
          </p:cNvSpPr>
          <p:nvPr>
            <p:ph type="ftr" sz="quarter" idx="11"/>
          </p:nvPr>
        </p:nvSpPr>
        <p:spPr/>
        <p:txBody>
          <a:bodyPr/>
          <a:lstStyle/>
          <a:p>
            <a:r>
              <a:rPr lang="en-GB"/>
              <a:t>HGTD Week - 11/9/2023</a:t>
            </a:r>
            <a:endParaRPr lang="en-CH"/>
          </a:p>
        </p:txBody>
      </p:sp>
    </p:spTree>
    <p:extLst>
      <p:ext uri="{BB962C8B-B14F-4D97-AF65-F5344CB8AC3E}">
        <p14:creationId xmlns:p14="http://schemas.microsoft.com/office/powerpoint/2010/main" val="434924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DE418F-3205-3546-ABEE-632156340FF8}"/>
              </a:ext>
            </a:extLst>
          </p:cNvPr>
          <p:cNvPicPr>
            <a:picLocks noChangeAspect="1"/>
          </p:cNvPicPr>
          <p:nvPr/>
        </p:nvPicPr>
        <p:blipFill rotWithShape="1">
          <a:blip r:embed="rId3"/>
          <a:srcRect l="4075" r="6178" b="11402"/>
          <a:stretch/>
        </p:blipFill>
        <p:spPr>
          <a:xfrm>
            <a:off x="3277590" y="276324"/>
            <a:ext cx="9031003" cy="5293204"/>
          </a:xfrm>
          <a:prstGeom prst="rect">
            <a:avLst/>
          </a:prstGeom>
        </p:spPr>
      </p:pic>
      <p:sp>
        <p:nvSpPr>
          <p:cNvPr id="2" name="Title 1">
            <a:extLst>
              <a:ext uri="{FF2B5EF4-FFF2-40B4-BE49-F238E27FC236}">
                <a16:creationId xmlns:a16="http://schemas.microsoft.com/office/drawing/2014/main" id="{2035FB24-0409-8C40-B430-BBB7DE9E02EB}"/>
              </a:ext>
            </a:extLst>
          </p:cNvPr>
          <p:cNvSpPr>
            <a:spLocks noGrp="1"/>
          </p:cNvSpPr>
          <p:nvPr>
            <p:ph type="title"/>
          </p:nvPr>
        </p:nvSpPr>
        <p:spPr>
          <a:xfrm>
            <a:off x="0" y="-207376"/>
            <a:ext cx="2778826" cy="967398"/>
          </a:xfrm>
        </p:spPr>
        <p:txBody>
          <a:bodyPr/>
          <a:lstStyle/>
          <a:p>
            <a:r>
              <a:rPr lang="en-PT" b="1" dirty="0">
                <a:solidFill>
                  <a:schemeClr val="accent1">
                    <a:lumMod val="50000"/>
                  </a:schemeClr>
                </a:solidFill>
              </a:rPr>
              <a:t>Parasitics</a:t>
            </a:r>
          </a:p>
        </p:txBody>
      </p:sp>
      <p:sp>
        <p:nvSpPr>
          <p:cNvPr id="3" name="Content Placeholder 2">
            <a:extLst>
              <a:ext uri="{FF2B5EF4-FFF2-40B4-BE49-F238E27FC236}">
                <a16:creationId xmlns:a16="http://schemas.microsoft.com/office/drawing/2014/main" id="{79E2AAF8-91A2-914C-AE60-26612B99BA69}"/>
              </a:ext>
            </a:extLst>
          </p:cNvPr>
          <p:cNvSpPr>
            <a:spLocks noGrp="1"/>
          </p:cNvSpPr>
          <p:nvPr>
            <p:ph idx="1"/>
          </p:nvPr>
        </p:nvSpPr>
        <p:spPr>
          <a:xfrm>
            <a:off x="0" y="531215"/>
            <a:ext cx="3372591" cy="6641481"/>
          </a:xfrm>
        </p:spPr>
        <p:txBody>
          <a:bodyPr>
            <a:noAutofit/>
          </a:bodyPr>
          <a:lstStyle/>
          <a:p>
            <a:r>
              <a:rPr lang="en-GB" sz="2000" dirty="0"/>
              <a:t>Unanticipated high-frequency outcomes in ripple attenuation, cross-talk transfer function, and common mode noise attenuation prompted pursue of explanatory model.</a:t>
            </a:r>
          </a:p>
          <a:p>
            <a:r>
              <a:rPr lang="en-GB" sz="2000" dirty="0"/>
              <a:t>Explored various parasitic factors, constructing a comprehensive model with practical parameter values to account for these phenomena.</a:t>
            </a:r>
          </a:p>
          <a:p>
            <a:r>
              <a:rPr lang="en-GB" sz="2000" dirty="0"/>
              <a:t>Iteratively tested different component combinations until identifying a model approximating observed </a:t>
            </a:r>
            <a:r>
              <a:rPr lang="en-GB" sz="2000" dirty="0" err="1"/>
              <a:t>behavior</a:t>
            </a:r>
            <a:r>
              <a:rPr lang="en-GB" sz="2000" dirty="0"/>
              <a:t>.</a:t>
            </a:r>
          </a:p>
          <a:p>
            <a:r>
              <a:rPr lang="en-GB" sz="2000" dirty="0"/>
              <a:t>Ongoing refinement and simplification of the model</a:t>
            </a:r>
            <a:endParaRPr lang="en-PT" sz="2000" dirty="0"/>
          </a:p>
        </p:txBody>
      </p:sp>
      <p:sp>
        <p:nvSpPr>
          <p:cNvPr id="6" name="TextBox 5">
            <a:extLst>
              <a:ext uri="{FF2B5EF4-FFF2-40B4-BE49-F238E27FC236}">
                <a16:creationId xmlns:a16="http://schemas.microsoft.com/office/drawing/2014/main" id="{5BCCAB47-0B95-9E47-B9C3-04BC2F427564}"/>
              </a:ext>
            </a:extLst>
          </p:cNvPr>
          <p:cNvSpPr txBox="1"/>
          <p:nvPr/>
        </p:nvSpPr>
        <p:spPr>
          <a:xfrm>
            <a:off x="11150929" y="6488668"/>
            <a:ext cx="418704" cy="369332"/>
          </a:xfrm>
          <a:prstGeom prst="rect">
            <a:avLst/>
          </a:prstGeom>
          <a:noFill/>
        </p:spPr>
        <p:txBody>
          <a:bodyPr wrap="none" rtlCol="0">
            <a:spAutoFit/>
          </a:bodyPr>
          <a:lstStyle/>
          <a:p>
            <a:r>
              <a:rPr lang="en-PT" dirty="0"/>
              <a:t>10</a:t>
            </a:r>
          </a:p>
        </p:txBody>
      </p:sp>
      <p:sp>
        <p:nvSpPr>
          <p:cNvPr id="4" name="Date Placeholder 3">
            <a:extLst>
              <a:ext uri="{FF2B5EF4-FFF2-40B4-BE49-F238E27FC236}">
                <a16:creationId xmlns:a16="http://schemas.microsoft.com/office/drawing/2014/main" id="{DE56456F-E7A7-ECCC-EB1D-ED726822DF82}"/>
              </a:ext>
            </a:extLst>
          </p:cNvPr>
          <p:cNvSpPr>
            <a:spLocks noGrp="1"/>
          </p:cNvSpPr>
          <p:nvPr>
            <p:ph type="dt" sz="half" idx="10"/>
          </p:nvPr>
        </p:nvSpPr>
        <p:spPr/>
        <p:txBody>
          <a:bodyPr/>
          <a:lstStyle/>
          <a:p>
            <a:r>
              <a:rPr lang="de-CH"/>
              <a:t>R Gonçalo</a:t>
            </a:r>
            <a:endParaRPr lang="en-CH"/>
          </a:p>
        </p:txBody>
      </p:sp>
      <p:sp>
        <p:nvSpPr>
          <p:cNvPr id="7" name="Footer Placeholder 6">
            <a:extLst>
              <a:ext uri="{FF2B5EF4-FFF2-40B4-BE49-F238E27FC236}">
                <a16:creationId xmlns:a16="http://schemas.microsoft.com/office/drawing/2014/main" id="{D7E81CB4-E967-315D-42AA-DDA155B8F180}"/>
              </a:ext>
            </a:extLst>
          </p:cNvPr>
          <p:cNvSpPr>
            <a:spLocks noGrp="1"/>
          </p:cNvSpPr>
          <p:nvPr>
            <p:ph type="ftr" sz="quarter" idx="11"/>
          </p:nvPr>
        </p:nvSpPr>
        <p:spPr/>
        <p:txBody>
          <a:bodyPr/>
          <a:lstStyle/>
          <a:p>
            <a:r>
              <a:rPr lang="en-GB"/>
              <a:t>HGTD Week - 11/9/2023</a:t>
            </a:r>
            <a:endParaRPr lang="en-CH"/>
          </a:p>
        </p:txBody>
      </p:sp>
      <p:sp>
        <p:nvSpPr>
          <p:cNvPr id="8" name="Slide Number Placeholder 7">
            <a:extLst>
              <a:ext uri="{FF2B5EF4-FFF2-40B4-BE49-F238E27FC236}">
                <a16:creationId xmlns:a16="http://schemas.microsoft.com/office/drawing/2014/main" id="{41A3EDA9-06F2-D2E1-1F2A-8159CF911E2C}"/>
              </a:ext>
            </a:extLst>
          </p:cNvPr>
          <p:cNvSpPr>
            <a:spLocks noGrp="1"/>
          </p:cNvSpPr>
          <p:nvPr>
            <p:ph type="sldNum" sz="quarter" idx="12"/>
          </p:nvPr>
        </p:nvSpPr>
        <p:spPr/>
        <p:txBody>
          <a:bodyPr/>
          <a:lstStyle/>
          <a:p>
            <a:fld id="{0D7CE9B6-73DE-7E43-80D3-67E7482F0A0F}" type="slidenum">
              <a:rPr lang="en-CH" smtClean="0"/>
              <a:t>27</a:t>
            </a:fld>
            <a:endParaRPr lang="en-CH"/>
          </a:p>
        </p:txBody>
      </p:sp>
    </p:spTree>
    <p:extLst>
      <p:ext uri="{BB962C8B-B14F-4D97-AF65-F5344CB8AC3E}">
        <p14:creationId xmlns:p14="http://schemas.microsoft.com/office/powerpoint/2010/main" val="2921358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3C2073-37C0-FB41-90A2-CD712EE0182B}"/>
              </a:ext>
            </a:extLst>
          </p:cNvPr>
          <p:cNvSpPr>
            <a:spLocks noGrp="1"/>
          </p:cNvSpPr>
          <p:nvPr>
            <p:ph type="sldNum" sz="quarter" idx="12"/>
          </p:nvPr>
        </p:nvSpPr>
        <p:spPr/>
        <p:txBody>
          <a:bodyPr/>
          <a:lstStyle/>
          <a:p>
            <a:fld id="{5F18F971-DBF5-A64A-9B57-A3A163094B41}" type="slidenum">
              <a:rPr lang="en-PT" smtClean="0"/>
              <a:t>28</a:t>
            </a:fld>
            <a:endParaRPr lang="en-PT"/>
          </a:p>
        </p:txBody>
      </p:sp>
      <p:sp>
        <p:nvSpPr>
          <p:cNvPr id="7" name="Title 1">
            <a:extLst>
              <a:ext uri="{FF2B5EF4-FFF2-40B4-BE49-F238E27FC236}">
                <a16:creationId xmlns:a16="http://schemas.microsoft.com/office/drawing/2014/main" id="{74C65F4D-51CE-664F-9B85-F7169F9A7A1F}"/>
              </a:ext>
            </a:extLst>
          </p:cNvPr>
          <p:cNvSpPr txBox="1">
            <a:spLocks/>
          </p:cNvSpPr>
          <p:nvPr/>
        </p:nvSpPr>
        <p:spPr>
          <a:xfrm>
            <a:off x="0" y="-1387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PT" b="1" dirty="0">
                <a:solidFill>
                  <a:schemeClr val="accent5">
                    <a:lumMod val="50000"/>
                  </a:schemeClr>
                </a:solidFill>
              </a:rPr>
              <a:t>Model Predictions</a:t>
            </a:r>
          </a:p>
        </p:txBody>
      </p:sp>
      <p:pic>
        <p:nvPicPr>
          <p:cNvPr id="15" name="Picture 14">
            <a:extLst>
              <a:ext uri="{FF2B5EF4-FFF2-40B4-BE49-F238E27FC236}">
                <a16:creationId xmlns:a16="http://schemas.microsoft.com/office/drawing/2014/main" id="{FD4416A8-72FE-8A41-8980-D95BE3EFED80}"/>
              </a:ext>
            </a:extLst>
          </p:cNvPr>
          <p:cNvPicPr>
            <a:picLocks noChangeAspect="1"/>
          </p:cNvPicPr>
          <p:nvPr/>
        </p:nvPicPr>
        <p:blipFill>
          <a:blip r:embed="rId3"/>
          <a:stretch>
            <a:fillRect/>
          </a:stretch>
        </p:blipFill>
        <p:spPr>
          <a:xfrm>
            <a:off x="937108" y="1302439"/>
            <a:ext cx="3177279" cy="2319744"/>
          </a:xfrm>
          <a:prstGeom prst="rect">
            <a:avLst/>
          </a:prstGeom>
        </p:spPr>
      </p:pic>
      <p:pic>
        <p:nvPicPr>
          <p:cNvPr id="17" name="Picture 16">
            <a:extLst>
              <a:ext uri="{FF2B5EF4-FFF2-40B4-BE49-F238E27FC236}">
                <a16:creationId xmlns:a16="http://schemas.microsoft.com/office/drawing/2014/main" id="{F6724A7B-0746-3649-8398-90B34C9AFEC5}"/>
              </a:ext>
            </a:extLst>
          </p:cNvPr>
          <p:cNvPicPr>
            <a:picLocks noChangeAspect="1"/>
          </p:cNvPicPr>
          <p:nvPr/>
        </p:nvPicPr>
        <p:blipFill>
          <a:blip r:embed="rId4"/>
          <a:stretch>
            <a:fillRect/>
          </a:stretch>
        </p:blipFill>
        <p:spPr>
          <a:xfrm>
            <a:off x="937108" y="4012043"/>
            <a:ext cx="3177279" cy="2319744"/>
          </a:xfrm>
          <a:prstGeom prst="rect">
            <a:avLst/>
          </a:prstGeom>
        </p:spPr>
      </p:pic>
      <p:pic>
        <p:nvPicPr>
          <p:cNvPr id="19" name="Picture 18">
            <a:extLst>
              <a:ext uri="{FF2B5EF4-FFF2-40B4-BE49-F238E27FC236}">
                <a16:creationId xmlns:a16="http://schemas.microsoft.com/office/drawing/2014/main" id="{8EF4F7FA-4C29-DD4D-A596-5936364311CD}"/>
              </a:ext>
            </a:extLst>
          </p:cNvPr>
          <p:cNvPicPr>
            <a:picLocks noChangeAspect="1"/>
          </p:cNvPicPr>
          <p:nvPr/>
        </p:nvPicPr>
        <p:blipFill>
          <a:blip r:embed="rId5"/>
          <a:stretch>
            <a:fillRect/>
          </a:stretch>
        </p:blipFill>
        <p:spPr>
          <a:xfrm>
            <a:off x="5051495" y="1302439"/>
            <a:ext cx="3177279" cy="2319744"/>
          </a:xfrm>
          <a:prstGeom prst="rect">
            <a:avLst/>
          </a:prstGeom>
        </p:spPr>
      </p:pic>
      <p:pic>
        <p:nvPicPr>
          <p:cNvPr id="21" name="Picture 20">
            <a:extLst>
              <a:ext uri="{FF2B5EF4-FFF2-40B4-BE49-F238E27FC236}">
                <a16:creationId xmlns:a16="http://schemas.microsoft.com/office/drawing/2014/main" id="{A90655F3-023F-4845-B02F-D3E7B63CEF89}"/>
              </a:ext>
            </a:extLst>
          </p:cNvPr>
          <p:cNvPicPr>
            <a:picLocks noChangeAspect="1"/>
          </p:cNvPicPr>
          <p:nvPr/>
        </p:nvPicPr>
        <p:blipFill>
          <a:blip r:embed="rId6"/>
          <a:stretch>
            <a:fillRect/>
          </a:stretch>
        </p:blipFill>
        <p:spPr>
          <a:xfrm>
            <a:off x="5051495" y="3943410"/>
            <a:ext cx="3177279" cy="2319744"/>
          </a:xfrm>
          <a:prstGeom prst="rect">
            <a:avLst/>
          </a:prstGeom>
        </p:spPr>
      </p:pic>
      <p:pic>
        <p:nvPicPr>
          <p:cNvPr id="23" name="Picture 22">
            <a:extLst>
              <a:ext uri="{FF2B5EF4-FFF2-40B4-BE49-F238E27FC236}">
                <a16:creationId xmlns:a16="http://schemas.microsoft.com/office/drawing/2014/main" id="{EB142714-035C-9D4F-A9A6-2E7698C0DE41}"/>
              </a:ext>
            </a:extLst>
          </p:cNvPr>
          <p:cNvPicPr>
            <a:picLocks noChangeAspect="1"/>
          </p:cNvPicPr>
          <p:nvPr/>
        </p:nvPicPr>
        <p:blipFill>
          <a:blip r:embed="rId7"/>
          <a:stretch>
            <a:fillRect/>
          </a:stretch>
        </p:blipFill>
        <p:spPr>
          <a:xfrm>
            <a:off x="9014720" y="1302439"/>
            <a:ext cx="3177279" cy="2319744"/>
          </a:xfrm>
          <a:prstGeom prst="rect">
            <a:avLst/>
          </a:prstGeom>
        </p:spPr>
      </p:pic>
      <p:pic>
        <p:nvPicPr>
          <p:cNvPr id="25" name="Picture 24">
            <a:extLst>
              <a:ext uri="{FF2B5EF4-FFF2-40B4-BE49-F238E27FC236}">
                <a16:creationId xmlns:a16="http://schemas.microsoft.com/office/drawing/2014/main" id="{9EB3D84F-D04A-1649-92FD-AFC1B4B6A689}"/>
              </a:ext>
            </a:extLst>
          </p:cNvPr>
          <p:cNvPicPr>
            <a:picLocks noChangeAspect="1"/>
          </p:cNvPicPr>
          <p:nvPr/>
        </p:nvPicPr>
        <p:blipFill>
          <a:blip r:embed="rId8"/>
          <a:stretch>
            <a:fillRect/>
          </a:stretch>
        </p:blipFill>
        <p:spPr>
          <a:xfrm>
            <a:off x="9014719" y="3950046"/>
            <a:ext cx="3177281" cy="2319745"/>
          </a:xfrm>
          <a:prstGeom prst="rect">
            <a:avLst/>
          </a:prstGeom>
        </p:spPr>
      </p:pic>
      <p:sp>
        <p:nvSpPr>
          <p:cNvPr id="26" name="TextBox 25">
            <a:extLst>
              <a:ext uri="{FF2B5EF4-FFF2-40B4-BE49-F238E27FC236}">
                <a16:creationId xmlns:a16="http://schemas.microsoft.com/office/drawing/2014/main" id="{ADCA42C1-F605-DE4A-8477-60788B3D61F7}"/>
              </a:ext>
            </a:extLst>
          </p:cNvPr>
          <p:cNvSpPr txBox="1"/>
          <p:nvPr/>
        </p:nvSpPr>
        <p:spPr>
          <a:xfrm rot="16200000">
            <a:off x="-160337" y="2277645"/>
            <a:ext cx="1257780" cy="369332"/>
          </a:xfrm>
          <a:prstGeom prst="rect">
            <a:avLst/>
          </a:prstGeom>
          <a:noFill/>
        </p:spPr>
        <p:txBody>
          <a:bodyPr wrap="none" rtlCol="0">
            <a:spAutoFit/>
          </a:bodyPr>
          <a:lstStyle/>
          <a:p>
            <a:r>
              <a:rPr lang="en-PT" dirty="0"/>
              <a:t>MEASURED</a:t>
            </a:r>
          </a:p>
        </p:txBody>
      </p:sp>
      <p:sp>
        <p:nvSpPr>
          <p:cNvPr id="27" name="TextBox 26">
            <a:extLst>
              <a:ext uri="{FF2B5EF4-FFF2-40B4-BE49-F238E27FC236}">
                <a16:creationId xmlns:a16="http://schemas.microsoft.com/office/drawing/2014/main" id="{7343A53E-F530-3D43-A63E-8F444091E7D3}"/>
              </a:ext>
            </a:extLst>
          </p:cNvPr>
          <p:cNvSpPr txBox="1"/>
          <p:nvPr/>
        </p:nvSpPr>
        <p:spPr>
          <a:xfrm rot="16200000">
            <a:off x="25163" y="4918616"/>
            <a:ext cx="886781" cy="369332"/>
          </a:xfrm>
          <a:prstGeom prst="rect">
            <a:avLst/>
          </a:prstGeom>
          <a:noFill/>
        </p:spPr>
        <p:txBody>
          <a:bodyPr wrap="none" rtlCol="0">
            <a:spAutoFit/>
          </a:bodyPr>
          <a:lstStyle/>
          <a:p>
            <a:r>
              <a:rPr lang="en-PT" dirty="0"/>
              <a:t>MODEL</a:t>
            </a:r>
          </a:p>
        </p:txBody>
      </p:sp>
      <p:sp>
        <p:nvSpPr>
          <p:cNvPr id="28" name="TextBox 27">
            <a:extLst>
              <a:ext uri="{FF2B5EF4-FFF2-40B4-BE49-F238E27FC236}">
                <a16:creationId xmlns:a16="http://schemas.microsoft.com/office/drawing/2014/main" id="{85F148FC-865D-D346-B076-3340BA1B506D}"/>
              </a:ext>
            </a:extLst>
          </p:cNvPr>
          <p:cNvSpPr txBox="1"/>
          <p:nvPr/>
        </p:nvSpPr>
        <p:spPr>
          <a:xfrm>
            <a:off x="1676400" y="969921"/>
            <a:ext cx="1801775" cy="369332"/>
          </a:xfrm>
          <a:prstGeom prst="rect">
            <a:avLst/>
          </a:prstGeom>
          <a:noFill/>
        </p:spPr>
        <p:txBody>
          <a:bodyPr wrap="none" rtlCol="0">
            <a:spAutoFit/>
          </a:bodyPr>
          <a:lstStyle/>
          <a:p>
            <a:r>
              <a:rPr lang="en-PT" dirty="0"/>
              <a:t>LV Transfer Curve</a:t>
            </a:r>
          </a:p>
        </p:txBody>
      </p:sp>
      <p:sp>
        <p:nvSpPr>
          <p:cNvPr id="29" name="TextBox 28">
            <a:extLst>
              <a:ext uri="{FF2B5EF4-FFF2-40B4-BE49-F238E27FC236}">
                <a16:creationId xmlns:a16="http://schemas.microsoft.com/office/drawing/2014/main" id="{339F3A5C-A96B-EB4F-A520-AF7A28C73BD8}"/>
              </a:ext>
            </a:extLst>
          </p:cNvPr>
          <p:cNvSpPr txBox="1"/>
          <p:nvPr/>
        </p:nvSpPr>
        <p:spPr>
          <a:xfrm>
            <a:off x="6083731" y="969921"/>
            <a:ext cx="1112805" cy="369332"/>
          </a:xfrm>
          <a:prstGeom prst="rect">
            <a:avLst/>
          </a:prstGeom>
          <a:noFill/>
        </p:spPr>
        <p:txBody>
          <a:bodyPr wrap="none" rtlCol="0">
            <a:spAutoFit/>
          </a:bodyPr>
          <a:lstStyle/>
          <a:p>
            <a:r>
              <a:rPr lang="en-PT" dirty="0"/>
              <a:t>CM noise </a:t>
            </a:r>
          </a:p>
        </p:txBody>
      </p:sp>
      <p:sp>
        <p:nvSpPr>
          <p:cNvPr id="30" name="TextBox 29">
            <a:extLst>
              <a:ext uri="{FF2B5EF4-FFF2-40B4-BE49-F238E27FC236}">
                <a16:creationId xmlns:a16="http://schemas.microsoft.com/office/drawing/2014/main" id="{4034A913-A245-2B4A-B7FE-8D79B557EFFB}"/>
              </a:ext>
            </a:extLst>
          </p:cNvPr>
          <p:cNvSpPr txBox="1"/>
          <p:nvPr/>
        </p:nvSpPr>
        <p:spPr>
          <a:xfrm>
            <a:off x="9901303" y="969921"/>
            <a:ext cx="1864806" cy="369332"/>
          </a:xfrm>
          <a:prstGeom prst="rect">
            <a:avLst/>
          </a:prstGeom>
          <a:noFill/>
        </p:spPr>
        <p:txBody>
          <a:bodyPr wrap="none" rtlCol="0">
            <a:spAutoFit/>
          </a:bodyPr>
          <a:lstStyle/>
          <a:p>
            <a:r>
              <a:rPr lang="en-PT" dirty="0"/>
              <a:t>HV Transfer Curve</a:t>
            </a:r>
          </a:p>
        </p:txBody>
      </p:sp>
      <p:sp>
        <p:nvSpPr>
          <p:cNvPr id="31" name="TextBox 30">
            <a:extLst>
              <a:ext uri="{FF2B5EF4-FFF2-40B4-BE49-F238E27FC236}">
                <a16:creationId xmlns:a16="http://schemas.microsoft.com/office/drawing/2014/main" id="{F6A1902C-D3E3-2841-8793-AFAEEB42F060}"/>
              </a:ext>
            </a:extLst>
          </p:cNvPr>
          <p:cNvSpPr txBox="1"/>
          <p:nvPr/>
        </p:nvSpPr>
        <p:spPr>
          <a:xfrm>
            <a:off x="4826691" y="289626"/>
            <a:ext cx="6314164" cy="369332"/>
          </a:xfrm>
          <a:prstGeom prst="rect">
            <a:avLst/>
          </a:prstGeom>
          <a:noFill/>
        </p:spPr>
        <p:txBody>
          <a:bodyPr wrap="none" rtlCol="0">
            <a:spAutoFit/>
          </a:bodyPr>
          <a:lstStyle/>
          <a:p>
            <a:r>
              <a:rPr lang="en-PT" dirty="0"/>
              <a:t>Model not perfect but seems to roughly explain measured results</a:t>
            </a:r>
          </a:p>
        </p:txBody>
      </p:sp>
      <p:cxnSp>
        <p:nvCxnSpPr>
          <p:cNvPr id="33" name="Straight Connector 32">
            <a:extLst>
              <a:ext uri="{FF2B5EF4-FFF2-40B4-BE49-F238E27FC236}">
                <a16:creationId xmlns:a16="http://schemas.microsoft.com/office/drawing/2014/main" id="{5800AD68-BC55-FE40-AC94-4DAED988223F}"/>
              </a:ext>
            </a:extLst>
          </p:cNvPr>
          <p:cNvCxnSpPr>
            <a:cxnSpLocks/>
          </p:cNvCxnSpPr>
          <p:nvPr/>
        </p:nvCxnSpPr>
        <p:spPr>
          <a:xfrm>
            <a:off x="0" y="3752811"/>
            <a:ext cx="121919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E0C9708-B7F5-C548-866D-F61F35151D0A}"/>
              </a:ext>
            </a:extLst>
          </p:cNvPr>
          <p:cNvCxnSpPr/>
          <p:nvPr/>
        </p:nvCxnSpPr>
        <p:spPr>
          <a:xfrm>
            <a:off x="4826691" y="999370"/>
            <a:ext cx="0" cy="58880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E5DFCF3-AC8E-C147-842F-605838EFCAB5}"/>
              </a:ext>
            </a:extLst>
          </p:cNvPr>
          <p:cNvCxnSpPr/>
          <p:nvPr/>
        </p:nvCxnSpPr>
        <p:spPr>
          <a:xfrm>
            <a:off x="8613930" y="1068003"/>
            <a:ext cx="0" cy="5888079"/>
          </a:xfrm>
          <a:prstGeom prst="line">
            <a:avLst/>
          </a:prstGeom>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E2F87271-B567-92AA-37B3-889C9D1E7E2C}"/>
              </a:ext>
            </a:extLst>
          </p:cNvPr>
          <p:cNvSpPr>
            <a:spLocks noGrp="1"/>
          </p:cNvSpPr>
          <p:nvPr>
            <p:ph type="dt" sz="half" idx="10"/>
          </p:nvPr>
        </p:nvSpPr>
        <p:spPr/>
        <p:txBody>
          <a:bodyPr/>
          <a:lstStyle/>
          <a:p>
            <a:r>
              <a:rPr lang="de-CH"/>
              <a:t>R Gonçalo</a:t>
            </a:r>
            <a:endParaRPr lang="en-CH"/>
          </a:p>
        </p:txBody>
      </p:sp>
      <p:sp>
        <p:nvSpPr>
          <p:cNvPr id="3" name="Footer Placeholder 2">
            <a:extLst>
              <a:ext uri="{FF2B5EF4-FFF2-40B4-BE49-F238E27FC236}">
                <a16:creationId xmlns:a16="http://schemas.microsoft.com/office/drawing/2014/main" id="{8D28ABC0-5934-A70D-4112-247283613C30}"/>
              </a:ext>
            </a:extLst>
          </p:cNvPr>
          <p:cNvSpPr>
            <a:spLocks noGrp="1"/>
          </p:cNvSpPr>
          <p:nvPr>
            <p:ph type="ftr" sz="quarter" idx="11"/>
          </p:nvPr>
        </p:nvSpPr>
        <p:spPr/>
        <p:txBody>
          <a:bodyPr/>
          <a:lstStyle/>
          <a:p>
            <a:r>
              <a:rPr lang="en-GB"/>
              <a:t>HGTD Week - 11/9/2023</a:t>
            </a:r>
            <a:endParaRPr lang="en-CH"/>
          </a:p>
        </p:txBody>
      </p:sp>
    </p:spTree>
    <p:extLst>
      <p:ext uri="{BB962C8B-B14F-4D97-AF65-F5344CB8AC3E}">
        <p14:creationId xmlns:p14="http://schemas.microsoft.com/office/powerpoint/2010/main" val="1274423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8EC26A-F7C9-6B45-A25A-8A183D8B7E82}"/>
              </a:ext>
            </a:extLst>
          </p:cNvPr>
          <p:cNvPicPr>
            <a:picLocks noChangeAspect="1"/>
          </p:cNvPicPr>
          <p:nvPr/>
        </p:nvPicPr>
        <p:blipFill>
          <a:blip r:embed="rId3"/>
          <a:stretch>
            <a:fillRect/>
          </a:stretch>
        </p:blipFill>
        <p:spPr>
          <a:xfrm>
            <a:off x="5276601" y="1759130"/>
            <a:ext cx="7117280" cy="5070082"/>
          </a:xfrm>
          <a:prstGeom prst="rect">
            <a:avLst/>
          </a:prstGeom>
        </p:spPr>
      </p:pic>
      <p:sp>
        <p:nvSpPr>
          <p:cNvPr id="4" name="Slide Number Placeholder 3">
            <a:extLst>
              <a:ext uri="{FF2B5EF4-FFF2-40B4-BE49-F238E27FC236}">
                <a16:creationId xmlns:a16="http://schemas.microsoft.com/office/drawing/2014/main" id="{4A3C2073-37C0-FB41-90A2-CD712EE0182B}"/>
              </a:ext>
            </a:extLst>
          </p:cNvPr>
          <p:cNvSpPr>
            <a:spLocks noGrp="1"/>
          </p:cNvSpPr>
          <p:nvPr>
            <p:ph type="sldNum" sz="quarter" idx="12"/>
          </p:nvPr>
        </p:nvSpPr>
        <p:spPr/>
        <p:txBody>
          <a:bodyPr/>
          <a:lstStyle/>
          <a:p>
            <a:fld id="{5F18F971-DBF5-A64A-9B57-A3A163094B41}" type="slidenum">
              <a:rPr lang="en-PT" smtClean="0"/>
              <a:t>29</a:t>
            </a:fld>
            <a:endParaRPr lang="en-PT" dirty="0"/>
          </a:p>
        </p:txBody>
      </p:sp>
      <p:sp>
        <p:nvSpPr>
          <p:cNvPr id="7" name="Title 1">
            <a:extLst>
              <a:ext uri="{FF2B5EF4-FFF2-40B4-BE49-F238E27FC236}">
                <a16:creationId xmlns:a16="http://schemas.microsoft.com/office/drawing/2014/main" id="{74C65F4D-51CE-664F-9B85-F7169F9A7A1F}"/>
              </a:ext>
            </a:extLst>
          </p:cNvPr>
          <p:cNvSpPr txBox="1">
            <a:spLocks/>
          </p:cNvSpPr>
          <p:nvPr/>
        </p:nvSpPr>
        <p:spPr>
          <a:xfrm>
            <a:off x="0" y="-14461"/>
            <a:ext cx="6258296" cy="50135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PT" b="1" dirty="0">
                <a:solidFill>
                  <a:schemeClr val="accent5">
                    <a:lumMod val="50000"/>
                  </a:schemeClr>
                </a:solidFill>
              </a:rPr>
              <a:t>Model Final environment</a:t>
            </a:r>
          </a:p>
        </p:txBody>
      </p:sp>
      <p:sp>
        <p:nvSpPr>
          <p:cNvPr id="8" name="TextBox 7">
            <a:extLst>
              <a:ext uri="{FF2B5EF4-FFF2-40B4-BE49-F238E27FC236}">
                <a16:creationId xmlns:a16="http://schemas.microsoft.com/office/drawing/2014/main" id="{BB5C32BF-2824-F843-AB92-08395519DEAE}"/>
              </a:ext>
            </a:extLst>
          </p:cNvPr>
          <p:cNvSpPr txBox="1"/>
          <p:nvPr/>
        </p:nvSpPr>
        <p:spPr>
          <a:xfrm>
            <a:off x="0" y="414158"/>
            <a:ext cx="10438410" cy="2554545"/>
          </a:xfrm>
          <a:prstGeom prst="rect">
            <a:avLst/>
          </a:prstGeom>
          <a:noFill/>
        </p:spPr>
        <p:txBody>
          <a:bodyPr wrap="square" rtlCol="0">
            <a:spAutoFit/>
          </a:bodyPr>
          <a:lstStyle/>
          <a:p>
            <a:pPr marL="457200" indent="-457200">
              <a:buFont typeface="Arial" panose="020B0604020202020204" pitchFamily="34" charset="0"/>
              <a:buChar char="•"/>
            </a:pPr>
            <a:r>
              <a:rPr lang="en-GB" sz="2000" dirty="0"/>
              <a:t>If model is correct peaks seen at higher frequencies originate not from filter board </a:t>
            </a:r>
            <a:r>
              <a:rPr lang="en-GB" sz="2000" dirty="0" err="1"/>
              <a:t>parasitics</a:t>
            </a:r>
            <a:r>
              <a:rPr lang="en-GB" sz="2000" dirty="0"/>
              <a:t> but mainly from ground wire and the probes used for measurements</a:t>
            </a:r>
          </a:p>
          <a:p>
            <a:pPr marL="457200" indent="-457200">
              <a:buFont typeface="Arial" panose="020B0604020202020204" pitchFamily="34" charset="0"/>
              <a:buChar char="•"/>
            </a:pPr>
            <a:r>
              <a:rPr lang="en-GB" sz="2000" dirty="0"/>
              <a:t>Model can be used to try to roughly predict filter behaviour in final environment, very rough </a:t>
            </a:r>
            <a:r>
              <a:rPr lang="en-GB" sz="2000" dirty="0" err="1"/>
              <a:t>aproximations</a:t>
            </a:r>
            <a:r>
              <a:rPr lang="en-GB" sz="2000" dirty="0"/>
              <a:t> for wire resistance and inductance</a:t>
            </a:r>
          </a:p>
          <a:p>
            <a:pPr marL="457200" indent="-457200">
              <a:buFont typeface="Arial" panose="020B0604020202020204" pitchFamily="34" charset="0"/>
              <a:buChar char="•"/>
            </a:pPr>
            <a:r>
              <a:rPr lang="en-GB" sz="2000" dirty="0"/>
              <a:t>Floating supply helps </a:t>
            </a:r>
          </a:p>
          <a:p>
            <a:pPr marL="457200" indent="-457200">
              <a:buFont typeface="Arial" panose="020B0604020202020204" pitchFamily="34" charset="0"/>
              <a:buChar char="•"/>
            </a:pPr>
            <a:r>
              <a:rPr lang="en-GB" sz="2000" dirty="0"/>
              <a:t>Not as good as theory but could still be acceptable </a:t>
            </a:r>
          </a:p>
          <a:p>
            <a:pPr marL="457200" indent="-457200">
              <a:buFont typeface="Arial" panose="020B0604020202020204" pitchFamily="34" charset="0"/>
              <a:buChar char="•"/>
            </a:pPr>
            <a:r>
              <a:rPr lang="en-GB" sz="2000" dirty="0"/>
              <a:t>Signal propagation through backboard </a:t>
            </a:r>
          </a:p>
          <a:p>
            <a:r>
              <a:rPr lang="en-GB" sz="2000" dirty="0"/>
              <a:t>in this case is very minimal (~270dB)</a:t>
            </a:r>
          </a:p>
        </p:txBody>
      </p:sp>
      <p:pic>
        <p:nvPicPr>
          <p:cNvPr id="9" name="Picture 8">
            <a:extLst>
              <a:ext uri="{FF2B5EF4-FFF2-40B4-BE49-F238E27FC236}">
                <a16:creationId xmlns:a16="http://schemas.microsoft.com/office/drawing/2014/main" id="{7F2CE7FC-7AB1-1045-86DC-CC15DD06BE4D}"/>
              </a:ext>
            </a:extLst>
          </p:cNvPr>
          <p:cNvPicPr>
            <a:picLocks noChangeAspect="1"/>
          </p:cNvPicPr>
          <p:nvPr/>
        </p:nvPicPr>
        <p:blipFill>
          <a:blip r:embed="rId4"/>
          <a:stretch>
            <a:fillRect/>
          </a:stretch>
        </p:blipFill>
        <p:spPr>
          <a:xfrm>
            <a:off x="0" y="3397322"/>
            <a:ext cx="5333135" cy="3162559"/>
          </a:xfrm>
          <a:prstGeom prst="rect">
            <a:avLst/>
          </a:prstGeom>
        </p:spPr>
      </p:pic>
      <p:sp>
        <p:nvSpPr>
          <p:cNvPr id="2" name="Date Placeholder 1">
            <a:extLst>
              <a:ext uri="{FF2B5EF4-FFF2-40B4-BE49-F238E27FC236}">
                <a16:creationId xmlns:a16="http://schemas.microsoft.com/office/drawing/2014/main" id="{836B1FA9-5BDE-8E52-1310-89001AA1E97F}"/>
              </a:ext>
            </a:extLst>
          </p:cNvPr>
          <p:cNvSpPr>
            <a:spLocks noGrp="1"/>
          </p:cNvSpPr>
          <p:nvPr>
            <p:ph type="dt" sz="half" idx="10"/>
          </p:nvPr>
        </p:nvSpPr>
        <p:spPr/>
        <p:txBody>
          <a:bodyPr/>
          <a:lstStyle/>
          <a:p>
            <a:r>
              <a:rPr lang="de-CH"/>
              <a:t>R Gonçalo</a:t>
            </a:r>
            <a:endParaRPr lang="en-CH"/>
          </a:p>
        </p:txBody>
      </p:sp>
      <p:sp>
        <p:nvSpPr>
          <p:cNvPr id="3" name="Footer Placeholder 2">
            <a:extLst>
              <a:ext uri="{FF2B5EF4-FFF2-40B4-BE49-F238E27FC236}">
                <a16:creationId xmlns:a16="http://schemas.microsoft.com/office/drawing/2014/main" id="{FD3DD930-BAC1-87B9-C99D-CA882F21E3E4}"/>
              </a:ext>
            </a:extLst>
          </p:cNvPr>
          <p:cNvSpPr>
            <a:spLocks noGrp="1"/>
          </p:cNvSpPr>
          <p:nvPr>
            <p:ph type="ftr" sz="quarter" idx="11"/>
          </p:nvPr>
        </p:nvSpPr>
        <p:spPr/>
        <p:txBody>
          <a:bodyPr/>
          <a:lstStyle/>
          <a:p>
            <a:r>
              <a:rPr lang="en-GB"/>
              <a:t>HGTD Week - 11/9/2023</a:t>
            </a:r>
            <a:endParaRPr lang="en-CH"/>
          </a:p>
        </p:txBody>
      </p:sp>
    </p:spTree>
    <p:extLst>
      <p:ext uri="{BB962C8B-B14F-4D97-AF65-F5344CB8AC3E}">
        <p14:creationId xmlns:p14="http://schemas.microsoft.com/office/powerpoint/2010/main" val="3070895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5D23F0-02DC-47BD-3048-5B217DB6B267}"/>
              </a:ext>
            </a:extLst>
          </p:cNvPr>
          <p:cNvPicPr>
            <a:picLocks noChangeAspect="1"/>
          </p:cNvPicPr>
          <p:nvPr/>
        </p:nvPicPr>
        <p:blipFill>
          <a:blip r:embed="rId2"/>
          <a:stretch>
            <a:fillRect/>
          </a:stretch>
        </p:blipFill>
        <p:spPr>
          <a:xfrm>
            <a:off x="6751535" y="1076961"/>
            <a:ext cx="4980793" cy="3149290"/>
          </a:xfrm>
          <a:prstGeom prst="rect">
            <a:avLst/>
          </a:prstGeom>
        </p:spPr>
      </p:pic>
      <p:sp>
        <p:nvSpPr>
          <p:cNvPr id="2" name="Title 1">
            <a:extLst>
              <a:ext uri="{FF2B5EF4-FFF2-40B4-BE49-F238E27FC236}">
                <a16:creationId xmlns:a16="http://schemas.microsoft.com/office/drawing/2014/main" id="{B3C1847E-6343-AA9C-5851-D0071B361A94}"/>
              </a:ext>
            </a:extLst>
          </p:cNvPr>
          <p:cNvSpPr>
            <a:spLocks noGrp="1"/>
          </p:cNvSpPr>
          <p:nvPr>
            <p:ph type="title"/>
          </p:nvPr>
        </p:nvSpPr>
        <p:spPr/>
        <p:txBody>
          <a:bodyPr/>
          <a:lstStyle/>
          <a:p>
            <a:r>
              <a:rPr lang="en-CH" dirty="0"/>
              <a:t>High Voltage Power Supplies</a:t>
            </a:r>
          </a:p>
        </p:txBody>
      </p:sp>
      <p:sp>
        <p:nvSpPr>
          <p:cNvPr id="3" name="Content Placeholder 2">
            <a:extLst>
              <a:ext uri="{FF2B5EF4-FFF2-40B4-BE49-F238E27FC236}">
                <a16:creationId xmlns:a16="http://schemas.microsoft.com/office/drawing/2014/main" id="{27DB20F1-3D25-48DA-B07E-0D8DE38F9775}"/>
              </a:ext>
            </a:extLst>
          </p:cNvPr>
          <p:cNvSpPr>
            <a:spLocks noGrp="1"/>
          </p:cNvSpPr>
          <p:nvPr>
            <p:ph idx="1"/>
          </p:nvPr>
        </p:nvSpPr>
        <p:spPr>
          <a:xfrm>
            <a:off x="367748" y="1459255"/>
            <a:ext cx="6383788" cy="2677302"/>
          </a:xfrm>
        </p:spPr>
        <p:txBody>
          <a:bodyPr>
            <a:normAutofit fontScale="92500" lnSpcReduction="10000"/>
          </a:bodyPr>
          <a:lstStyle/>
          <a:p>
            <a:r>
              <a:rPr lang="en-CH" dirty="0"/>
              <a:t>Sent to CERN in May after factory tests</a:t>
            </a:r>
          </a:p>
          <a:p>
            <a:r>
              <a:rPr lang="en-CH" dirty="0"/>
              <a:t>Tested together with patch panels in June and August</a:t>
            </a:r>
          </a:p>
          <a:p>
            <a:r>
              <a:rPr lang="en-CH" dirty="0"/>
              <a:t>Performance good: </a:t>
            </a:r>
          </a:p>
          <a:p>
            <a:pPr lvl="1"/>
            <a:r>
              <a:rPr lang="en-CH" dirty="0"/>
              <a:t>≲ 200 mV ripple at ≈ </a:t>
            </a:r>
            <a:r>
              <a:rPr lang="en-GB" dirty="0"/>
              <a:t>100 –  150 </a:t>
            </a:r>
            <a:r>
              <a:rPr lang="en-GB" dirty="0" err="1"/>
              <a:t>KHz</a:t>
            </a:r>
            <a:endParaRPr lang="en-GB" dirty="0"/>
          </a:p>
          <a:p>
            <a:pPr lvl="1"/>
            <a:r>
              <a:rPr lang="en-GB" dirty="0"/>
              <a:t>Attenuated further to </a:t>
            </a:r>
            <a:r>
              <a:rPr lang="en-CH" dirty="0"/>
              <a:t>≲ </a:t>
            </a:r>
            <a:r>
              <a:rPr lang="en-GB" dirty="0"/>
              <a:t>20 mV by patch panels (see </a:t>
            </a:r>
            <a:r>
              <a:rPr lang="en-GB" dirty="0" err="1"/>
              <a:t>A.Caramelo’s</a:t>
            </a:r>
            <a:r>
              <a:rPr lang="en-GB" dirty="0"/>
              <a:t> talk tomorrow)</a:t>
            </a:r>
            <a:endParaRPr lang="en-CH" dirty="0"/>
          </a:p>
        </p:txBody>
      </p:sp>
      <p:sp>
        <p:nvSpPr>
          <p:cNvPr id="4" name="Date Placeholder 3">
            <a:extLst>
              <a:ext uri="{FF2B5EF4-FFF2-40B4-BE49-F238E27FC236}">
                <a16:creationId xmlns:a16="http://schemas.microsoft.com/office/drawing/2014/main" id="{4CA38496-96BB-A36E-6B02-BFE63EA5524D}"/>
              </a:ext>
            </a:extLst>
          </p:cNvPr>
          <p:cNvSpPr>
            <a:spLocks noGrp="1"/>
          </p:cNvSpPr>
          <p:nvPr>
            <p:ph type="dt" sz="half" idx="10"/>
          </p:nvPr>
        </p:nvSpPr>
        <p:spPr/>
        <p:txBody>
          <a:bodyPr/>
          <a:lstStyle/>
          <a:p>
            <a:r>
              <a:rPr lang="de-CH"/>
              <a:t>R Gonçalo</a:t>
            </a:r>
            <a:endParaRPr lang="en-CH"/>
          </a:p>
        </p:txBody>
      </p:sp>
      <p:sp>
        <p:nvSpPr>
          <p:cNvPr id="5" name="Footer Placeholder 4">
            <a:extLst>
              <a:ext uri="{FF2B5EF4-FFF2-40B4-BE49-F238E27FC236}">
                <a16:creationId xmlns:a16="http://schemas.microsoft.com/office/drawing/2014/main" id="{F2CC4FDE-8E0E-50E4-72A0-BEC1AB3336AE}"/>
              </a:ext>
            </a:extLst>
          </p:cNvPr>
          <p:cNvSpPr>
            <a:spLocks noGrp="1"/>
          </p:cNvSpPr>
          <p:nvPr>
            <p:ph type="ftr" sz="quarter" idx="11"/>
          </p:nvPr>
        </p:nvSpPr>
        <p:spPr/>
        <p:txBody>
          <a:bodyPr/>
          <a:lstStyle/>
          <a:p>
            <a:r>
              <a:rPr lang="en-GB"/>
              <a:t>HGTD Week - 11/9/2023</a:t>
            </a:r>
            <a:endParaRPr lang="en-CH"/>
          </a:p>
        </p:txBody>
      </p:sp>
      <p:sp>
        <p:nvSpPr>
          <p:cNvPr id="6" name="Slide Number Placeholder 5">
            <a:extLst>
              <a:ext uri="{FF2B5EF4-FFF2-40B4-BE49-F238E27FC236}">
                <a16:creationId xmlns:a16="http://schemas.microsoft.com/office/drawing/2014/main" id="{58605405-19DF-6A64-DAAB-F24CF6052A60}"/>
              </a:ext>
            </a:extLst>
          </p:cNvPr>
          <p:cNvSpPr>
            <a:spLocks noGrp="1"/>
          </p:cNvSpPr>
          <p:nvPr>
            <p:ph type="sldNum" sz="quarter" idx="12"/>
          </p:nvPr>
        </p:nvSpPr>
        <p:spPr/>
        <p:txBody>
          <a:bodyPr/>
          <a:lstStyle/>
          <a:p>
            <a:fld id="{0D7CE9B6-73DE-7E43-80D3-67E7482F0A0F}" type="slidenum">
              <a:rPr lang="en-CH" smtClean="0"/>
              <a:t>3</a:t>
            </a:fld>
            <a:endParaRPr lang="en-CH"/>
          </a:p>
        </p:txBody>
      </p:sp>
      <p:pic>
        <p:nvPicPr>
          <p:cNvPr id="9" name="Picture 8">
            <a:extLst>
              <a:ext uri="{FF2B5EF4-FFF2-40B4-BE49-F238E27FC236}">
                <a16:creationId xmlns:a16="http://schemas.microsoft.com/office/drawing/2014/main" id="{6781A50B-AB8B-C99E-F728-4752E612118E}"/>
              </a:ext>
            </a:extLst>
          </p:cNvPr>
          <p:cNvPicPr>
            <a:picLocks noChangeAspect="1"/>
          </p:cNvPicPr>
          <p:nvPr/>
        </p:nvPicPr>
        <p:blipFill>
          <a:blip r:embed="rId3"/>
          <a:stretch>
            <a:fillRect/>
          </a:stretch>
        </p:blipFill>
        <p:spPr>
          <a:xfrm>
            <a:off x="9141899" y="4210281"/>
            <a:ext cx="2590429" cy="2072343"/>
          </a:xfrm>
          <a:prstGeom prst="rect">
            <a:avLst/>
          </a:prstGeom>
        </p:spPr>
      </p:pic>
      <p:pic>
        <p:nvPicPr>
          <p:cNvPr id="10" name="Picture 9">
            <a:extLst>
              <a:ext uri="{FF2B5EF4-FFF2-40B4-BE49-F238E27FC236}">
                <a16:creationId xmlns:a16="http://schemas.microsoft.com/office/drawing/2014/main" id="{7E96FD7E-349F-D8B4-07DC-244CEB90BDC2}"/>
              </a:ext>
            </a:extLst>
          </p:cNvPr>
          <p:cNvPicPr>
            <a:picLocks noChangeAspect="1"/>
          </p:cNvPicPr>
          <p:nvPr/>
        </p:nvPicPr>
        <p:blipFill>
          <a:blip r:embed="rId4"/>
          <a:stretch>
            <a:fillRect/>
          </a:stretch>
        </p:blipFill>
        <p:spPr>
          <a:xfrm>
            <a:off x="6751535" y="4640973"/>
            <a:ext cx="2166730" cy="1625683"/>
          </a:xfrm>
          <a:prstGeom prst="rect">
            <a:avLst/>
          </a:prstGeom>
        </p:spPr>
      </p:pic>
      <p:pic>
        <p:nvPicPr>
          <p:cNvPr id="11" name="Picture 10">
            <a:extLst>
              <a:ext uri="{FF2B5EF4-FFF2-40B4-BE49-F238E27FC236}">
                <a16:creationId xmlns:a16="http://schemas.microsoft.com/office/drawing/2014/main" id="{8B0338DF-46F5-0AA8-0238-B455DC5FC829}"/>
              </a:ext>
            </a:extLst>
          </p:cNvPr>
          <p:cNvPicPr>
            <a:picLocks noChangeAspect="1"/>
          </p:cNvPicPr>
          <p:nvPr/>
        </p:nvPicPr>
        <p:blipFill>
          <a:blip r:embed="rId5"/>
          <a:stretch>
            <a:fillRect/>
          </a:stretch>
        </p:blipFill>
        <p:spPr>
          <a:xfrm>
            <a:off x="479405" y="4226250"/>
            <a:ext cx="2906445" cy="2040406"/>
          </a:xfrm>
          <a:prstGeom prst="rect">
            <a:avLst/>
          </a:prstGeom>
        </p:spPr>
      </p:pic>
      <p:pic>
        <p:nvPicPr>
          <p:cNvPr id="12" name="Picture 11">
            <a:extLst>
              <a:ext uri="{FF2B5EF4-FFF2-40B4-BE49-F238E27FC236}">
                <a16:creationId xmlns:a16="http://schemas.microsoft.com/office/drawing/2014/main" id="{726F7932-3039-EC62-F157-9BB38A6ADDAF}"/>
              </a:ext>
            </a:extLst>
          </p:cNvPr>
          <p:cNvPicPr>
            <a:picLocks noChangeAspect="1"/>
          </p:cNvPicPr>
          <p:nvPr/>
        </p:nvPicPr>
        <p:blipFill>
          <a:blip r:embed="rId6"/>
          <a:stretch>
            <a:fillRect/>
          </a:stretch>
        </p:blipFill>
        <p:spPr>
          <a:xfrm>
            <a:off x="3498039" y="4226250"/>
            <a:ext cx="2906445" cy="2040406"/>
          </a:xfrm>
          <a:prstGeom prst="rect">
            <a:avLst/>
          </a:prstGeom>
        </p:spPr>
      </p:pic>
    </p:spTree>
    <p:extLst>
      <p:ext uri="{BB962C8B-B14F-4D97-AF65-F5344CB8AC3E}">
        <p14:creationId xmlns:p14="http://schemas.microsoft.com/office/powerpoint/2010/main" val="2975819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a:t>Patch</a:t>
            </a:r>
            <a:r>
              <a:rPr lang="pt-PT" dirty="0"/>
              <a:t> </a:t>
            </a:r>
            <a:r>
              <a:rPr lang="pt-PT" dirty="0" err="1"/>
              <a:t>Panel</a:t>
            </a:r>
            <a:r>
              <a:rPr lang="pt-PT" dirty="0"/>
              <a:t> </a:t>
            </a:r>
            <a:r>
              <a:rPr lang="pt-PT" dirty="0" err="1"/>
              <a:t>Grounding</a:t>
            </a:r>
            <a:r>
              <a:rPr lang="pt-PT" dirty="0"/>
              <a:t> &amp; </a:t>
            </a:r>
            <a:r>
              <a:rPr lang="pt-PT" dirty="0" err="1"/>
              <a:t>Shielding</a:t>
            </a:r>
            <a:endParaRPr lang="pt-PT" dirty="0"/>
          </a:p>
        </p:txBody>
      </p:sp>
      <p:sp>
        <p:nvSpPr>
          <p:cNvPr id="3" name="Text Placeholder 2"/>
          <p:cNvSpPr>
            <a:spLocks noGrp="1"/>
          </p:cNvSpPr>
          <p:nvPr>
            <p:ph type="body" idx="1"/>
          </p:nvPr>
        </p:nvSpPr>
        <p:spPr>
          <a:xfrm>
            <a:off x="403847" y="1586749"/>
            <a:ext cx="3468733" cy="4789020"/>
          </a:xfrm>
        </p:spPr>
        <p:txBody>
          <a:bodyPr>
            <a:normAutofit fontScale="62500" lnSpcReduction="20000"/>
          </a:bodyPr>
          <a:lstStyle/>
          <a:p>
            <a:r>
              <a:rPr lang="pt-PT" dirty="0"/>
              <a:t>Use </a:t>
            </a:r>
            <a:r>
              <a:rPr lang="pt-PT" dirty="0" err="1"/>
              <a:t>filter</a:t>
            </a:r>
            <a:r>
              <a:rPr lang="pt-PT" dirty="0"/>
              <a:t> module boxes as </a:t>
            </a:r>
            <a:r>
              <a:rPr lang="pt-PT" dirty="0" err="1"/>
              <a:t>continuation</a:t>
            </a:r>
            <a:r>
              <a:rPr lang="pt-PT" dirty="0"/>
              <a:t> </a:t>
            </a:r>
            <a:r>
              <a:rPr lang="pt-PT" dirty="0" err="1"/>
              <a:t>of</a:t>
            </a:r>
            <a:r>
              <a:rPr lang="pt-PT" dirty="0"/>
              <a:t> </a:t>
            </a:r>
            <a:r>
              <a:rPr lang="pt-PT" dirty="0" err="1"/>
              <a:t>vessel</a:t>
            </a:r>
            <a:r>
              <a:rPr lang="pt-PT" dirty="0"/>
              <a:t> Faraday </a:t>
            </a:r>
            <a:r>
              <a:rPr lang="pt-PT" dirty="0" err="1"/>
              <a:t>cage</a:t>
            </a:r>
            <a:endParaRPr lang="pt-PT" dirty="0"/>
          </a:p>
          <a:p>
            <a:pPr lvl="1"/>
            <a:r>
              <a:rPr lang="pt-PT" dirty="0" err="1"/>
              <a:t>Also</a:t>
            </a:r>
            <a:r>
              <a:rPr lang="pt-PT" dirty="0"/>
              <a:t> DC </a:t>
            </a:r>
            <a:r>
              <a:rPr lang="pt-PT" dirty="0" err="1"/>
              <a:t>connecttion</a:t>
            </a:r>
            <a:r>
              <a:rPr lang="pt-PT" dirty="0"/>
              <a:t> </a:t>
            </a:r>
            <a:r>
              <a:rPr lang="pt-PT" dirty="0" err="1"/>
              <a:t>of</a:t>
            </a:r>
            <a:r>
              <a:rPr lang="pt-PT" dirty="0"/>
              <a:t> </a:t>
            </a:r>
            <a:r>
              <a:rPr lang="pt-PT" dirty="0" err="1"/>
              <a:t>filter</a:t>
            </a:r>
            <a:r>
              <a:rPr lang="pt-PT" dirty="0"/>
              <a:t> </a:t>
            </a:r>
            <a:r>
              <a:rPr lang="pt-PT" dirty="0" err="1"/>
              <a:t>boards</a:t>
            </a:r>
            <a:r>
              <a:rPr lang="pt-PT" dirty="0"/>
              <a:t> </a:t>
            </a:r>
            <a:r>
              <a:rPr lang="pt-PT" dirty="0" err="1"/>
              <a:t>backplane</a:t>
            </a:r>
            <a:r>
              <a:rPr lang="pt-PT" dirty="0"/>
              <a:t> to </a:t>
            </a:r>
            <a:r>
              <a:rPr lang="pt-PT" dirty="0" err="1"/>
              <a:t>cage</a:t>
            </a:r>
            <a:endParaRPr lang="pt-PT" dirty="0"/>
          </a:p>
          <a:p>
            <a:endParaRPr lang="pt-PT" dirty="0"/>
          </a:p>
          <a:p>
            <a:r>
              <a:rPr lang="pt-PT" dirty="0"/>
              <a:t>DC </a:t>
            </a:r>
            <a:r>
              <a:rPr lang="pt-PT" dirty="0" err="1"/>
              <a:t>connection</a:t>
            </a:r>
            <a:r>
              <a:rPr lang="pt-PT" dirty="0"/>
              <a:t> </a:t>
            </a:r>
            <a:r>
              <a:rPr lang="pt-PT" dirty="0" err="1"/>
              <a:t>of</a:t>
            </a:r>
            <a:r>
              <a:rPr lang="pt-PT" dirty="0"/>
              <a:t> Faraday </a:t>
            </a:r>
            <a:r>
              <a:rPr lang="pt-PT" dirty="0" err="1"/>
              <a:t>cage</a:t>
            </a:r>
            <a:r>
              <a:rPr lang="pt-PT" dirty="0"/>
              <a:t> to local </a:t>
            </a:r>
            <a:r>
              <a:rPr lang="pt-PT" dirty="0" err="1"/>
              <a:t>TileCal</a:t>
            </a:r>
            <a:r>
              <a:rPr lang="pt-PT" dirty="0"/>
              <a:t> </a:t>
            </a:r>
            <a:r>
              <a:rPr lang="pt-PT" dirty="0" err="1"/>
              <a:t>earth</a:t>
            </a:r>
            <a:endParaRPr lang="pt-PT" dirty="0"/>
          </a:p>
          <a:p>
            <a:pPr lvl="1"/>
            <a:r>
              <a:rPr lang="pt-PT" dirty="0"/>
              <a:t>DC </a:t>
            </a:r>
            <a:r>
              <a:rPr lang="pt-PT" dirty="0" err="1"/>
              <a:t>current</a:t>
            </a:r>
            <a:r>
              <a:rPr lang="pt-PT" dirty="0"/>
              <a:t> </a:t>
            </a:r>
            <a:r>
              <a:rPr lang="pt-PT" dirty="0" err="1"/>
              <a:t>not</a:t>
            </a:r>
            <a:r>
              <a:rPr lang="pt-PT" dirty="0"/>
              <a:t> as </a:t>
            </a:r>
            <a:r>
              <a:rPr lang="pt-PT" dirty="0" err="1"/>
              <a:t>bad</a:t>
            </a:r>
            <a:r>
              <a:rPr lang="pt-PT" dirty="0"/>
              <a:t> as HF AC </a:t>
            </a:r>
            <a:r>
              <a:rPr lang="pt-PT" dirty="0" err="1"/>
              <a:t>noise</a:t>
            </a:r>
            <a:endParaRPr lang="pt-PT" dirty="0"/>
          </a:p>
          <a:p>
            <a:endParaRPr lang="pt-PT" dirty="0"/>
          </a:p>
          <a:p>
            <a:r>
              <a:rPr lang="pt-PT" dirty="0"/>
              <a:t>Move </a:t>
            </a:r>
            <a:r>
              <a:rPr lang="pt-PT" dirty="0" err="1"/>
              <a:t>common-mode</a:t>
            </a:r>
            <a:r>
              <a:rPr lang="pt-PT" dirty="0"/>
              <a:t> </a:t>
            </a:r>
            <a:r>
              <a:rPr lang="pt-PT" dirty="0" err="1"/>
              <a:t>filter</a:t>
            </a:r>
            <a:r>
              <a:rPr lang="pt-PT" dirty="0"/>
              <a:t> </a:t>
            </a:r>
            <a:r>
              <a:rPr lang="pt-PT" dirty="0" err="1"/>
              <a:t>capacitors</a:t>
            </a:r>
            <a:r>
              <a:rPr lang="pt-PT" dirty="0"/>
              <a:t> to </a:t>
            </a:r>
            <a:r>
              <a:rPr lang="pt-PT" dirty="0" err="1"/>
              <a:t>filter</a:t>
            </a:r>
            <a:r>
              <a:rPr lang="pt-PT" dirty="0"/>
              <a:t> input </a:t>
            </a:r>
            <a:r>
              <a:rPr lang="pt-PT" dirty="0" err="1"/>
              <a:t>instead</a:t>
            </a:r>
            <a:r>
              <a:rPr lang="pt-PT" dirty="0"/>
              <a:t> </a:t>
            </a:r>
            <a:r>
              <a:rPr lang="pt-PT" dirty="0" err="1"/>
              <a:t>of</a:t>
            </a:r>
            <a:r>
              <a:rPr lang="pt-PT" dirty="0"/>
              <a:t> output</a:t>
            </a:r>
          </a:p>
          <a:p>
            <a:pPr lvl="1"/>
            <a:r>
              <a:rPr lang="pt-PT" dirty="0" err="1"/>
              <a:t>Filter</a:t>
            </a:r>
            <a:r>
              <a:rPr lang="pt-PT" dirty="0"/>
              <a:t> </a:t>
            </a:r>
            <a:r>
              <a:rPr lang="pt-PT" dirty="0" err="1"/>
              <a:t>common</a:t>
            </a:r>
            <a:r>
              <a:rPr lang="pt-PT" dirty="0"/>
              <a:t> </a:t>
            </a:r>
            <a:r>
              <a:rPr lang="pt-PT" dirty="0" err="1"/>
              <a:t>mode</a:t>
            </a:r>
            <a:r>
              <a:rPr lang="pt-PT" dirty="0"/>
              <a:t> </a:t>
            </a:r>
            <a:r>
              <a:rPr lang="pt-PT" dirty="0" err="1"/>
              <a:t>current</a:t>
            </a:r>
            <a:r>
              <a:rPr lang="pt-PT" dirty="0"/>
              <a:t> </a:t>
            </a:r>
            <a:r>
              <a:rPr lang="pt-PT" dirty="0" err="1"/>
              <a:t>at</a:t>
            </a:r>
            <a:r>
              <a:rPr lang="pt-PT" dirty="0"/>
              <a:t> input</a:t>
            </a:r>
          </a:p>
          <a:p>
            <a:endParaRPr lang="pt-PT" dirty="0"/>
          </a:p>
        </p:txBody>
      </p:sp>
      <p:pic>
        <p:nvPicPr>
          <p:cNvPr id="5" name="Picture 4" descr="PatchPanelsNe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2581" y="1766955"/>
            <a:ext cx="8215921" cy="3702951"/>
          </a:xfrm>
          <a:prstGeom prst="rect">
            <a:avLst/>
          </a:prstGeom>
        </p:spPr>
      </p:pic>
      <p:sp>
        <p:nvSpPr>
          <p:cNvPr id="6" name="Slide Number Placeholder 5"/>
          <p:cNvSpPr>
            <a:spLocks noGrp="1"/>
          </p:cNvSpPr>
          <p:nvPr>
            <p:ph type="sldNum" sz="quarter" idx="2"/>
          </p:nvPr>
        </p:nvSpPr>
        <p:spPr/>
        <p:txBody>
          <a:bodyPr/>
          <a:lstStyle/>
          <a:p>
            <a:fld id="{86CB4B4D-7CA3-9044-876B-883B54F8677D}" type="slidenum">
              <a:rPr lang="uk-UA" smtClean="0"/>
              <a:t>30</a:t>
            </a:fld>
            <a:endParaRPr lang="uk-UA"/>
          </a:p>
        </p:txBody>
      </p:sp>
    </p:spTree>
    <p:extLst>
      <p:ext uri="{BB962C8B-B14F-4D97-AF65-F5344CB8AC3E}">
        <p14:creationId xmlns:p14="http://schemas.microsoft.com/office/powerpoint/2010/main" val="92987149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C7273-EE8E-7B8D-2EF7-3505F5881473}"/>
              </a:ext>
            </a:extLst>
          </p:cNvPr>
          <p:cNvSpPr>
            <a:spLocks noGrp="1"/>
          </p:cNvSpPr>
          <p:nvPr>
            <p:ph type="title"/>
          </p:nvPr>
        </p:nvSpPr>
        <p:spPr/>
        <p:txBody>
          <a:bodyPr/>
          <a:lstStyle/>
          <a:p>
            <a:r>
              <a:rPr lang="en-CH" dirty="0"/>
              <a:t>Floating Channels</a:t>
            </a:r>
          </a:p>
        </p:txBody>
      </p:sp>
      <p:sp>
        <p:nvSpPr>
          <p:cNvPr id="3" name="Content Placeholder 2">
            <a:extLst>
              <a:ext uri="{FF2B5EF4-FFF2-40B4-BE49-F238E27FC236}">
                <a16:creationId xmlns:a16="http://schemas.microsoft.com/office/drawing/2014/main" id="{DB474598-4CBC-35FA-D1FE-B244DA870068}"/>
              </a:ext>
            </a:extLst>
          </p:cNvPr>
          <p:cNvSpPr>
            <a:spLocks noGrp="1"/>
          </p:cNvSpPr>
          <p:nvPr>
            <p:ph idx="1"/>
          </p:nvPr>
        </p:nvSpPr>
        <p:spPr>
          <a:xfrm>
            <a:off x="490983" y="1459816"/>
            <a:ext cx="4693295" cy="4896534"/>
          </a:xfrm>
        </p:spPr>
        <p:txBody>
          <a:bodyPr>
            <a:normAutofit lnSpcReduction="10000"/>
          </a:bodyPr>
          <a:lstStyle/>
          <a:p>
            <a:r>
              <a:rPr lang="en-CH" dirty="0"/>
              <a:t>Initial prototype modules have 14 independent channels but common ground</a:t>
            </a:r>
          </a:p>
          <a:p>
            <a:pPr lvl="1"/>
            <a:r>
              <a:rPr lang="en-CH" dirty="0"/>
              <a:t>Results in possibility of small       (&lt; 1 V) voltage being applied in turned-off channels </a:t>
            </a:r>
          </a:p>
          <a:p>
            <a:r>
              <a:rPr lang="en-CH" dirty="0"/>
              <a:t>Company investigating a fully-isolated solution and two possible workarounds</a:t>
            </a:r>
          </a:p>
          <a:p>
            <a:pPr lvl="1"/>
            <a:r>
              <a:rPr lang="en-CH" dirty="0"/>
              <a:t>I</a:t>
            </a:r>
            <a:r>
              <a:rPr lang="en-GB" dirty="0"/>
              <a:t>n</a:t>
            </a:r>
            <a:r>
              <a:rPr lang="en-CH" dirty="0"/>
              <a:t>ter-channel resista</a:t>
            </a:r>
          </a:p>
          <a:p>
            <a:pPr lvl="1"/>
            <a:r>
              <a:rPr lang="en-CH" dirty="0"/>
              <a:t>New prototype to be produced in around one month</a:t>
            </a:r>
          </a:p>
        </p:txBody>
      </p:sp>
      <p:sp>
        <p:nvSpPr>
          <p:cNvPr id="4" name="Date Placeholder 3">
            <a:extLst>
              <a:ext uri="{FF2B5EF4-FFF2-40B4-BE49-F238E27FC236}">
                <a16:creationId xmlns:a16="http://schemas.microsoft.com/office/drawing/2014/main" id="{EE22A1D1-3CD6-6C8E-9786-23369F263242}"/>
              </a:ext>
            </a:extLst>
          </p:cNvPr>
          <p:cNvSpPr>
            <a:spLocks noGrp="1"/>
          </p:cNvSpPr>
          <p:nvPr>
            <p:ph type="dt" sz="half" idx="10"/>
          </p:nvPr>
        </p:nvSpPr>
        <p:spPr/>
        <p:txBody>
          <a:bodyPr/>
          <a:lstStyle/>
          <a:p>
            <a:r>
              <a:rPr lang="de-CH"/>
              <a:t>R Gonçalo</a:t>
            </a:r>
            <a:endParaRPr lang="en-CH"/>
          </a:p>
        </p:txBody>
      </p:sp>
      <p:sp>
        <p:nvSpPr>
          <p:cNvPr id="5" name="Footer Placeholder 4">
            <a:extLst>
              <a:ext uri="{FF2B5EF4-FFF2-40B4-BE49-F238E27FC236}">
                <a16:creationId xmlns:a16="http://schemas.microsoft.com/office/drawing/2014/main" id="{EE4EDAC4-BC90-7B22-10B5-F58E5E2AB6D4}"/>
              </a:ext>
            </a:extLst>
          </p:cNvPr>
          <p:cNvSpPr>
            <a:spLocks noGrp="1"/>
          </p:cNvSpPr>
          <p:nvPr>
            <p:ph type="ftr" sz="quarter" idx="11"/>
          </p:nvPr>
        </p:nvSpPr>
        <p:spPr/>
        <p:txBody>
          <a:bodyPr/>
          <a:lstStyle/>
          <a:p>
            <a:r>
              <a:rPr lang="en-GB"/>
              <a:t>HGTD Week - 11/9/2023</a:t>
            </a:r>
            <a:endParaRPr lang="en-CH"/>
          </a:p>
        </p:txBody>
      </p:sp>
      <p:sp>
        <p:nvSpPr>
          <p:cNvPr id="6" name="Slide Number Placeholder 5">
            <a:extLst>
              <a:ext uri="{FF2B5EF4-FFF2-40B4-BE49-F238E27FC236}">
                <a16:creationId xmlns:a16="http://schemas.microsoft.com/office/drawing/2014/main" id="{F9AD4511-2498-A8BB-DBB8-20C6D4C42F22}"/>
              </a:ext>
            </a:extLst>
          </p:cNvPr>
          <p:cNvSpPr>
            <a:spLocks noGrp="1"/>
          </p:cNvSpPr>
          <p:nvPr>
            <p:ph type="sldNum" sz="quarter" idx="12"/>
          </p:nvPr>
        </p:nvSpPr>
        <p:spPr/>
        <p:txBody>
          <a:bodyPr/>
          <a:lstStyle/>
          <a:p>
            <a:fld id="{0D7CE9B6-73DE-7E43-80D3-67E7482F0A0F}" type="slidenum">
              <a:rPr lang="en-CH" smtClean="0"/>
              <a:t>4</a:t>
            </a:fld>
            <a:endParaRPr lang="en-CH"/>
          </a:p>
        </p:txBody>
      </p:sp>
      <p:sp>
        <p:nvSpPr>
          <p:cNvPr id="18" name="文本框 57">
            <a:extLst>
              <a:ext uri="{FF2B5EF4-FFF2-40B4-BE49-F238E27FC236}">
                <a16:creationId xmlns:a16="http://schemas.microsoft.com/office/drawing/2014/main" id="{C5C037D9-83F8-1091-6C01-2AAFD8C66613}"/>
              </a:ext>
            </a:extLst>
          </p:cNvPr>
          <p:cNvSpPr txBox="1"/>
          <p:nvPr>
            <p:custDataLst>
              <p:tags r:id="rId1"/>
            </p:custDataLst>
          </p:nvPr>
        </p:nvSpPr>
        <p:spPr bwMode="auto">
          <a:xfrm>
            <a:off x="5184279" y="3266559"/>
            <a:ext cx="484107" cy="470899"/>
          </a:xfrm>
          <a:prstGeom prst="rect">
            <a:avLst/>
          </a:prstGeom>
          <a:noFill/>
          <a:sp3d prstMaterial="matte">
            <a:bevelT w="1270" h="1270"/>
          </a:sp3d>
        </p:spPr>
        <p:txBody>
          <a:bodyPr wrap="square" lIns="90000" tIns="46800" rIns="90000" bIns="46800" anchor="ctr">
            <a:normAutofit fontScale="87500" lnSpcReduction="20000"/>
            <a:scene3d>
              <a:camera prst="orthographicFront"/>
              <a:lightRig rig="threePt" dir="t"/>
            </a:scene3d>
            <a:sp3d>
              <a:bevelT w="0" h="0"/>
            </a:sp3d>
          </a:bodyPr>
          <a:lstStyle/>
          <a:p>
            <a:pPr algn="ctr">
              <a:lnSpc>
                <a:spcPct val="150000"/>
              </a:lnSpc>
              <a:buClr>
                <a:prstClr val="white"/>
              </a:buClr>
              <a:defRPr/>
            </a:pPr>
            <a:r>
              <a:rPr lang="en-US" altLang="ko-KR" sz="2400" b="1"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04</a:t>
            </a:r>
          </a:p>
        </p:txBody>
      </p:sp>
      <p:pic>
        <p:nvPicPr>
          <p:cNvPr id="19" name="图片 27">
            <a:extLst>
              <a:ext uri="{FF2B5EF4-FFF2-40B4-BE49-F238E27FC236}">
                <a16:creationId xmlns:a16="http://schemas.microsoft.com/office/drawing/2014/main" id="{C8163837-557E-D802-1C81-4B6FFB7ECFBF}"/>
              </a:ext>
            </a:extLst>
          </p:cNvPr>
          <p:cNvPicPr>
            <a:picLocks noChangeAspect="1"/>
          </p:cNvPicPr>
          <p:nvPr>
            <p:custDataLst>
              <p:tags r:id="rId2"/>
            </p:custDataLst>
          </p:nvPr>
        </p:nvPicPr>
        <p:blipFill>
          <a:blip r:embed="rId6"/>
          <a:stretch>
            <a:fillRect/>
          </a:stretch>
        </p:blipFill>
        <p:spPr>
          <a:xfrm>
            <a:off x="8592821" y="2150534"/>
            <a:ext cx="3470487" cy="2887133"/>
          </a:xfrm>
          <a:prstGeom prst="rect">
            <a:avLst/>
          </a:prstGeom>
        </p:spPr>
      </p:pic>
      <p:pic>
        <p:nvPicPr>
          <p:cNvPr id="20" name="图片 1">
            <a:extLst>
              <a:ext uri="{FF2B5EF4-FFF2-40B4-BE49-F238E27FC236}">
                <a16:creationId xmlns:a16="http://schemas.microsoft.com/office/drawing/2014/main" id="{829ED1FA-5D08-A9D7-9E4B-B61462620E53}"/>
              </a:ext>
            </a:extLst>
          </p:cNvPr>
          <p:cNvPicPr>
            <a:picLocks noChangeAspect="1"/>
          </p:cNvPicPr>
          <p:nvPr>
            <p:custDataLst>
              <p:tags r:id="rId3"/>
            </p:custDataLst>
          </p:nvPr>
        </p:nvPicPr>
        <p:blipFill>
          <a:blip r:embed="rId7"/>
          <a:stretch>
            <a:fillRect/>
          </a:stretch>
        </p:blipFill>
        <p:spPr>
          <a:xfrm>
            <a:off x="5208693" y="2146408"/>
            <a:ext cx="3470488" cy="2891260"/>
          </a:xfrm>
          <a:prstGeom prst="rect">
            <a:avLst/>
          </a:prstGeom>
        </p:spPr>
      </p:pic>
      <p:sp>
        <p:nvSpPr>
          <p:cNvPr id="21" name="文本框 2">
            <a:extLst>
              <a:ext uri="{FF2B5EF4-FFF2-40B4-BE49-F238E27FC236}">
                <a16:creationId xmlns:a16="http://schemas.microsoft.com/office/drawing/2014/main" id="{89F1D84C-163E-F57C-4197-C8E45A03CDB2}"/>
              </a:ext>
            </a:extLst>
          </p:cNvPr>
          <p:cNvSpPr txBox="1"/>
          <p:nvPr/>
        </p:nvSpPr>
        <p:spPr>
          <a:xfrm>
            <a:off x="5482030" y="5119794"/>
            <a:ext cx="3051387" cy="461665"/>
          </a:xfrm>
          <a:prstGeom prst="rect">
            <a:avLst/>
          </a:prstGeom>
          <a:noFill/>
        </p:spPr>
        <p:txBody>
          <a:bodyPr wrap="square" rtlCol="0">
            <a:spAutoFit/>
          </a:bodyPr>
          <a:lstStyle/>
          <a:p>
            <a:r>
              <a:rPr lang="en-US" altLang="zh-CN" sz="2400" dirty="0"/>
              <a:t>Solution 1 isolated</a:t>
            </a:r>
          </a:p>
        </p:txBody>
      </p:sp>
      <p:sp>
        <p:nvSpPr>
          <p:cNvPr id="22" name="文本框 14">
            <a:extLst>
              <a:ext uri="{FF2B5EF4-FFF2-40B4-BE49-F238E27FC236}">
                <a16:creationId xmlns:a16="http://schemas.microsoft.com/office/drawing/2014/main" id="{C5FEDA29-18BB-FC4D-1193-FBE97A4FFF7B}"/>
              </a:ext>
            </a:extLst>
          </p:cNvPr>
          <p:cNvSpPr txBox="1"/>
          <p:nvPr>
            <p:custDataLst>
              <p:tags r:id="rId4"/>
            </p:custDataLst>
          </p:nvPr>
        </p:nvSpPr>
        <p:spPr>
          <a:xfrm>
            <a:off x="8645313" y="5119794"/>
            <a:ext cx="3546687" cy="461665"/>
          </a:xfrm>
          <a:prstGeom prst="rect">
            <a:avLst/>
          </a:prstGeom>
          <a:noFill/>
        </p:spPr>
        <p:txBody>
          <a:bodyPr wrap="square" rtlCol="0">
            <a:spAutoFit/>
          </a:bodyPr>
          <a:lstStyle/>
          <a:p>
            <a:r>
              <a:rPr lang="en-US" altLang="zh-CN" sz="2400"/>
              <a:t>Solution 2 non-isolated</a:t>
            </a:r>
          </a:p>
        </p:txBody>
      </p:sp>
    </p:spTree>
    <p:extLst>
      <p:ext uri="{BB962C8B-B14F-4D97-AF65-F5344CB8AC3E}">
        <p14:creationId xmlns:p14="http://schemas.microsoft.com/office/powerpoint/2010/main" val="667743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DAB6593-056A-0D29-EE4A-0F7CD5221F71}"/>
              </a:ext>
            </a:extLst>
          </p:cNvPr>
          <p:cNvSpPr>
            <a:spLocks noGrp="1"/>
          </p:cNvSpPr>
          <p:nvPr>
            <p:ph type="title"/>
          </p:nvPr>
        </p:nvSpPr>
        <p:spPr/>
        <p:txBody>
          <a:bodyPr/>
          <a:lstStyle/>
          <a:p>
            <a:r>
              <a:rPr lang="en-CH" dirty="0"/>
              <a:t>Floating Channels</a:t>
            </a:r>
          </a:p>
        </p:txBody>
      </p:sp>
      <p:sp>
        <p:nvSpPr>
          <p:cNvPr id="4" name="Date Placeholder 3">
            <a:extLst>
              <a:ext uri="{FF2B5EF4-FFF2-40B4-BE49-F238E27FC236}">
                <a16:creationId xmlns:a16="http://schemas.microsoft.com/office/drawing/2014/main" id="{B7D4F519-1BB9-CA94-7BED-D04612C7F9E2}"/>
              </a:ext>
            </a:extLst>
          </p:cNvPr>
          <p:cNvSpPr>
            <a:spLocks noGrp="1"/>
          </p:cNvSpPr>
          <p:nvPr>
            <p:ph type="dt" sz="half" idx="10"/>
          </p:nvPr>
        </p:nvSpPr>
        <p:spPr/>
        <p:txBody>
          <a:bodyPr/>
          <a:lstStyle/>
          <a:p>
            <a:r>
              <a:rPr lang="de-CH"/>
              <a:t>R Gonçalo</a:t>
            </a:r>
            <a:endParaRPr lang="en-CH"/>
          </a:p>
        </p:txBody>
      </p:sp>
      <p:sp>
        <p:nvSpPr>
          <p:cNvPr id="5" name="Footer Placeholder 4">
            <a:extLst>
              <a:ext uri="{FF2B5EF4-FFF2-40B4-BE49-F238E27FC236}">
                <a16:creationId xmlns:a16="http://schemas.microsoft.com/office/drawing/2014/main" id="{E43395EE-ABB7-E415-B0B6-13E8884F1BB7}"/>
              </a:ext>
            </a:extLst>
          </p:cNvPr>
          <p:cNvSpPr>
            <a:spLocks noGrp="1"/>
          </p:cNvSpPr>
          <p:nvPr>
            <p:ph type="ftr" sz="quarter" idx="11"/>
          </p:nvPr>
        </p:nvSpPr>
        <p:spPr/>
        <p:txBody>
          <a:bodyPr/>
          <a:lstStyle/>
          <a:p>
            <a:r>
              <a:rPr lang="en-GB"/>
              <a:t>HGTD Week - 11/9/2023</a:t>
            </a:r>
            <a:endParaRPr lang="en-CH"/>
          </a:p>
        </p:txBody>
      </p:sp>
      <p:sp>
        <p:nvSpPr>
          <p:cNvPr id="6" name="Slide Number Placeholder 5">
            <a:extLst>
              <a:ext uri="{FF2B5EF4-FFF2-40B4-BE49-F238E27FC236}">
                <a16:creationId xmlns:a16="http://schemas.microsoft.com/office/drawing/2014/main" id="{40CBF501-B313-E315-BE42-F30E125164A4}"/>
              </a:ext>
            </a:extLst>
          </p:cNvPr>
          <p:cNvSpPr>
            <a:spLocks noGrp="1"/>
          </p:cNvSpPr>
          <p:nvPr>
            <p:ph type="sldNum" sz="quarter" idx="12"/>
          </p:nvPr>
        </p:nvSpPr>
        <p:spPr/>
        <p:txBody>
          <a:bodyPr/>
          <a:lstStyle/>
          <a:p>
            <a:fld id="{0D7CE9B6-73DE-7E43-80D3-67E7482F0A0F}" type="slidenum">
              <a:rPr lang="en-CH" smtClean="0"/>
              <a:t>5</a:t>
            </a:fld>
            <a:endParaRPr lang="en-CH"/>
          </a:p>
        </p:txBody>
      </p:sp>
      <p:pic>
        <p:nvPicPr>
          <p:cNvPr id="7" name="图片 11">
            <a:extLst>
              <a:ext uri="{FF2B5EF4-FFF2-40B4-BE49-F238E27FC236}">
                <a16:creationId xmlns:a16="http://schemas.microsoft.com/office/drawing/2014/main" id="{CA56DEBD-6471-27F5-FDF8-79BE2B0855B8}"/>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470383" y="1615074"/>
            <a:ext cx="3199033" cy="25477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图片 20">
            <a:extLst>
              <a:ext uri="{FF2B5EF4-FFF2-40B4-BE49-F238E27FC236}">
                <a16:creationId xmlns:a16="http://schemas.microsoft.com/office/drawing/2014/main" id="{CDEFD3F5-A2FA-9B80-640E-4CEA72A07D35}"/>
              </a:ext>
            </a:extLst>
          </p:cNvPr>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4353278" y="1617966"/>
            <a:ext cx="3206671" cy="25477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图片 5">
            <a:extLst>
              <a:ext uri="{FF2B5EF4-FFF2-40B4-BE49-F238E27FC236}">
                <a16:creationId xmlns:a16="http://schemas.microsoft.com/office/drawing/2014/main" id="{EAFA4178-C350-0280-B46F-16A38AD5F2EA}"/>
              </a:ext>
            </a:extLst>
          </p:cNvPr>
          <p:cNvPicPr>
            <a:picLocks noChangeAspect="1"/>
          </p:cNvPicPr>
          <p:nvPr>
            <p:custDataLst>
              <p:tags r:id="rId3"/>
            </p:custDataLst>
          </p:nvPr>
        </p:nvPicPr>
        <p:blipFill>
          <a:blip r:embed="rId8"/>
          <a:stretch>
            <a:fillRect/>
          </a:stretch>
        </p:blipFill>
        <p:spPr>
          <a:xfrm>
            <a:off x="8085921" y="1617966"/>
            <a:ext cx="3267879" cy="2545080"/>
          </a:xfrm>
          <a:prstGeom prst="rect">
            <a:avLst/>
          </a:prstGeom>
        </p:spPr>
      </p:pic>
      <p:sp>
        <p:nvSpPr>
          <p:cNvPr id="10" name="TextBox 9">
            <a:extLst>
              <a:ext uri="{FF2B5EF4-FFF2-40B4-BE49-F238E27FC236}">
                <a16:creationId xmlns:a16="http://schemas.microsoft.com/office/drawing/2014/main" id="{97418F26-91C7-3A6B-76DD-25A3D0A82930}"/>
              </a:ext>
            </a:extLst>
          </p:cNvPr>
          <p:cNvSpPr txBox="1"/>
          <p:nvPr/>
        </p:nvSpPr>
        <p:spPr>
          <a:xfrm>
            <a:off x="805663" y="4069590"/>
            <a:ext cx="3547615" cy="369332"/>
          </a:xfrm>
          <a:prstGeom prst="rect">
            <a:avLst/>
          </a:prstGeom>
          <a:noFill/>
        </p:spPr>
        <p:txBody>
          <a:bodyPr wrap="square" rtlCol="0">
            <a:spAutoFit/>
          </a:bodyPr>
          <a:lstStyle/>
          <a:p>
            <a:r>
              <a:rPr lang="en-CH" dirty="0"/>
              <a:t>Fully insulated but ×2 in cost</a:t>
            </a:r>
          </a:p>
        </p:txBody>
      </p:sp>
      <p:sp>
        <p:nvSpPr>
          <p:cNvPr id="11" name="TextBox 10">
            <a:extLst>
              <a:ext uri="{FF2B5EF4-FFF2-40B4-BE49-F238E27FC236}">
                <a16:creationId xmlns:a16="http://schemas.microsoft.com/office/drawing/2014/main" id="{BE685730-F027-2968-3C78-102A29583AB1}"/>
              </a:ext>
            </a:extLst>
          </p:cNvPr>
          <p:cNvSpPr txBox="1"/>
          <p:nvPr/>
        </p:nvSpPr>
        <p:spPr>
          <a:xfrm>
            <a:off x="4353279" y="4069590"/>
            <a:ext cx="7382679" cy="369332"/>
          </a:xfrm>
          <a:prstGeom prst="rect">
            <a:avLst/>
          </a:prstGeom>
          <a:noFill/>
        </p:spPr>
        <p:txBody>
          <a:bodyPr wrap="square" rtlCol="0">
            <a:spAutoFit/>
          </a:bodyPr>
          <a:lstStyle/>
          <a:p>
            <a:r>
              <a:rPr lang="en-CH" dirty="0"/>
              <a:t>Not insulated: voltage difference between grounds limited to drop in diodes </a:t>
            </a:r>
          </a:p>
        </p:txBody>
      </p:sp>
      <p:graphicFrame>
        <p:nvGraphicFramePr>
          <p:cNvPr id="14" name="表格 2">
            <a:extLst>
              <a:ext uri="{FF2B5EF4-FFF2-40B4-BE49-F238E27FC236}">
                <a16:creationId xmlns:a16="http://schemas.microsoft.com/office/drawing/2014/main" id="{49222A76-06E6-2E92-2D8F-4B6E6C92577D}"/>
              </a:ext>
            </a:extLst>
          </p:cNvPr>
          <p:cNvGraphicFramePr>
            <a:graphicFrameLocks noGrp="1"/>
          </p:cNvGraphicFramePr>
          <p:nvPr>
            <p:custDataLst>
              <p:tags r:id="rId4"/>
            </p:custDataLst>
            <p:extLst>
              <p:ext uri="{D42A27DB-BD31-4B8C-83A1-F6EECF244321}">
                <p14:modId xmlns:p14="http://schemas.microsoft.com/office/powerpoint/2010/main" val="3055729823"/>
              </p:ext>
            </p:extLst>
          </p:nvPr>
        </p:nvGraphicFramePr>
        <p:xfrm>
          <a:off x="1107967" y="4647632"/>
          <a:ext cx="10160000" cy="1671574"/>
        </p:xfrm>
        <a:graphic>
          <a:graphicData uri="http://schemas.openxmlformats.org/drawingml/2006/table">
            <a:tbl>
              <a:tblPr firstRow="1" bandRow="1">
                <a:tableStyleId>{5C22544A-7EE6-4342-B048-85BDC9FD1C3A}</a:tableStyleId>
              </a:tblPr>
              <a:tblGrid>
                <a:gridCol w="2464505">
                  <a:extLst>
                    <a:ext uri="{9D8B030D-6E8A-4147-A177-3AD203B41FA5}">
                      <a16:colId xmlns:a16="http://schemas.microsoft.com/office/drawing/2014/main" val="20000"/>
                    </a:ext>
                  </a:extLst>
                </a:gridCol>
                <a:gridCol w="2565990">
                  <a:extLst>
                    <a:ext uri="{9D8B030D-6E8A-4147-A177-3AD203B41FA5}">
                      <a16:colId xmlns:a16="http://schemas.microsoft.com/office/drawing/2014/main" val="20001"/>
                    </a:ext>
                  </a:extLst>
                </a:gridCol>
                <a:gridCol w="2986779">
                  <a:extLst>
                    <a:ext uri="{9D8B030D-6E8A-4147-A177-3AD203B41FA5}">
                      <a16:colId xmlns:a16="http://schemas.microsoft.com/office/drawing/2014/main" val="20002"/>
                    </a:ext>
                  </a:extLst>
                </a:gridCol>
                <a:gridCol w="2142726">
                  <a:extLst>
                    <a:ext uri="{9D8B030D-6E8A-4147-A177-3AD203B41FA5}">
                      <a16:colId xmlns:a16="http://schemas.microsoft.com/office/drawing/2014/main" val="20003"/>
                    </a:ext>
                  </a:extLst>
                </a:gridCol>
              </a:tblGrid>
              <a:tr h="452374">
                <a:tc>
                  <a:txBody>
                    <a:bodyPr/>
                    <a:lstStyle/>
                    <a:p>
                      <a:pPr algn="ctr"/>
                      <a:endParaRPr lang="zh-CN" altLang="en-US" sz="1050" dirty="0"/>
                    </a:p>
                  </a:txBody>
                  <a:tcPr marL="121920" marR="121920" marT="60960" marB="60960" anchor="ctr"/>
                </a:tc>
                <a:tc>
                  <a:txBody>
                    <a:bodyPr/>
                    <a:lstStyle/>
                    <a:p>
                      <a:pPr algn="ctr"/>
                      <a:r>
                        <a:rPr lang="en-US" altLang="zh-CN" sz="1000" dirty="0"/>
                        <a:t>Solution 1 Isolated</a:t>
                      </a:r>
                    </a:p>
                  </a:txBody>
                  <a:tcPr marL="121920" marR="121920" marT="60960" marB="60960" anchor="ctr"/>
                </a:tc>
                <a:tc>
                  <a:txBody>
                    <a:bodyPr/>
                    <a:lstStyle/>
                    <a:p>
                      <a:pPr algn="ctr"/>
                      <a:r>
                        <a:rPr lang="en-US" altLang="zh-CN" sz="1000" dirty="0">
                          <a:sym typeface="+mn-ea"/>
                        </a:rPr>
                        <a:t>Solution 2 Non-Isolated with diodes,resistors,</a:t>
                      </a:r>
                    </a:p>
                    <a:p>
                      <a:pPr algn="ctr"/>
                      <a:r>
                        <a:rPr lang="en-US" altLang="zh-CN" sz="1000" dirty="0">
                          <a:sym typeface="+mn-ea"/>
                        </a:rPr>
                        <a:t>and </a:t>
                      </a:r>
                      <a:r>
                        <a:rPr lang="en-US" altLang="zh-CN" sz="1000" dirty="0">
                          <a:solidFill>
                            <a:schemeClr val="bg1"/>
                          </a:solidFill>
                          <a:sym typeface="+mn-ea"/>
                        </a:rPr>
                        <a:t>voltage-regulator tubes</a:t>
                      </a:r>
                      <a:endParaRPr lang="en-US" altLang="zh-CN" sz="1000" dirty="0"/>
                    </a:p>
                  </a:txBody>
                  <a:tcPr marL="121920" marR="121920" marT="60960" marB="60960" anchor="ctr"/>
                </a:tc>
                <a:tc>
                  <a:txBody>
                    <a:bodyPr/>
                    <a:lstStyle/>
                    <a:p>
                      <a:pPr algn="ctr"/>
                      <a:r>
                        <a:rPr lang="en-US" altLang="zh-CN" sz="1000" dirty="0">
                          <a:sym typeface="+mn-ea"/>
                        </a:rPr>
                        <a:t>Solution 3 Non-Isolated with diodes</a:t>
                      </a:r>
                      <a:endParaRPr lang="en-US" altLang="zh-CN" sz="1000" dirty="0"/>
                    </a:p>
                  </a:txBody>
                  <a:tcPr marL="121920" marR="121920" marT="60960" marB="60960" anchor="ctr"/>
                </a:tc>
                <a:extLst>
                  <a:ext uri="{0D108BD9-81ED-4DB2-BD59-A6C34878D82A}">
                    <a16:rowId xmlns:a16="http://schemas.microsoft.com/office/drawing/2014/main" val="10000"/>
                  </a:ext>
                </a:extLst>
              </a:tr>
              <a:tr h="269035">
                <a:tc>
                  <a:txBody>
                    <a:bodyPr/>
                    <a:lstStyle/>
                    <a:p>
                      <a:pPr algn="ctr"/>
                      <a:r>
                        <a:rPr lang="en-US" sz="1200" dirty="0"/>
                        <a:t>P</a:t>
                      </a:r>
                      <a:r>
                        <a:rPr sz="1200" dirty="0"/>
                        <a:t>erformance</a:t>
                      </a:r>
                    </a:p>
                  </a:txBody>
                  <a:tcPr marL="121920" marR="121920" marT="60960" marB="60960" anchor="ctr"/>
                </a:tc>
                <a:tc>
                  <a:txBody>
                    <a:bodyPr/>
                    <a:lstStyle/>
                    <a:p>
                      <a:pPr algn="ctr"/>
                      <a:r>
                        <a:rPr lang="en-US" altLang="zh-CN" sz="1200" dirty="0"/>
                        <a:t>Best</a:t>
                      </a:r>
                    </a:p>
                  </a:txBody>
                  <a:tcPr marL="121920" marR="121920" marT="60960" marB="60960" anchor="ctr"/>
                </a:tc>
                <a:tc>
                  <a:txBody>
                    <a:bodyPr/>
                    <a:lstStyle/>
                    <a:p>
                      <a:pPr algn="ctr"/>
                      <a:r>
                        <a:rPr lang="en-US" altLang="zh-CN" sz="1200" dirty="0"/>
                        <a:t>Acceptable</a:t>
                      </a:r>
                    </a:p>
                  </a:txBody>
                  <a:tcPr marL="121920" marR="121920" marT="60960" marB="60960" anchor="ctr"/>
                </a:tc>
                <a:tc>
                  <a:txBody>
                    <a:bodyPr/>
                    <a:lstStyle/>
                    <a:p>
                      <a:pPr algn="ctr"/>
                      <a:r>
                        <a:rPr lang="en-US" altLang="zh-CN" sz="1200" dirty="0"/>
                        <a:t>Acceptable</a:t>
                      </a:r>
                    </a:p>
                  </a:txBody>
                  <a:tcPr marL="121920" marR="121920" marT="60960" marB="60960" anchor="ctr"/>
                </a:tc>
                <a:extLst>
                  <a:ext uri="{0D108BD9-81ED-4DB2-BD59-A6C34878D82A}">
                    <a16:rowId xmlns:a16="http://schemas.microsoft.com/office/drawing/2014/main" val="10001"/>
                  </a:ext>
                </a:extLst>
              </a:tr>
              <a:tr h="269035">
                <a:tc>
                  <a:txBody>
                    <a:bodyPr/>
                    <a:lstStyle/>
                    <a:p>
                      <a:pPr algn="ctr"/>
                      <a:r>
                        <a:rPr lang="en-US" sz="1200" dirty="0">
                          <a:sym typeface="+mn-ea"/>
                        </a:rPr>
                        <a:t>S</a:t>
                      </a:r>
                      <a:r>
                        <a:rPr sz="1200" dirty="0">
                          <a:sym typeface="+mn-ea"/>
                        </a:rPr>
                        <a:t>tability</a:t>
                      </a:r>
                    </a:p>
                  </a:txBody>
                  <a:tcPr marL="121920" marR="121920" marT="60960" marB="60960" anchor="ctr"/>
                </a:tc>
                <a:tc>
                  <a:txBody>
                    <a:bodyPr/>
                    <a:lstStyle/>
                    <a:p>
                      <a:pPr algn="ctr"/>
                      <a:r>
                        <a:rPr lang="en-US" altLang="zh-CN" sz="1200" dirty="0"/>
                        <a:t>Nomal</a:t>
                      </a:r>
                    </a:p>
                  </a:txBody>
                  <a:tcPr marL="121920" marR="121920" marT="60960" marB="60960" anchor="ctr"/>
                </a:tc>
                <a:tc>
                  <a:txBody>
                    <a:bodyPr/>
                    <a:lstStyle/>
                    <a:p>
                      <a:pPr algn="ctr"/>
                      <a:r>
                        <a:rPr lang="en-US" altLang="zh-CN" sz="1200" dirty="0">
                          <a:sym typeface="+mn-ea"/>
                        </a:rPr>
                        <a:t>Acceptable</a:t>
                      </a:r>
                    </a:p>
                  </a:txBody>
                  <a:tcPr marL="121920" marR="121920" marT="60960" marB="60960" anchor="ctr"/>
                </a:tc>
                <a:tc>
                  <a:txBody>
                    <a:bodyPr/>
                    <a:lstStyle/>
                    <a:p>
                      <a:pPr algn="ctr"/>
                      <a:r>
                        <a:rPr lang="en-US" altLang="zh-CN" sz="1200" dirty="0"/>
                        <a:t>Best</a:t>
                      </a:r>
                    </a:p>
                  </a:txBody>
                  <a:tcPr marL="121920" marR="121920" marT="60960" marB="60960" anchor="ctr"/>
                </a:tc>
                <a:extLst>
                  <a:ext uri="{0D108BD9-81ED-4DB2-BD59-A6C34878D82A}">
                    <a16:rowId xmlns:a16="http://schemas.microsoft.com/office/drawing/2014/main" val="10002"/>
                  </a:ext>
                </a:extLst>
              </a:tr>
              <a:tr h="269035">
                <a:tc>
                  <a:txBody>
                    <a:bodyPr/>
                    <a:lstStyle/>
                    <a:p>
                      <a:pPr algn="ctr">
                        <a:buNone/>
                      </a:pPr>
                      <a:r>
                        <a:rPr lang="en-US" altLang="zh-CN" sz="1200" dirty="0">
                          <a:sym typeface="+mn-ea"/>
                        </a:rPr>
                        <a:t>Size</a:t>
                      </a:r>
                    </a:p>
                  </a:txBody>
                  <a:tcPr marL="121920" marR="121920" marT="60960" marB="60960" anchor="ctr"/>
                </a:tc>
                <a:tc>
                  <a:txBody>
                    <a:bodyPr/>
                    <a:lstStyle/>
                    <a:p>
                      <a:pPr algn="ctr">
                        <a:buNone/>
                      </a:pPr>
                      <a:r>
                        <a:rPr lang="en-US" altLang="zh-CN" sz="1200" dirty="0"/>
                        <a:t>Maximum</a:t>
                      </a:r>
                    </a:p>
                  </a:txBody>
                  <a:tcPr marL="121920" marR="121920" marT="60960" marB="60960" anchor="ctr"/>
                </a:tc>
                <a:tc>
                  <a:txBody>
                    <a:bodyPr/>
                    <a:lstStyle/>
                    <a:p>
                      <a:pPr algn="ctr">
                        <a:buNone/>
                      </a:pPr>
                      <a:r>
                        <a:rPr lang="en-US" altLang="zh-CN" sz="1200" dirty="0"/>
                        <a:t>Nomal</a:t>
                      </a:r>
                    </a:p>
                  </a:txBody>
                  <a:tcPr marL="121920" marR="121920" marT="60960" marB="60960" anchor="ctr"/>
                </a:tc>
                <a:tc>
                  <a:txBody>
                    <a:bodyPr/>
                    <a:lstStyle/>
                    <a:p>
                      <a:pPr algn="ctr">
                        <a:buNone/>
                      </a:pPr>
                      <a:r>
                        <a:rPr lang="en-US" altLang="zh-CN" sz="1200" dirty="0"/>
                        <a:t>Minimum</a:t>
                      </a:r>
                    </a:p>
                  </a:txBody>
                  <a:tcPr marL="121920" marR="121920" marT="60960" marB="60960" anchor="ctr"/>
                </a:tc>
                <a:extLst>
                  <a:ext uri="{0D108BD9-81ED-4DB2-BD59-A6C34878D82A}">
                    <a16:rowId xmlns:a16="http://schemas.microsoft.com/office/drawing/2014/main" val="10003"/>
                  </a:ext>
                </a:extLst>
              </a:tr>
              <a:tr h="269035">
                <a:tc>
                  <a:txBody>
                    <a:bodyPr/>
                    <a:lstStyle/>
                    <a:p>
                      <a:pPr algn="ctr"/>
                      <a:r>
                        <a:rPr lang="en-US" sz="1200" dirty="0">
                          <a:sym typeface="+mn-ea"/>
                        </a:rPr>
                        <a:t>Cost</a:t>
                      </a:r>
                    </a:p>
                  </a:txBody>
                  <a:tcPr marL="121920" marR="121920" marT="60960" marB="60960" anchor="ctr"/>
                </a:tc>
                <a:tc>
                  <a:txBody>
                    <a:bodyPr/>
                    <a:lstStyle/>
                    <a:p>
                      <a:pPr algn="ctr"/>
                      <a:r>
                        <a:rPr lang="en-US" altLang="zh-CN" sz="1200" dirty="0"/>
                        <a:t>Double</a:t>
                      </a:r>
                    </a:p>
                  </a:txBody>
                  <a:tcPr marL="121920" marR="121920" marT="60960" marB="60960" anchor="ctr"/>
                </a:tc>
                <a:tc>
                  <a:txBody>
                    <a:bodyPr/>
                    <a:lstStyle/>
                    <a:p>
                      <a:pPr algn="ctr"/>
                      <a:r>
                        <a:rPr lang="en-US" altLang="zh-CN" sz="1200" dirty="0"/>
                        <a:t>Minor increase</a:t>
                      </a:r>
                    </a:p>
                  </a:txBody>
                  <a:tcPr marL="121920" marR="121920" marT="60960" marB="60960" anchor="ctr"/>
                </a:tc>
                <a:tc>
                  <a:txBody>
                    <a:bodyPr/>
                    <a:lstStyle/>
                    <a:p>
                      <a:pPr algn="ctr"/>
                      <a:r>
                        <a:rPr lang="en-US" altLang="zh-CN" sz="1200" dirty="0"/>
                        <a:t>Unchanged</a:t>
                      </a:r>
                    </a:p>
                  </a:txBody>
                  <a:tcPr marL="121920" marR="121920" marT="60960" marB="6096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13097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C43ED-E596-AB5C-2C37-1307CBB3C315}"/>
              </a:ext>
            </a:extLst>
          </p:cNvPr>
          <p:cNvSpPr>
            <a:spLocks noGrp="1"/>
          </p:cNvSpPr>
          <p:nvPr>
            <p:ph type="title"/>
          </p:nvPr>
        </p:nvSpPr>
        <p:spPr/>
        <p:txBody>
          <a:bodyPr/>
          <a:lstStyle/>
          <a:p>
            <a:r>
              <a:rPr lang="en-CH" dirty="0"/>
              <a:t>Patch Panels</a:t>
            </a:r>
          </a:p>
        </p:txBody>
      </p:sp>
      <p:sp>
        <p:nvSpPr>
          <p:cNvPr id="3" name="Content Placeholder 2">
            <a:extLst>
              <a:ext uri="{FF2B5EF4-FFF2-40B4-BE49-F238E27FC236}">
                <a16:creationId xmlns:a16="http://schemas.microsoft.com/office/drawing/2014/main" id="{451CEFED-997C-8485-51C2-BBA999D6AE80}"/>
              </a:ext>
            </a:extLst>
          </p:cNvPr>
          <p:cNvSpPr>
            <a:spLocks noGrp="1"/>
          </p:cNvSpPr>
          <p:nvPr>
            <p:ph idx="1"/>
          </p:nvPr>
        </p:nvSpPr>
        <p:spPr>
          <a:xfrm>
            <a:off x="335280" y="1535491"/>
            <a:ext cx="5756285" cy="2786319"/>
          </a:xfrm>
        </p:spPr>
        <p:txBody>
          <a:bodyPr>
            <a:normAutofit lnSpcReduction="10000"/>
          </a:bodyPr>
          <a:lstStyle/>
          <a:p>
            <a:pPr>
              <a:spcBef>
                <a:spcPts val="1200"/>
              </a:spcBef>
            </a:pPr>
            <a:r>
              <a:rPr lang="pt-PT" dirty="0">
                <a:solidFill>
                  <a:srgbClr val="000000"/>
                </a:solidFill>
              </a:rPr>
              <a:t>HV </a:t>
            </a:r>
            <a:r>
              <a:rPr lang="pt-PT" dirty="0" err="1">
                <a:solidFill>
                  <a:srgbClr val="000000"/>
                </a:solidFill>
              </a:rPr>
              <a:t>filtered</a:t>
            </a:r>
            <a:r>
              <a:rPr lang="pt-PT" dirty="0">
                <a:solidFill>
                  <a:srgbClr val="000000"/>
                </a:solidFill>
              </a:rPr>
              <a:t> </a:t>
            </a:r>
            <a:r>
              <a:rPr lang="pt-PT" dirty="0" err="1">
                <a:solidFill>
                  <a:srgbClr val="000000"/>
                </a:solidFill>
              </a:rPr>
              <a:t>and</a:t>
            </a:r>
            <a:r>
              <a:rPr lang="pt-PT" dirty="0">
                <a:solidFill>
                  <a:srgbClr val="000000"/>
                </a:solidFill>
              </a:rPr>
              <a:t> </a:t>
            </a:r>
            <a:r>
              <a:rPr lang="pt-PT" dirty="0" err="1">
                <a:solidFill>
                  <a:srgbClr val="000000"/>
                </a:solidFill>
              </a:rPr>
              <a:t>routed</a:t>
            </a:r>
            <a:r>
              <a:rPr lang="pt-PT" dirty="0">
                <a:solidFill>
                  <a:srgbClr val="000000"/>
                </a:solidFill>
              </a:rPr>
              <a:t> </a:t>
            </a:r>
            <a:r>
              <a:rPr lang="pt-PT" dirty="0" err="1">
                <a:solidFill>
                  <a:srgbClr val="000000"/>
                </a:solidFill>
              </a:rPr>
              <a:t>between</a:t>
            </a:r>
            <a:r>
              <a:rPr lang="pt-PT" dirty="0">
                <a:solidFill>
                  <a:srgbClr val="000000"/>
                </a:solidFill>
              </a:rPr>
              <a:t> input </a:t>
            </a:r>
            <a:r>
              <a:rPr lang="pt-PT" dirty="0" err="1">
                <a:solidFill>
                  <a:srgbClr val="000000"/>
                </a:solidFill>
              </a:rPr>
              <a:t>long</a:t>
            </a:r>
            <a:r>
              <a:rPr lang="pt-PT" dirty="0">
                <a:solidFill>
                  <a:srgbClr val="000000"/>
                </a:solidFill>
              </a:rPr>
              <a:t> cables </a:t>
            </a:r>
            <a:r>
              <a:rPr lang="pt-PT" dirty="0" err="1">
                <a:solidFill>
                  <a:srgbClr val="000000"/>
                </a:solidFill>
              </a:rPr>
              <a:t>from</a:t>
            </a:r>
            <a:r>
              <a:rPr lang="pt-PT" dirty="0">
                <a:solidFill>
                  <a:srgbClr val="000000"/>
                </a:solidFill>
              </a:rPr>
              <a:t> USA15 </a:t>
            </a:r>
            <a:r>
              <a:rPr lang="pt-PT" dirty="0" err="1">
                <a:solidFill>
                  <a:srgbClr val="000000"/>
                </a:solidFill>
              </a:rPr>
              <a:t>and</a:t>
            </a:r>
            <a:r>
              <a:rPr lang="pt-PT" dirty="0">
                <a:solidFill>
                  <a:srgbClr val="000000"/>
                </a:solidFill>
              </a:rPr>
              <a:t> short cables to </a:t>
            </a:r>
            <a:r>
              <a:rPr lang="pt-PT" dirty="0" err="1">
                <a:solidFill>
                  <a:srgbClr val="000000"/>
                </a:solidFill>
              </a:rPr>
              <a:t>detector</a:t>
            </a:r>
            <a:r>
              <a:rPr lang="pt-PT" dirty="0">
                <a:solidFill>
                  <a:srgbClr val="000000"/>
                </a:solidFill>
              </a:rPr>
              <a:t> </a:t>
            </a:r>
          </a:p>
          <a:p>
            <a:pPr lvl="1">
              <a:spcBef>
                <a:spcPts val="1200"/>
              </a:spcBef>
            </a:pPr>
            <a:r>
              <a:rPr lang="pt-PT" dirty="0">
                <a:solidFill>
                  <a:srgbClr val="000000"/>
                </a:solidFill>
              </a:rPr>
              <a:t>2</a:t>
            </a:r>
            <a:r>
              <a:rPr lang="pt-PT" baseline="30000" dirty="0">
                <a:solidFill>
                  <a:srgbClr val="000000"/>
                </a:solidFill>
              </a:rPr>
              <a:t>nd</a:t>
            </a:r>
            <a:r>
              <a:rPr lang="pt-PT" dirty="0">
                <a:solidFill>
                  <a:srgbClr val="000000"/>
                </a:solidFill>
              </a:rPr>
              <a:t> </a:t>
            </a:r>
            <a:r>
              <a:rPr lang="pt-PT" dirty="0" err="1">
                <a:solidFill>
                  <a:srgbClr val="000000"/>
                </a:solidFill>
              </a:rPr>
              <a:t>order</a:t>
            </a:r>
            <a:r>
              <a:rPr lang="pt-PT" dirty="0">
                <a:solidFill>
                  <a:srgbClr val="000000"/>
                </a:solidFill>
              </a:rPr>
              <a:t> RC-RC </a:t>
            </a:r>
            <a:r>
              <a:rPr lang="pt-PT" dirty="0" err="1">
                <a:solidFill>
                  <a:srgbClr val="000000"/>
                </a:solidFill>
              </a:rPr>
              <a:t>low-pass</a:t>
            </a:r>
            <a:r>
              <a:rPr lang="pt-PT" dirty="0">
                <a:solidFill>
                  <a:srgbClr val="000000"/>
                </a:solidFill>
              </a:rPr>
              <a:t> </a:t>
            </a:r>
            <a:r>
              <a:rPr lang="pt-PT" dirty="0" err="1">
                <a:solidFill>
                  <a:srgbClr val="000000"/>
                </a:solidFill>
              </a:rPr>
              <a:t>filter</a:t>
            </a:r>
            <a:r>
              <a:rPr lang="pt-PT" dirty="0">
                <a:solidFill>
                  <a:srgbClr val="000000"/>
                </a:solidFill>
              </a:rPr>
              <a:t> to </a:t>
            </a:r>
            <a:r>
              <a:rPr lang="pt-PT" dirty="0" err="1">
                <a:solidFill>
                  <a:srgbClr val="000000"/>
                </a:solidFill>
              </a:rPr>
              <a:t>suppress</a:t>
            </a:r>
            <a:r>
              <a:rPr lang="pt-PT" dirty="0">
                <a:solidFill>
                  <a:srgbClr val="000000"/>
                </a:solidFill>
              </a:rPr>
              <a:t> AC noise</a:t>
            </a:r>
          </a:p>
          <a:p>
            <a:pPr lvl="1">
              <a:spcBef>
                <a:spcPts val="1200"/>
              </a:spcBef>
            </a:pPr>
            <a:r>
              <a:rPr lang="pt-PT" dirty="0">
                <a:solidFill>
                  <a:srgbClr val="000000"/>
                </a:solidFill>
              </a:rPr>
              <a:t>8032 HV </a:t>
            </a:r>
            <a:r>
              <a:rPr lang="pt-PT" dirty="0" err="1">
                <a:solidFill>
                  <a:srgbClr val="000000"/>
                </a:solidFill>
              </a:rPr>
              <a:t>channels</a:t>
            </a:r>
            <a:r>
              <a:rPr lang="pt-PT" dirty="0">
                <a:solidFill>
                  <a:srgbClr val="000000"/>
                </a:solidFill>
              </a:rPr>
              <a:t>: </a:t>
            </a:r>
            <a:r>
              <a:rPr lang="pt-PT" dirty="0" err="1">
                <a:solidFill>
                  <a:srgbClr val="000000"/>
                </a:solidFill>
              </a:rPr>
              <a:t>at</a:t>
            </a:r>
            <a:r>
              <a:rPr lang="pt-PT" dirty="0">
                <a:solidFill>
                  <a:srgbClr val="000000"/>
                </a:solidFill>
              </a:rPr>
              <a:t> </a:t>
            </a:r>
            <a:r>
              <a:rPr lang="pt-PT" dirty="0" err="1">
                <a:solidFill>
                  <a:srgbClr val="000000"/>
                </a:solidFill>
              </a:rPr>
              <a:t>least</a:t>
            </a:r>
            <a:r>
              <a:rPr lang="pt-PT" dirty="0">
                <a:solidFill>
                  <a:srgbClr val="000000"/>
                </a:solidFill>
              </a:rPr>
              <a:t> 574 </a:t>
            </a:r>
            <a:r>
              <a:rPr lang="pt-PT" dirty="0" err="1">
                <a:solidFill>
                  <a:srgbClr val="000000"/>
                </a:solidFill>
              </a:rPr>
              <a:t>boards</a:t>
            </a:r>
            <a:r>
              <a:rPr lang="pt-PT" dirty="0">
                <a:solidFill>
                  <a:srgbClr val="000000"/>
                </a:solidFill>
              </a:rPr>
              <a:t> </a:t>
            </a:r>
            <a:r>
              <a:rPr lang="pt-PT" dirty="0" err="1">
                <a:solidFill>
                  <a:srgbClr val="000000"/>
                </a:solidFill>
              </a:rPr>
              <a:t>of</a:t>
            </a:r>
            <a:r>
              <a:rPr lang="pt-PT" dirty="0">
                <a:solidFill>
                  <a:srgbClr val="000000"/>
                </a:solidFill>
              </a:rPr>
              <a:t> 14 </a:t>
            </a:r>
            <a:r>
              <a:rPr lang="pt-PT" dirty="0" err="1">
                <a:solidFill>
                  <a:srgbClr val="000000"/>
                </a:solidFill>
              </a:rPr>
              <a:t>filters</a:t>
            </a:r>
            <a:r>
              <a:rPr lang="pt-PT" dirty="0">
                <a:solidFill>
                  <a:srgbClr val="000000"/>
                </a:solidFill>
              </a:rPr>
              <a:t> </a:t>
            </a:r>
            <a:r>
              <a:rPr lang="pt-PT" dirty="0" err="1">
                <a:solidFill>
                  <a:srgbClr val="000000"/>
                </a:solidFill>
              </a:rPr>
              <a:t>each</a:t>
            </a:r>
            <a:endParaRPr lang="pt-PT" dirty="0">
              <a:solidFill>
                <a:srgbClr val="000000"/>
              </a:solidFill>
            </a:endParaRPr>
          </a:p>
          <a:p>
            <a:pPr>
              <a:spcBef>
                <a:spcPts val="1200"/>
              </a:spcBef>
            </a:pPr>
            <a:endParaRPr lang="pt-PT" dirty="0">
              <a:solidFill>
                <a:srgbClr val="000000"/>
              </a:solidFill>
            </a:endParaRPr>
          </a:p>
          <a:p>
            <a:endParaRPr lang="en-CH" dirty="0"/>
          </a:p>
        </p:txBody>
      </p:sp>
      <p:sp>
        <p:nvSpPr>
          <p:cNvPr id="4" name="Date Placeholder 3">
            <a:extLst>
              <a:ext uri="{FF2B5EF4-FFF2-40B4-BE49-F238E27FC236}">
                <a16:creationId xmlns:a16="http://schemas.microsoft.com/office/drawing/2014/main" id="{2C15F5D9-6A0B-65C5-5CFD-B4550D1D0483}"/>
              </a:ext>
            </a:extLst>
          </p:cNvPr>
          <p:cNvSpPr>
            <a:spLocks noGrp="1"/>
          </p:cNvSpPr>
          <p:nvPr>
            <p:ph type="dt" sz="half" idx="10"/>
          </p:nvPr>
        </p:nvSpPr>
        <p:spPr/>
        <p:txBody>
          <a:bodyPr/>
          <a:lstStyle/>
          <a:p>
            <a:r>
              <a:rPr lang="de-CH"/>
              <a:t>R Gonçalo</a:t>
            </a:r>
            <a:endParaRPr lang="en-CH"/>
          </a:p>
        </p:txBody>
      </p:sp>
      <p:sp>
        <p:nvSpPr>
          <p:cNvPr id="5" name="Footer Placeholder 4">
            <a:extLst>
              <a:ext uri="{FF2B5EF4-FFF2-40B4-BE49-F238E27FC236}">
                <a16:creationId xmlns:a16="http://schemas.microsoft.com/office/drawing/2014/main" id="{246679B5-839C-E31C-EA8D-CAC205055175}"/>
              </a:ext>
            </a:extLst>
          </p:cNvPr>
          <p:cNvSpPr>
            <a:spLocks noGrp="1"/>
          </p:cNvSpPr>
          <p:nvPr>
            <p:ph type="ftr" sz="quarter" idx="11"/>
          </p:nvPr>
        </p:nvSpPr>
        <p:spPr/>
        <p:txBody>
          <a:bodyPr/>
          <a:lstStyle/>
          <a:p>
            <a:r>
              <a:rPr lang="en-GB"/>
              <a:t>HGTD Week - 11/9/2023</a:t>
            </a:r>
            <a:endParaRPr lang="en-CH"/>
          </a:p>
        </p:txBody>
      </p:sp>
      <p:sp>
        <p:nvSpPr>
          <p:cNvPr id="6" name="Slide Number Placeholder 5">
            <a:extLst>
              <a:ext uri="{FF2B5EF4-FFF2-40B4-BE49-F238E27FC236}">
                <a16:creationId xmlns:a16="http://schemas.microsoft.com/office/drawing/2014/main" id="{6AB11ECD-827A-E48B-BA6F-124E1187A493}"/>
              </a:ext>
            </a:extLst>
          </p:cNvPr>
          <p:cNvSpPr>
            <a:spLocks noGrp="1"/>
          </p:cNvSpPr>
          <p:nvPr>
            <p:ph type="sldNum" sz="quarter" idx="12"/>
          </p:nvPr>
        </p:nvSpPr>
        <p:spPr/>
        <p:txBody>
          <a:bodyPr/>
          <a:lstStyle/>
          <a:p>
            <a:fld id="{0D7CE9B6-73DE-7E43-80D3-67E7482F0A0F}" type="slidenum">
              <a:rPr lang="en-CH" smtClean="0"/>
              <a:t>6</a:t>
            </a:fld>
            <a:endParaRPr lang="en-CH"/>
          </a:p>
        </p:txBody>
      </p:sp>
      <p:grpSp>
        <p:nvGrpSpPr>
          <p:cNvPr id="26" name="Group 25">
            <a:extLst>
              <a:ext uri="{FF2B5EF4-FFF2-40B4-BE49-F238E27FC236}">
                <a16:creationId xmlns:a16="http://schemas.microsoft.com/office/drawing/2014/main" id="{3F9A64D3-C5ED-50C4-2CB7-6457D6B2F46E}"/>
              </a:ext>
            </a:extLst>
          </p:cNvPr>
          <p:cNvGrpSpPr/>
          <p:nvPr/>
        </p:nvGrpSpPr>
        <p:grpSpPr>
          <a:xfrm>
            <a:off x="5842165" y="1282821"/>
            <a:ext cx="6365241" cy="3155902"/>
            <a:chOff x="5222240" y="836978"/>
            <a:chExt cx="6969760" cy="3505152"/>
          </a:xfrm>
        </p:grpSpPr>
        <p:grpSp>
          <p:nvGrpSpPr>
            <p:cNvPr id="11" name="Group 10">
              <a:extLst>
                <a:ext uri="{FF2B5EF4-FFF2-40B4-BE49-F238E27FC236}">
                  <a16:creationId xmlns:a16="http://schemas.microsoft.com/office/drawing/2014/main" id="{6A985C21-C8CA-0A4E-EA61-7088DE2D8B21}"/>
                </a:ext>
              </a:extLst>
            </p:cNvPr>
            <p:cNvGrpSpPr/>
            <p:nvPr/>
          </p:nvGrpSpPr>
          <p:grpSpPr>
            <a:xfrm>
              <a:off x="5222240" y="836978"/>
              <a:ext cx="6969760" cy="3505152"/>
              <a:chOff x="4410337" y="1198880"/>
              <a:chExt cx="7781663" cy="3763280"/>
            </a:xfrm>
          </p:grpSpPr>
          <p:pic>
            <p:nvPicPr>
              <p:cNvPr id="9" name="Picture 8">
                <a:extLst>
                  <a:ext uri="{FF2B5EF4-FFF2-40B4-BE49-F238E27FC236}">
                    <a16:creationId xmlns:a16="http://schemas.microsoft.com/office/drawing/2014/main" id="{80BDD7BB-413A-27D0-FB60-F5153146E6D9}"/>
                  </a:ext>
                </a:extLst>
              </p:cNvPr>
              <p:cNvPicPr>
                <a:picLocks noChangeAspect="1"/>
              </p:cNvPicPr>
              <p:nvPr/>
            </p:nvPicPr>
            <p:blipFill rotWithShape="1">
              <a:blip r:embed="rId2"/>
              <a:srcRect t="14250"/>
              <a:stretch/>
            </p:blipFill>
            <p:spPr>
              <a:xfrm>
                <a:off x="4410337" y="1198880"/>
                <a:ext cx="7781663" cy="3741464"/>
              </a:xfrm>
              <a:prstGeom prst="rect">
                <a:avLst/>
              </a:prstGeom>
            </p:spPr>
          </p:pic>
          <p:sp>
            <p:nvSpPr>
              <p:cNvPr id="10" name="TextBox 9">
                <a:extLst>
                  <a:ext uri="{FF2B5EF4-FFF2-40B4-BE49-F238E27FC236}">
                    <a16:creationId xmlns:a16="http://schemas.microsoft.com/office/drawing/2014/main" id="{CBCDF171-66E8-B484-7B0B-7953440B9E1C}"/>
                  </a:ext>
                </a:extLst>
              </p:cNvPr>
              <p:cNvSpPr txBox="1"/>
              <p:nvPr/>
            </p:nvSpPr>
            <p:spPr>
              <a:xfrm>
                <a:off x="4949596" y="4466497"/>
                <a:ext cx="1695417" cy="495663"/>
              </a:xfrm>
              <a:prstGeom prst="rect">
                <a:avLst/>
              </a:prstGeom>
              <a:noFill/>
            </p:spPr>
            <p:txBody>
              <a:bodyPr wrap="square" rtlCol="0">
                <a:spAutoFit/>
              </a:bodyPr>
              <a:lstStyle/>
              <a:p>
                <a:r>
                  <a:rPr lang="en-CH" sz="1200" dirty="0"/>
                  <a:t>From Sergei and Tech.Coord.</a:t>
                </a:r>
              </a:p>
            </p:txBody>
          </p:sp>
        </p:grpSp>
        <p:sp>
          <p:nvSpPr>
            <p:cNvPr id="15" name="Up Arrow 14">
              <a:extLst>
                <a:ext uri="{FF2B5EF4-FFF2-40B4-BE49-F238E27FC236}">
                  <a16:creationId xmlns:a16="http://schemas.microsoft.com/office/drawing/2014/main" id="{7F600B0B-C077-DBB8-350A-A64C54EEFDE3}"/>
                </a:ext>
              </a:extLst>
            </p:cNvPr>
            <p:cNvSpPr/>
            <p:nvPr/>
          </p:nvSpPr>
          <p:spPr>
            <a:xfrm>
              <a:off x="10099039" y="1220593"/>
              <a:ext cx="213360" cy="330714"/>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6" name="Up Arrow 15">
              <a:extLst>
                <a:ext uri="{FF2B5EF4-FFF2-40B4-BE49-F238E27FC236}">
                  <a16:creationId xmlns:a16="http://schemas.microsoft.com/office/drawing/2014/main" id="{742BBC5F-7A8B-7E73-1DAC-C3409D2B1D7D}"/>
                </a:ext>
              </a:extLst>
            </p:cNvPr>
            <p:cNvSpPr/>
            <p:nvPr/>
          </p:nvSpPr>
          <p:spPr>
            <a:xfrm rot="5552954">
              <a:off x="11077182" y="2228178"/>
              <a:ext cx="213360" cy="330714"/>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7" name="Up Arrow 16">
              <a:extLst>
                <a:ext uri="{FF2B5EF4-FFF2-40B4-BE49-F238E27FC236}">
                  <a16:creationId xmlns:a16="http://schemas.microsoft.com/office/drawing/2014/main" id="{15849E0A-34BD-9DA8-73D8-93D204A2D419}"/>
                </a:ext>
              </a:extLst>
            </p:cNvPr>
            <p:cNvSpPr/>
            <p:nvPr/>
          </p:nvSpPr>
          <p:spPr>
            <a:xfrm rot="3174067">
              <a:off x="10840720" y="1673226"/>
              <a:ext cx="213360" cy="330714"/>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8" name="Up Arrow 17">
              <a:extLst>
                <a:ext uri="{FF2B5EF4-FFF2-40B4-BE49-F238E27FC236}">
                  <a16:creationId xmlns:a16="http://schemas.microsoft.com/office/drawing/2014/main" id="{7DB5171B-F34A-18D8-FDF1-C11DF144B646}"/>
                </a:ext>
              </a:extLst>
            </p:cNvPr>
            <p:cNvSpPr/>
            <p:nvPr/>
          </p:nvSpPr>
          <p:spPr>
            <a:xfrm>
              <a:off x="9692640" y="1204777"/>
              <a:ext cx="213360" cy="330714"/>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9" name="Up Arrow 18">
              <a:extLst>
                <a:ext uri="{FF2B5EF4-FFF2-40B4-BE49-F238E27FC236}">
                  <a16:creationId xmlns:a16="http://schemas.microsoft.com/office/drawing/2014/main" id="{F958801C-0776-C034-D965-26B8C12F40BA}"/>
                </a:ext>
              </a:extLst>
            </p:cNvPr>
            <p:cNvSpPr/>
            <p:nvPr/>
          </p:nvSpPr>
          <p:spPr>
            <a:xfrm rot="10800000">
              <a:off x="10210799" y="3635997"/>
              <a:ext cx="213360" cy="330714"/>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0" name="Up Arrow 19">
              <a:extLst>
                <a:ext uri="{FF2B5EF4-FFF2-40B4-BE49-F238E27FC236}">
                  <a16:creationId xmlns:a16="http://schemas.microsoft.com/office/drawing/2014/main" id="{37BD9E21-510B-F004-80AA-510BECA5961C}"/>
                </a:ext>
              </a:extLst>
            </p:cNvPr>
            <p:cNvSpPr/>
            <p:nvPr/>
          </p:nvSpPr>
          <p:spPr>
            <a:xfrm rot="5552954">
              <a:off x="11077181" y="2614075"/>
              <a:ext cx="213360" cy="330714"/>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1" name="Up Arrow 20">
              <a:extLst>
                <a:ext uri="{FF2B5EF4-FFF2-40B4-BE49-F238E27FC236}">
                  <a16:creationId xmlns:a16="http://schemas.microsoft.com/office/drawing/2014/main" id="{BF134AED-CE18-F352-4069-3D323400FEB1}"/>
                </a:ext>
              </a:extLst>
            </p:cNvPr>
            <p:cNvSpPr/>
            <p:nvPr/>
          </p:nvSpPr>
          <p:spPr>
            <a:xfrm rot="10800000">
              <a:off x="9601200" y="3635996"/>
              <a:ext cx="213360" cy="330714"/>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2" name="Up Arrow 21">
              <a:extLst>
                <a:ext uri="{FF2B5EF4-FFF2-40B4-BE49-F238E27FC236}">
                  <a16:creationId xmlns:a16="http://schemas.microsoft.com/office/drawing/2014/main" id="{F1F8C654-BAC2-2E33-2A47-8470E0E41687}"/>
                </a:ext>
              </a:extLst>
            </p:cNvPr>
            <p:cNvSpPr/>
            <p:nvPr/>
          </p:nvSpPr>
          <p:spPr>
            <a:xfrm rot="16521548">
              <a:off x="8760943" y="2248680"/>
              <a:ext cx="213360" cy="330714"/>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grpSp>
      <p:pic>
        <p:nvPicPr>
          <p:cNvPr id="23" name="Picture 22">
            <a:extLst>
              <a:ext uri="{FF2B5EF4-FFF2-40B4-BE49-F238E27FC236}">
                <a16:creationId xmlns:a16="http://schemas.microsoft.com/office/drawing/2014/main" id="{D4877806-AF5C-1093-04D1-94124D08CE4A}"/>
              </a:ext>
            </a:extLst>
          </p:cNvPr>
          <p:cNvPicPr/>
          <p:nvPr/>
        </p:nvPicPr>
        <p:blipFill>
          <a:blip r:embed="rId3"/>
          <a:stretch>
            <a:fillRect/>
          </a:stretch>
        </p:blipFill>
        <p:spPr>
          <a:xfrm>
            <a:off x="365760" y="4685043"/>
            <a:ext cx="3115330" cy="2004031"/>
          </a:xfrm>
          <a:prstGeom prst="rect">
            <a:avLst/>
          </a:prstGeom>
        </p:spPr>
      </p:pic>
      <p:pic>
        <p:nvPicPr>
          <p:cNvPr id="24" name="Picture 23" descr="Diagram&#10;&#10;Description automatically generated">
            <a:extLst>
              <a:ext uri="{FF2B5EF4-FFF2-40B4-BE49-F238E27FC236}">
                <a16:creationId xmlns:a16="http://schemas.microsoft.com/office/drawing/2014/main" id="{98767BF4-B222-4C0E-DBC6-CA1AEEBCB744}"/>
              </a:ext>
            </a:extLst>
          </p:cNvPr>
          <p:cNvPicPr/>
          <p:nvPr/>
        </p:nvPicPr>
        <p:blipFill>
          <a:blip r:embed="rId4"/>
          <a:stretch>
            <a:fillRect/>
          </a:stretch>
        </p:blipFill>
        <p:spPr>
          <a:xfrm>
            <a:off x="4313442" y="4685042"/>
            <a:ext cx="3544754" cy="2004031"/>
          </a:xfrm>
          <a:prstGeom prst="rect">
            <a:avLst/>
          </a:prstGeom>
        </p:spPr>
      </p:pic>
      <p:pic>
        <p:nvPicPr>
          <p:cNvPr id="25" name="Picture 24" descr="A picture containing text, electronics&#10;&#10;Description automatically generated">
            <a:extLst>
              <a:ext uri="{FF2B5EF4-FFF2-40B4-BE49-F238E27FC236}">
                <a16:creationId xmlns:a16="http://schemas.microsoft.com/office/drawing/2014/main" id="{4AA661E0-1E3F-AF5E-900D-70F440B347E8}"/>
              </a:ext>
            </a:extLst>
          </p:cNvPr>
          <p:cNvPicPr/>
          <p:nvPr/>
        </p:nvPicPr>
        <p:blipFill>
          <a:blip r:embed="rId5"/>
          <a:stretch>
            <a:fillRect/>
          </a:stretch>
        </p:blipFill>
        <p:spPr>
          <a:xfrm>
            <a:off x="8612761" y="4685043"/>
            <a:ext cx="3213478" cy="2004030"/>
          </a:xfrm>
          <a:prstGeom prst="rect">
            <a:avLst/>
          </a:prstGeom>
        </p:spPr>
      </p:pic>
      <p:pic>
        <p:nvPicPr>
          <p:cNvPr id="8" name="Picture 7" descr="MAC SSD:Users:sergei:Desktop:Screen Shot 2022-01-25 at 18.23.01.png">
            <a:extLst>
              <a:ext uri="{FF2B5EF4-FFF2-40B4-BE49-F238E27FC236}">
                <a16:creationId xmlns:a16="http://schemas.microsoft.com/office/drawing/2014/main" id="{0111C9B7-DC2D-75D8-B810-692259C8173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091680" y="43942"/>
            <a:ext cx="4842839" cy="1276095"/>
          </a:xfrm>
          <a:prstGeom prst="rect">
            <a:avLst/>
          </a:prstGeom>
          <a:noFill/>
          <a:ln>
            <a:noFill/>
          </a:ln>
        </p:spPr>
      </p:pic>
    </p:spTree>
    <p:extLst>
      <p:ext uri="{BB962C8B-B14F-4D97-AF65-F5344CB8AC3E}">
        <p14:creationId xmlns:p14="http://schemas.microsoft.com/office/powerpoint/2010/main" val="1799049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958E9-A122-9A7A-8897-9AE46BC0C440}"/>
              </a:ext>
            </a:extLst>
          </p:cNvPr>
          <p:cNvSpPr>
            <a:spLocks noGrp="1"/>
          </p:cNvSpPr>
          <p:nvPr>
            <p:ph type="title"/>
          </p:nvPr>
        </p:nvSpPr>
        <p:spPr/>
        <p:txBody>
          <a:bodyPr/>
          <a:lstStyle/>
          <a:p>
            <a:r>
              <a:rPr lang="en-CH" dirty="0"/>
              <a:t>Patch Panel Prototype Testing</a:t>
            </a:r>
          </a:p>
        </p:txBody>
      </p:sp>
      <p:sp>
        <p:nvSpPr>
          <p:cNvPr id="3" name="Content Placeholder 2">
            <a:extLst>
              <a:ext uri="{FF2B5EF4-FFF2-40B4-BE49-F238E27FC236}">
                <a16:creationId xmlns:a16="http://schemas.microsoft.com/office/drawing/2014/main" id="{B89E9EBF-7FFB-EB69-66BB-32BFA4E1ACE7}"/>
              </a:ext>
            </a:extLst>
          </p:cNvPr>
          <p:cNvSpPr>
            <a:spLocks noGrp="1"/>
          </p:cNvSpPr>
          <p:nvPr>
            <p:ph idx="1"/>
          </p:nvPr>
        </p:nvSpPr>
        <p:spPr>
          <a:xfrm>
            <a:off x="320040" y="1918653"/>
            <a:ext cx="5298440" cy="4003177"/>
          </a:xfrm>
        </p:spPr>
        <p:txBody>
          <a:bodyPr>
            <a:normAutofit fontScale="92500" lnSpcReduction="10000"/>
          </a:bodyPr>
          <a:lstStyle/>
          <a:p>
            <a:pPr marL="0" indent="0">
              <a:buNone/>
            </a:pPr>
            <a:r>
              <a:rPr lang="en-CH" dirty="0"/>
              <a:t>Leakage current:</a:t>
            </a:r>
          </a:p>
          <a:p>
            <a:r>
              <a:rPr lang="en-CH" dirty="0"/>
              <a:t>Leakage current previously measured to be of order 500 nA</a:t>
            </a:r>
          </a:p>
          <a:p>
            <a:pPr lvl="1"/>
            <a:r>
              <a:rPr lang="en-GB" dirty="0"/>
              <a:t>Turned out to come from dirt and impurities on the PCB</a:t>
            </a:r>
          </a:p>
          <a:p>
            <a:endParaRPr lang="en-GB" dirty="0"/>
          </a:p>
          <a:p>
            <a:r>
              <a:rPr lang="en-GB" dirty="0"/>
              <a:t>After cleaning decreased to </a:t>
            </a:r>
            <a:r>
              <a:rPr lang="en-CH" dirty="0"/>
              <a:t>≈ </a:t>
            </a:r>
            <a:r>
              <a:rPr lang="en-GB" dirty="0"/>
              <a:t>30 </a:t>
            </a:r>
            <a:r>
              <a:rPr lang="en-GB" dirty="0" err="1"/>
              <a:t>nA</a:t>
            </a:r>
            <a:endParaRPr lang="en-GB" dirty="0"/>
          </a:p>
          <a:p>
            <a:pPr lvl="1"/>
            <a:r>
              <a:rPr lang="en-GB" dirty="0"/>
              <a:t>Applied insulating coating on all channels except 12 and 14</a:t>
            </a:r>
          </a:p>
          <a:p>
            <a:pPr lvl="1"/>
            <a:r>
              <a:rPr lang="en-GB" dirty="0"/>
              <a:t>No significant increase in current </a:t>
            </a:r>
          </a:p>
          <a:p>
            <a:pPr lvl="1"/>
            <a:r>
              <a:rPr lang="en-GB" dirty="0"/>
              <a:t>Protects surface in the long run</a:t>
            </a:r>
            <a:endParaRPr lang="en-CH" dirty="0"/>
          </a:p>
          <a:p>
            <a:endParaRPr lang="en-CH" dirty="0"/>
          </a:p>
        </p:txBody>
      </p:sp>
      <p:sp>
        <p:nvSpPr>
          <p:cNvPr id="4" name="Date Placeholder 3">
            <a:extLst>
              <a:ext uri="{FF2B5EF4-FFF2-40B4-BE49-F238E27FC236}">
                <a16:creationId xmlns:a16="http://schemas.microsoft.com/office/drawing/2014/main" id="{ECB46D12-108B-A9E5-6080-24898386B047}"/>
              </a:ext>
            </a:extLst>
          </p:cNvPr>
          <p:cNvSpPr>
            <a:spLocks noGrp="1"/>
          </p:cNvSpPr>
          <p:nvPr>
            <p:ph type="dt" sz="half" idx="10"/>
          </p:nvPr>
        </p:nvSpPr>
        <p:spPr/>
        <p:txBody>
          <a:bodyPr/>
          <a:lstStyle/>
          <a:p>
            <a:r>
              <a:rPr lang="de-CH"/>
              <a:t>R Gonçalo</a:t>
            </a:r>
            <a:endParaRPr lang="en-CH"/>
          </a:p>
        </p:txBody>
      </p:sp>
      <p:sp>
        <p:nvSpPr>
          <p:cNvPr id="5" name="Footer Placeholder 4">
            <a:extLst>
              <a:ext uri="{FF2B5EF4-FFF2-40B4-BE49-F238E27FC236}">
                <a16:creationId xmlns:a16="http://schemas.microsoft.com/office/drawing/2014/main" id="{AC91B840-8057-50CA-3C17-9F419CC80FD3}"/>
              </a:ext>
            </a:extLst>
          </p:cNvPr>
          <p:cNvSpPr>
            <a:spLocks noGrp="1"/>
          </p:cNvSpPr>
          <p:nvPr>
            <p:ph type="ftr" sz="quarter" idx="11"/>
          </p:nvPr>
        </p:nvSpPr>
        <p:spPr/>
        <p:txBody>
          <a:bodyPr/>
          <a:lstStyle/>
          <a:p>
            <a:r>
              <a:rPr lang="en-GB"/>
              <a:t>HGTD Week - 11/9/2023</a:t>
            </a:r>
            <a:endParaRPr lang="en-CH"/>
          </a:p>
        </p:txBody>
      </p:sp>
      <p:sp>
        <p:nvSpPr>
          <p:cNvPr id="6" name="Slide Number Placeholder 5">
            <a:extLst>
              <a:ext uri="{FF2B5EF4-FFF2-40B4-BE49-F238E27FC236}">
                <a16:creationId xmlns:a16="http://schemas.microsoft.com/office/drawing/2014/main" id="{2F8A0DF0-5F67-457B-C2C1-573DB7CDF5D1}"/>
              </a:ext>
            </a:extLst>
          </p:cNvPr>
          <p:cNvSpPr>
            <a:spLocks noGrp="1"/>
          </p:cNvSpPr>
          <p:nvPr>
            <p:ph type="sldNum" sz="quarter" idx="12"/>
          </p:nvPr>
        </p:nvSpPr>
        <p:spPr/>
        <p:txBody>
          <a:bodyPr/>
          <a:lstStyle/>
          <a:p>
            <a:fld id="{0D7CE9B6-73DE-7E43-80D3-67E7482F0A0F}" type="slidenum">
              <a:rPr lang="en-CH" smtClean="0"/>
              <a:t>7</a:t>
            </a:fld>
            <a:endParaRPr lang="en-CH"/>
          </a:p>
        </p:txBody>
      </p:sp>
      <p:pic>
        <p:nvPicPr>
          <p:cNvPr id="7" name="Picture 6">
            <a:extLst>
              <a:ext uri="{FF2B5EF4-FFF2-40B4-BE49-F238E27FC236}">
                <a16:creationId xmlns:a16="http://schemas.microsoft.com/office/drawing/2014/main" id="{7EF0346C-B34B-5F3C-D9EA-FD6618AA5DB8}"/>
              </a:ext>
            </a:extLst>
          </p:cNvPr>
          <p:cNvPicPr>
            <a:picLocks noChangeAspect="1"/>
          </p:cNvPicPr>
          <p:nvPr/>
        </p:nvPicPr>
        <p:blipFill>
          <a:blip r:embed="rId2"/>
          <a:stretch>
            <a:fillRect/>
          </a:stretch>
        </p:blipFill>
        <p:spPr>
          <a:xfrm>
            <a:off x="5933278" y="1918654"/>
            <a:ext cx="3000567" cy="4003178"/>
          </a:xfrm>
          <a:prstGeom prst="rect">
            <a:avLst/>
          </a:prstGeom>
        </p:spPr>
      </p:pic>
      <p:pic>
        <p:nvPicPr>
          <p:cNvPr id="8" name="Picture 7">
            <a:extLst>
              <a:ext uri="{FF2B5EF4-FFF2-40B4-BE49-F238E27FC236}">
                <a16:creationId xmlns:a16="http://schemas.microsoft.com/office/drawing/2014/main" id="{6B9BC82B-95CC-4A48-0BA0-FA8E77824D49}"/>
              </a:ext>
            </a:extLst>
          </p:cNvPr>
          <p:cNvPicPr>
            <a:picLocks noChangeAspect="1"/>
          </p:cNvPicPr>
          <p:nvPr/>
        </p:nvPicPr>
        <p:blipFill>
          <a:blip r:embed="rId3"/>
          <a:stretch>
            <a:fillRect/>
          </a:stretch>
        </p:blipFill>
        <p:spPr>
          <a:xfrm>
            <a:off x="8933845" y="1896429"/>
            <a:ext cx="2863987" cy="4047628"/>
          </a:xfrm>
          <a:prstGeom prst="rect">
            <a:avLst/>
          </a:prstGeom>
        </p:spPr>
      </p:pic>
    </p:spTree>
    <p:extLst>
      <p:ext uri="{BB962C8B-B14F-4D97-AF65-F5344CB8AC3E}">
        <p14:creationId xmlns:p14="http://schemas.microsoft.com/office/powerpoint/2010/main" val="3809908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524BF-DC01-03F3-A1C0-9B80B7C87C90}"/>
              </a:ext>
            </a:extLst>
          </p:cNvPr>
          <p:cNvSpPr>
            <a:spLocks noGrp="1"/>
          </p:cNvSpPr>
          <p:nvPr>
            <p:ph type="title"/>
          </p:nvPr>
        </p:nvSpPr>
        <p:spPr/>
        <p:txBody>
          <a:bodyPr/>
          <a:lstStyle/>
          <a:p>
            <a:r>
              <a:rPr lang="en-CH" dirty="0"/>
              <a:t>Frequency Response</a:t>
            </a:r>
          </a:p>
        </p:txBody>
      </p:sp>
      <p:sp>
        <p:nvSpPr>
          <p:cNvPr id="3" name="Content Placeholder 2">
            <a:extLst>
              <a:ext uri="{FF2B5EF4-FFF2-40B4-BE49-F238E27FC236}">
                <a16:creationId xmlns:a16="http://schemas.microsoft.com/office/drawing/2014/main" id="{D7E65D35-5E28-2A39-4938-6AE72ACEA162}"/>
              </a:ext>
            </a:extLst>
          </p:cNvPr>
          <p:cNvSpPr>
            <a:spLocks noGrp="1"/>
          </p:cNvSpPr>
          <p:nvPr>
            <p:ph idx="1"/>
          </p:nvPr>
        </p:nvSpPr>
        <p:spPr>
          <a:xfrm>
            <a:off x="74322" y="1973996"/>
            <a:ext cx="6164811" cy="3309452"/>
          </a:xfrm>
        </p:spPr>
        <p:txBody>
          <a:bodyPr>
            <a:normAutofit fontScale="92500" lnSpcReduction="20000"/>
          </a:bodyPr>
          <a:lstStyle/>
          <a:p>
            <a:r>
              <a:rPr lang="en-CH" dirty="0"/>
              <a:t>Several effects better understood now:</a:t>
            </a:r>
          </a:p>
          <a:p>
            <a:pPr lvl="1"/>
            <a:r>
              <a:rPr lang="en-CH" dirty="0"/>
              <a:t>Common mode noise transfer: above ≈ 1 MHz</a:t>
            </a:r>
          </a:p>
          <a:p>
            <a:pPr lvl="1"/>
            <a:r>
              <a:rPr lang="en-CH" dirty="0"/>
              <a:t>Some cross talk: above ≈ 100 kHz </a:t>
            </a:r>
          </a:p>
          <a:p>
            <a:pPr lvl="1"/>
            <a:r>
              <a:rPr lang="en-CH" dirty="0"/>
              <a:t>Changes under bias traced to changing capacitance of filter capacitors</a:t>
            </a:r>
          </a:p>
          <a:p>
            <a:r>
              <a:rPr lang="en-CH" dirty="0"/>
              <a:t>Complex model constructed </a:t>
            </a:r>
          </a:p>
          <a:p>
            <a:pPr lvl="1"/>
            <a:r>
              <a:rPr lang="en-CH" dirty="0"/>
              <a:t>Predicts response at least qualitatively</a:t>
            </a:r>
          </a:p>
          <a:p>
            <a:pPr lvl="1"/>
            <a:r>
              <a:rPr lang="en-CH" dirty="0"/>
              <a:t>Including effects from common mode, cross talk, cables &amp;measuring probes</a:t>
            </a:r>
          </a:p>
          <a:p>
            <a:r>
              <a:rPr lang="en-CH" dirty="0"/>
              <a:t>HV PS ripple expected at 1 – 1.5×10</a:t>
            </a:r>
            <a:r>
              <a:rPr lang="en-CH" baseline="30000" dirty="0"/>
              <a:t>5</a:t>
            </a:r>
            <a:r>
              <a:rPr lang="en-CH" dirty="0"/>
              <a:t> Hz</a:t>
            </a:r>
          </a:p>
          <a:p>
            <a:pPr marL="0" indent="0">
              <a:buNone/>
            </a:pPr>
            <a:endParaRPr lang="en-CH" dirty="0"/>
          </a:p>
          <a:p>
            <a:pPr lvl="1"/>
            <a:endParaRPr lang="en-CH" dirty="0"/>
          </a:p>
        </p:txBody>
      </p:sp>
      <p:sp>
        <p:nvSpPr>
          <p:cNvPr id="4" name="Date Placeholder 3">
            <a:extLst>
              <a:ext uri="{FF2B5EF4-FFF2-40B4-BE49-F238E27FC236}">
                <a16:creationId xmlns:a16="http://schemas.microsoft.com/office/drawing/2014/main" id="{C9D0249B-2EE8-C26F-CBEE-0128529C7B88}"/>
              </a:ext>
            </a:extLst>
          </p:cNvPr>
          <p:cNvSpPr>
            <a:spLocks noGrp="1"/>
          </p:cNvSpPr>
          <p:nvPr>
            <p:ph type="dt" sz="half" idx="10"/>
          </p:nvPr>
        </p:nvSpPr>
        <p:spPr/>
        <p:txBody>
          <a:bodyPr/>
          <a:lstStyle/>
          <a:p>
            <a:r>
              <a:rPr lang="de-CH"/>
              <a:t>R Gonçalo</a:t>
            </a:r>
            <a:endParaRPr lang="en-CH"/>
          </a:p>
        </p:txBody>
      </p:sp>
      <p:sp>
        <p:nvSpPr>
          <p:cNvPr id="5" name="Footer Placeholder 4">
            <a:extLst>
              <a:ext uri="{FF2B5EF4-FFF2-40B4-BE49-F238E27FC236}">
                <a16:creationId xmlns:a16="http://schemas.microsoft.com/office/drawing/2014/main" id="{ECE0B6EA-7833-8983-98F9-0E80AC17BB7B}"/>
              </a:ext>
            </a:extLst>
          </p:cNvPr>
          <p:cNvSpPr>
            <a:spLocks noGrp="1"/>
          </p:cNvSpPr>
          <p:nvPr>
            <p:ph type="ftr" sz="quarter" idx="11"/>
          </p:nvPr>
        </p:nvSpPr>
        <p:spPr/>
        <p:txBody>
          <a:bodyPr/>
          <a:lstStyle/>
          <a:p>
            <a:r>
              <a:rPr lang="en-GB"/>
              <a:t>HGTD Week - 11/9/2023</a:t>
            </a:r>
            <a:endParaRPr lang="en-CH"/>
          </a:p>
        </p:txBody>
      </p:sp>
      <p:sp>
        <p:nvSpPr>
          <p:cNvPr id="6" name="Slide Number Placeholder 5">
            <a:extLst>
              <a:ext uri="{FF2B5EF4-FFF2-40B4-BE49-F238E27FC236}">
                <a16:creationId xmlns:a16="http://schemas.microsoft.com/office/drawing/2014/main" id="{43318F53-6F80-2714-93B5-67649D004794}"/>
              </a:ext>
            </a:extLst>
          </p:cNvPr>
          <p:cNvSpPr>
            <a:spLocks noGrp="1"/>
          </p:cNvSpPr>
          <p:nvPr>
            <p:ph type="sldNum" sz="quarter" idx="12"/>
          </p:nvPr>
        </p:nvSpPr>
        <p:spPr/>
        <p:txBody>
          <a:bodyPr/>
          <a:lstStyle/>
          <a:p>
            <a:fld id="{0D7CE9B6-73DE-7E43-80D3-67E7482F0A0F}" type="slidenum">
              <a:rPr lang="en-CH" smtClean="0"/>
              <a:t>8</a:t>
            </a:fld>
            <a:endParaRPr lang="en-CH"/>
          </a:p>
        </p:txBody>
      </p:sp>
      <p:pic>
        <p:nvPicPr>
          <p:cNvPr id="11" name="Picture 10">
            <a:extLst>
              <a:ext uri="{FF2B5EF4-FFF2-40B4-BE49-F238E27FC236}">
                <a16:creationId xmlns:a16="http://schemas.microsoft.com/office/drawing/2014/main" id="{325BAC03-6691-BBA8-DAAC-92C2745ED71A}"/>
              </a:ext>
            </a:extLst>
          </p:cNvPr>
          <p:cNvPicPr>
            <a:picLocks noChangeAspect="1"/>
          </p:cNvPicPr>
          <p:nvPr/>
        </p:nvPicPr>
        <p:blipFill>
          <a:blip r:embed="rId2"/>
          <a:stretch>
            <a:fillRect/>
          </a:stretch>
        </p:blipFill>
        <p:spPr>
          <a:xfrm>
            <a:off x="6847840" y="3267398"/>
            <a:ext cx="4297680" cy="3099496"/>
          </a:xfrm>
          <a:prstGeom prst="rect">
            <a:avLst/>
          </a:prstGeom>
        </p:spPr>
      </p:pic>
      <p:pic>
        <p:nvPicPr>
          <p:cNvPr id="12" name="Content Placeholder 4" descr="A picture containing text, sky&#10;&#10;Description automatically generated">
            <a:extLst>
              <a:ext uri="{FF2B5EF4-FFF2-40B4-BE49-F238E27FC236}">
                <a16:creationId xmlns:a16="http://schemas.microsoft.com/office/drawing/2014/main" id="{119A52BE-A99A-F4DE-FB60-08F9652BBCC8}"/>
              </a:ext>
            </a:extLst>
          </p:cNvPr>
          <p:cNvPicPr>
            <a:picLocks noChangeAspect="1"/>
          </p:cNvPicPr>
          <p:nvPr/>
        </p:nvPicPr>
        <p:blipFill>
          <a:blip r:embed="rId3"/>
          <a:stretch>
            <a:fillRect/>
          </a:stretch>
        </p:blipFill>
        <p:spPr>
          <a:xfrm>
            <a:off x="7171498" y="805930"/>
            <a:ext cx="3794760" cy="1989885"/>
          </a:xfrm>
          <a:prstGeom prst="rect">
            <a:avLst/>
          </a:prstGeom>
        </p:spPr>
      </p:pic>
      <p:grpSp>
        <p:nvGrpSpPr>
          <p:cNvPr id="20" name="Group 19">
            <a:extLst>
              <a:ext uri="{FF2B5EF4-FFF2-40B4-BE49-F238E27FC236}">
                <a16:creationId xmlns:a16="http://schemas.microsoft.com/office/drawing/2014/main" id="{00C22734-1E05-E319-52D0-C0FF19ED1C7C}"/>
              </a:ext>
            </a:extLst>
          </p:cNvPr>
          <p:cNvGrpSpPr/>
          <p:nvPr/>
        </p:nvGrpSpPr>
        <p:grpSpPr>
          <a:xfrm>
            <a:off x="6925501" y="3216811"/>
            <a:ext cx="4040757" cy="3137687"/>
            <a:chOff x="2343646" y="1663892"/>
            <a:chExt cx="5000877" cy="3430744"/>
          </a:xfrm>
        </p:grpSpPr>
        <p:pic>
          <p:nvPicPr>
            <p:cNvPr id="16" name="Picture 15">
              <a:extLst>
                <a:ext uri="{FF2B5EF4-FFF2-40B4-BE49-F238E27FC236}">
                  <a16:creationId xmlns:a16="http://schemas.microsoft.com/office/drawing/2014/main" id="{710342AC-B2D4-21AE-9270-A163D5A4F6A1}"/>
                </a:ext>
              </a:extLst>
            </p:cNvPr>
            <p:cNvPicPr>
              <a:picLocks noChangeAspect="1"/>
            </p:cNvPicPr>
            <p:nvPr/>
          </p:nvPicPr>
          <p:blipFill>
            <a:blip r:embed="rId4"/>
            <a:stretch>
              <a:fillRect/>
            </a:stretch>
          </p:blipFill>
          <p:spPr>
            <a:xfrm>
              <a:off x="2343646" y="1663892"/>
              <a:ext cx="5000877" cy="3430744"/>
            </a:xfrm>
            <a:prstGeom prst="rect">
              <a:avLst/>
            </a:prstGeom>
          </p:spPr>
        </p:pic>
        <p:sp>
          <p:nvSpPr>
            <p:cNvPr id="19" name="TextBox 18">
              <a:extLst>
                <a:ext uri="{FF2B5EF4-FFF2-40B4-BE49-F238E27FC236}">
                  <a16:creationId xmlns:a16="http://schemas.microsoft.com/office/drawing/2014/main" id="{7A010785-7576-4A04-E6D0-FCC730CFD4BA}"/>
                </a:ext>
              </a:extLst>
            </p:cNvPr>
            <p:cNvSpPr txBox="1"/>
            <p:nvPr/>
          </p:nvSpPr>
          <p:spPr>
            <a:xfrm>
              <a:off x="4460240" y="1778150"/>
              <a:ext cx="1635760" cy="369332"/>
            </a:xfrm>
            <a:prstGeom prst="rect">
              <a:avLst/>
            </a:prstGeom>
            <a:noFill/>
          </p:spPr>
          <p:txBody>
            <a:bodyPr wrap="square" rtlCol="0">
              <a:spAutoFit/>
            </a:bodyPr>
            <a:lstStyle/>
            <a:p>
              <a:r>
                <a:rPr lang="en-CH" dirty="0"/>
                <a:t>Cross talk</a:t>
              </a:r>
            </a:p>
          </p:txBody>
        </p:sp>
      </p:grpSp>
      <p:grpSp>
        <p:nvGrpSpPr>
          <p:cNvPr id="18" name="Group 17">
            <a:extLst>
              <a:ext uri="{FF2B5EF4-FFF2-40B4-BE49-F238E27FC236}">
                <a16:creationId xmlns:a16="http://schemas.microsoft.com/office/drawing/2014/main" id="{B4654F53-E721-AC05-E299-93C99B72F766}"/>
              </a:ext>
            </a:extLst>
          </p:cNvPr>
          <p:cNvGrpSpPr/>
          <p:nvPr/>
        </p:nvGrpSpPr>
        <p:grpSpPr>
          <a:xfrm>
            <a:off x="6708140" y="3249027"/>
            <a:ext cx="4297680" cy="3082030"/>
            <a:chOff x="6847840" y="237135"/>
            <a:chExt cx="4297680" cy="3082030"/>
          </a:xfrm>
        </p:grpSpPr>
        <p:pic>
          <p:nvPicPr>
            <p:cNvPr id="13" name="Picture 12">
              <a:extLst>
                <a:ext uri="{FF2B5EF4-FFF2-40B4-BE49-F238E27FC236}">
                  <a16:creationId xmlns:a16="http://schemas.microsoft.com/office/drawing/2014/main" id="{87191889-CDEC-CFE5-BC6C-4A3614668E39}"/>
                </a:ext>
              </a:extLst>
            </p:cNvPr>
            <p:cNvPicPr>
              <a:picLocks noChangeAspect="1"/>
            </p:cNvPicPr>
            <p:nvPr/>
          </p:nvPicPr>
          <p:blipFill>
            <a:blip r:embed="rId5"/>
            <a:stretch>
              <a:fillRect/>
            </a:stretch>
          </p:blipFill>
          <p:spPr>
            <a:xfrm>
              <a:off x="6847840" y="237135"/>
              <a:ext cx="4297680" cy="3082030"/>
            </a:xfrm>
            <a:prstGeom prst="rect">
              <a:avLst/>
            </a:prstGeom>
          </p:spPr>
        </p:pic>
        <p:sp>
          <p:nvSpPr>
            <p:cNvPr id="17" name="TextBox 16">
              <a:extLst>
                <a:ext uri="{FF2B5EF4-FFF2-40B4-BE49-F238E27FC236}">
                  <a16:creationId xmlns:a16="http://schemas.microsoft.com/office/drawing/2014/main" id="{89223DE3-E1FD-DA2C-CF62-021AD2285459}"/>
                </a:ext>
              </a:extLst>
            </p:cNvPr>
            <p:cNvSpPr txBox="1"/>
            <p:nvPr/>
          </p:nvSpPr>
          <p:spPr>
            <a:xfrm>
              <a:off x="8610600" y="491106"/>
              <a:ext cx="1371600" cy="646331"/>
            </a:xfrm>
            <a:prstGeom prst="rect">
              <a:avLst/>
            </a:prstGeom>
            <a:noFill/>
          </p:spPr>
          <p:txBody>
            <a:bodyPr wrap="square" rtlCol="0">
              <a:spAutoFit/>
            </a:bodyPr>
            <a:lstStyle/>
            <a:p>
              <a:r>
                <a:rPr lang="en-CH" dirty="0"/>
                <a:t>Common mode</a:t>
              </a:r>
            </a:p>
          </p:txBody>
        </p:sp>
      </p:grpSp>
      <p:pic>
        <p:nvPicPr>
          <p:cNvPr id="21" name="Picture 20">
            <a:extLst>
              <a:ext uri="{FF2B5EF4-FFF2-40B4-BE49-F238E27FC236}">
                <a16:creationId xmlns:a16="http://schemas.microsoft.com/office/drawing/2014/main" id="{C62D91F5-0AB1-AD18-9E79-DC055A5D5DF9}"/>
              </a:ext>
            </a:extLst>
          </p:cNvPr>
          <p:cNvPicPr>
            <a:picLocks noChangeAspect="1"/>
          </p:cNvPicPr>
          <p:nvPr/>
        </p:nvPicPr>
        <p:blipFill>
          <a:blip r:embed="rId6"/>
          <a:stretch>
            <a:fillRect/>
          </a:stretch>
        </p:blipFill>
        <p:spPr>
          <a:xfrm>
            <a:off x="6745082" y="3194244"/>
            <a:ext cx="4198971" cy="3110348"/>
          </a:xfrm>
          <a:prstGeom prst="rect">
            <a:avLst/>
          </a:prstGeom>
        </p:spPr>
      </p:pic>
      <p:pic>
        <p:nvPicPr>
          <p:cNvPr id="24" name="Picture 23">
            <a:extLst>
              <a:ext uri="{FF2B5EF4-FFF2-40B4-BE49-F238E27FC236}">
                <a16:creationId xmlns:a16="http://schemas.microsoft.com/office/drawing/2014/main" id="{398059E1-3A05-0B1B-3FFE-2504683E090F}"/>
              </a:ext>
            </a:extLst>
          </p:cNvPr>
          <p:cNvPicPr>
            <a:picLocks noChangeAspect="1"/>
          </p:cNvPicPr>
          <p:nvPr/>
        </p:nvPicPr>
        <p:blipFill>
          <a:blip r:embed="rId7"/>
          <a:stretch>
            <a:fillRect/>
          </a:stretch>
        </p:blipFill>
        <p:spPr>
          <a:xfrm>
            <a:off x="6690933" y="3267398"/>
            <a:ext cx="4159947" cy="3037194"/>
          </a:xfrm>
          <a:prstGeom prst="rect">
            <a:avLst/>
          </a:prstGeom>
        </p:spPr>
      </p:pic>
      <p:grpSp>
        <p:nvGrpSpPr>
          <p:cNvPr id="40" name="Group 39">
            <a:extLst>
              <a:ext uri="{FF2B5EF4-FFF2-40B4-BE49-F238E27FC236}">
                <a16:creationId xmlns:a16="http://schemas.microsoft.com/office/drawing/2014/main" id="{9AB9D78A-8707-22E6-5AC5-B3BD6935FC97}"/>
              </a:ext>
            </a:extLst>
          </p:cNvPr>
          <p:cNvGrpSpPr/>
          <p:nvPr/>
        </p:nvGrpSpPr>
        <p:grpSpPr>
          <a:xfrm>
            <a:off x="5912496" y="542947"/>
            <a:ext cx="5716819" cy="2594814"/>
            <a:chOff x="292812" y="1863450"/>
            <a:chExt cx="9297610" cy="5293204"/>
          </a:xfrm>
        </p:grpSpPr>
        <p:pic>
          <p:nvPicPr>
            <p:cNvPr id="33" name="Picture 32">
              <a:extLst>
                <a:ext uri="{FF2B5EF4-FFF2-40B4-BE49-F238E27FC236}">
                  <a16:creationId xmlns:a16="http://schemas.microsoft.com/office/drawing/2014/main" id="{8FE10EA0-43CC-F435-E713-E32767D5CFFE}"/>
                </a:ext>
              </a:extLst>
            </p:cNvPr>
            <p:cNvPicPr>
              <a:picLocks noChangeAspect="1"/>
            </p:cNvPicPr>
            <p:nvPr/>
          </p:nvPicPr>
          <p:blipFill rotWithShape="1">
            <a:blip r:embed="rId8"/>
            <a:srcRect l="4075" r="6178" b="11402"/>
            <a:stretch/>
          </p:blipFill>
          <p:spPr>
            <a:xfrm>
              <a:off x="559419" y="1863450"/>
              <a:ext cx="9031003" cy="5293204"/>
            </a:xfrm>
            <a:prstGeom prst="rect">
              <a:avLst/>
            </a:prstGeom>
          </p:spPr>
        </p:pic>
        <p:sp>
          <p:nvSpPr>
            <p:cNvPr id="34" name="TextBox 33">
              <a:extLst>
                <a:ext uri="{FF2B5EF4-FFF2-40B4-BE49-F238E27FC236}">
                  <a16:creationId xmlns:a16="http://schemas.microsoft.com/office/drawing/2014/main" id="{CCE44485-BA2D-81CC-1FF5-15410EF4D922}"/>
                </a:ext>
              </a:extLst>
            </p:cNvPr>
            <p:cNvSpPr txBox="1"/>
            <p:nvPr/>
          </p:nvSpPr>
          <p:spPr>
            <a:xfrm>
              <a:off x="292812" y="4340184"/>
              <a:ext cx="1388432" cy="627839"/>
            </a:xfrm>
            <a:prstGeom prst="rect">
              <a:avLst/>
            </a:prstGeom>
            <a:noFill/>
          </p:spPr>
          <p:txBody>
            <a:bodyPr wrap="square" rtlCol="0">
              <a:spAutoFit/>
            </a:bodyPr>
            <a:lstStyle/>
            <a:p>
              <a:r>
                <a:rPr lang="en-CH" sz="1400" dirty="0"/>
                <a:t>Ground</a:t>
              </a:r>
            </a:p>
          </p:txBody>
        </p:sp>
        <p:sp>
          <p:nvSpPr>
            <p:cNvPr id="35" name="TextBox 34">
              <a:extLst>
                <a:ext uri="{FF2B5EF4-FFF2-40B4-BE49-F238E27FC236}">
                  <a16:creationId xmlns:a16="http://schemas.microsoft.com/office/drawing/2014/main" id="{ABB94AFB-43EF-8C60-C5D4-4DD539065CDE}"/>
                </a:ext>
              </a:extLst>
            </p:cNvPr>
            <p:cNvSpPr txBox="1"/>
            <p:nvPr/>
          </p:nvSpPr>
          <p:spPr>
            <a:xfrm>
              <a:off x="2431467" y="3709195"/>
              <a:ext cx="1137404" cy="627839"/>
            </a:xfrm>
            <a:prstGeom prst="rect">
              <a:avLst/>
            </a:prstGeom>
            <a:noFill/>
          </p:spPr>
          <p:txBody>
            <a:bodyPr wrap="square" rtlCol="0">
              <a:spAutoFit/>
            </a:bodyPr>
            <a:lstStyle/>
            <a:p>
              <a:r>
                <a:rPr lang="en-CH" sz="1400" dirty="0"/>
                <a:t>Probe</a:t>
              </a:r>
            </a:p>
          </p:txBody>
        </p:sp>
        <p:sp>
          <p:nvSpPr>
            <p:cNvPr id="36" name="TextBox 35">
              <a:extLst>
                <a:ext uri="{FF2B5EF4-FFF2-40B4-BE49-F238E27FC236}">
                  <a16:creationId xmlns:a16="http://schemas.microsoft.com/office/drawing/2014/main" id="{64995B06-91A9-43C4-24D7-6D175F006979}"/>
                </a:ext>
              </a:extLst>
            </p:cNvPr>
            <p:cNvSpPr txBox="1"/>
            <p:nvPr/>
          </p:nvSpPr>
          <p:spPr>
            <a:xfrm>
              <a:off x="6657443" y="4747239"/>
              <a:ext cx="2932979" cy="627839"/>
            </a:xfrm>
            <a:prstGeom prst="rect">
              <a:avLst/>
            </a:prstGeom>
            <a:noFill/>
          </p:spPr>
          <p:txBody>
            <a:bodyPr wrap="square" rtlCol="0">
              <a:spAutoFit/>
            </a:bodyPr>
            <a:lstStyle/>
            <a:p>
              <a:r>
                <a:rPr lang="en-CH" sz="1400" dirty="0"/>
                <a:t>Probe &amp; Osciloscope</a:t>
              </a:r>
            </a:p>
          </p:txBody>
        </p:sp>
        <p:sp>
          <p:nvSpPr>
            <p:cNvPr id="37" name="TextBox 36">
              <a:extLst>
                <a:ext uri="{FF2B5EF4-FFF2-40B4-BE49-F238E27FC236}">
                  <a16:creationId xmlns:a16="http://schemas.microsoft.com/office/drawing/2014/main" id="{1AED8C8D-11DD-8F05-36C4-37B9C2D897A7}"/>
                </a:ext>
              </a:extLst>
            </p:cNvPr>
            <p:cNvSpPr txBox="1"/>
            <p:nvPr/>
          </p:nvSpPr>
          <p:spPr>
            <a:xfrm>
              <a:off x="4495652" y="2253949"/>
              <a:ext cx="1376544" cy="627839"/>
            </a:xfrm>
            <a:prstGeom prst="rect">
              <a:avLst/>
            </a:prstGeom>
            <a:noFill/>
          </p:spPr>
          <p:txBody>
            <a:bodyPr wrap="square" rtlCol="0">
              <a:spAutoFit/>
            </a:bodyPr>
            <a:lstStyle/>
            <a:p>
              <a:r>
                <a:rPr lang="en-CH" sz="1400" dirty="0"/>
                <a:t>Filter 1</a:t>
              </a:r>
            </a:p>
          </p:txBody>
        </p:sp>
        <p:sp>
          <p:nvSpPr>
            <p:cNvPr id="39" name="TextBox 38">
              <a:extLst>
                <a:ext uri="{FF2B5EF4-FFF2-40B4-BE49-F238E27FC236}">
                  <a16:creationId xmlns:a16="http://schemas.microsoft.com/office/drawing/2014/main" id="{0DBB3411-5A33-FE19-BE48-4FD7DFB6570F}"/>
                </a:ext>
              </a:extLst>
            </p:cNvPr>
            <p:cNvSpPr txBox="1"/>
            <p:nvPr/>
          </p:nvSpPr>
          <p:spPr>
            <a:xfrm>
              <a:off x="2982562" y="5777825"/>
              <a:ext cx="1272047" cy="627839"/>
            </a:xfrm>
            <a:prstGeom prst="rect">
              <a:avLst/>
            </a:prstGeom>
            <a:noFill/>
          </p:spPr>
          <p:txBody>
            <a:bodyPr wrap="square" rtlCol="0">
              <a:spAutoFit/>
            </a:bodyPr>
            <a:lstStyle/>
            <a:p>
              <a:r>
                <a:rPr lang="en-CH" sz="1400" dirty="0"/>
                <a:t>Filter 2</a:t>
              </a:r>
            </a:p>
          </p:txBody>
        </p:sp>
      </p:grpSp>
    </p:spTree>
    <p:extLst>
      <p:ext uri="{BB962C8B-B14F-4D97-AF65-F5344CB8AC3E}">
        <p14:creationId xmlns:p14="http://schemas.microsoft.com/office/powerpoint/2010/main" val="76215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dissolv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407D4-00D4-E7F9-1A23-1ED7FA306C24}"/>
              </a:ext>
            </a:extLst>
          </p:cNvPr>
          <p:cNvSpPr>
            <a:spLocks noGrp="1"/>
          </p:cNvSpPr>
          <p:nvPr>
            <p:ph type="title"/>
          </p:nvPr>
        </p:nvSpPr>
        <p:spPr/>
        <p:txBody>
          <a:bodyPr/>
          <a:lstStyle/>
          <a:p>
            <a:r>
              <a:rPr lang="en-CH" dirty="0"/>
              <a:t>Combined HVPS+Patch Panel</a:t>
            </a:r>
          </a:p>
        </p:txBody>
      </p:sp>
      <p:sp>
        <p:nvSpPr>
          <p:cNvPr id="3" name="Content Placeholder 2">
            <a:extLst>
              <a:ext uri="{FF2B5EF4-FFF2-40B4-BE49-F238E27FC236}">
                <a16:creationId xmlns:a16="http://schemas.microsoft.com/office/drawing/2014/main" id="{2D8FCB69-8EF3-3713-B270-A2B72B2BF7AB}"/>
              </a:ext>
            </a:extLst>
          </p:cNvPr>
          <p:cNvSpPr>
            <a:spLocks noGrp="1"/>
          </p:cNvSpPr>
          <p:nvPr>
            <p:ph idx="1"/>
          </p:nvPr>
        </p:nvSpPr>
        <p:spPr>
          <a:xfrm>
            <a:off x="838200" y="1361440"/>
            <a:ext cx="10515600" cy="1852281"/>
          </a:xfrm>
        </p:spPr>
        <p:txBody>
          <a:bodyPr>
            <a:normAutofit fontScale="92500"/>
          </a:bodyPr>
          <a:lstStyle/>
          <a:p>
            <a:r>
              <a:rPr lang="en-CH" dirty="0"/>
              <a:t>HV PS ripple expected at 100 – 150 kHz (1 – 1.5×10</a:t>
            </a:r>
            <a:r>
              <a:rPr lang="en-CH" baseline="30000" dirty="0"/>
              <a:t>5</a:t>
            </a:r>
            <a:r>
              <a:rPr lang="en-CH" dirty="0"/>
              <a:t> Hz)</a:t>
            </a:r>
          </a:p>
          <a:p>
            <a:r>
              <a:rPr lang="en-GB" dirty="0"/>
              <a:t>Ripple attenuated by 10</a:t>
            </a:r>
            <a:r>
              <a:rPr lang="en-CH" dirty="0"/>
              <a:t>× (</a:t>
            </a:r>
            <a:r>
              <a:rPr lang="en-GB" dirty="0"/>
              <a:t>-20 dB) to </a:t>
            </a:r>
            <a:r>
              <a:rPr lang="en-CH" dirty="0"/>
              <a:t>≈ </a:t>
            </a:r>
            <a:r>
              <a:rPr lang="en-GB" dirty="0"/>
              <a:t>20 mV </a:t>
            </a:r>
          </a:p>
          <a:p>
            <a:pPr lvl="1"/>
            <a:r>
              <a:rPr lang="en-GB" dirty="0"/>
              <a:t>Lower than initially expected (</a:t>
            </a:r>
            <a:r>
              <a:rPr lang="en-CH" dirty="0"/>
              <a:t>≈ -1</a:t>
            </a:r>
            <a:r>
              <a:rPr lang="en-GB" dirty="0"/>
              <a:t>20 dB) but seems to be explained by probe L and R</a:t>
            </a:r>
          </a:p>
          <a:p>
            <a:r>
              <a:rPr lang="en-GB" dirty="0"/>
              <a:t>Consistent results across all channels</a:t>
            </a:r>
          </a:p>
          <a:p>
            <a:endParaRPr lang="en-GB" dirty="0"/>
          </a:p>
          <a:p>
            <a:endParaRPr lang="en-CH" dirty="0"/>
          </a:p>
        </p:txBody>
      </p:sp>
      <p:sp>
        <p:nvSpPr>
          <p:cNvPr id="4" name="Date Placeholder 3">
            <a:extLst>
              <a:ext uri="{FF2B5EF4-FFF2-40B4-BE49-F238E27FC236}">
                <a16:creationId xmlns:a16="http://schemas.microsoft.com/office/drawing/2014/main" id="{752676C1-6198-A68C-58B1-5DDAF8FCAB20}"/>
              </a:ext>
            </a:extLst>
          </p:cNvPr>
          <p:cNvSpPr>
            <a:spLocks noGrp="1"/>
          </p:cNvSpPr>
          <p:nvPr>
            <p:ph type="dt" sz="half" idx="10"/>
          </p:nvPr>
        </p:nvSpPr>
        <p:spPr/>
        <p:txBody>
          <a:bodyPr/>
          <a:lstStyle/>
          <a:p>
            <a:r>
              <a:rPr lang="de-CH"/>
              <a:t>R Gonçalo</a:t>
            </a:r>
            <a:endParaRPr lang="en-CH"/>
          </a:p>
        </p:txBody>
      </p:sp>
      <p:sp>
        <p:nvSpPr>
          <p:cNvPr id="5" name="Footer Placeholder 4">
            <a:extLst>
              <a:ext uri="{FF2B5EF4-FFF2-40B4-BE49-F238E27FC236}">
                <a16:creationId xmlns:a16="http://schemas.microsoft.com/office/drawing/2014/main" id="{42EF008D-EC15-E6EA-4B3D-B24F25C8580B}"/>
              </a:ext>
            </a:extLst>
          </p:cNvPr>
          <p:cNvSpPr>
            <a:spLocks noGrp="1"/>
          </p:cNvSpPr>
          <p:nvPr>
            <p:ph type="ftr" sz="quarter" idx="11"/>
          </p:nvPr>
        </p:nvSpPr>
        <p:spPr/>
        <p:txBody>
          <a:bodyPr/>
          <a:lstStyle/>
          <a:p>
            <a:r>
              <a:rPr lang="en-GB"/>
              <a:t>HGTD Week - 11/9/2023</a:t>
            </a:r>
            <a:endParaRPr lang="en-CH"/>
          </a:p>
        </p:txBody>
      </p:sp>
      <p:sp>
        <p:nvSpPr>
          <p:cNvPr id="6" name="Slide Number Placeholder 5">
            <a:extLst>
              <a:ext uri="{FF2B5EF4-FFF2-40B4-BE49-F238E27FC236}">
                <a16:creationId xmlns:a16="http://schemas.microsoft.com/office/drawing/2014/main" id="{C5F8E67C-E88C-6AD3-B0B0-A6495AC5AFB3}"/>
              </a:ext>
            </a:extLst>
          </p:cNvPr>
          <p:cNvSpPr>
            <a:spLocks noGrp="1"/>
          </p:cNvSpPr>
          <p:nvPr>
            <p:ph type="sldNum" sz="quarter" idx="12"/>
          </p:nvPr>
        </p:nvSpPr>
        <p:spPr/>
        <p:txBody>
          <a:bodyPr/>
          <a:lstStyle/>
          <a:p>
            <a:fld id="{0D7CE9B6-73DE-7E43-80D3-67E7482F0A0F}" type="slidenum">
              <a:rPr lang="en-CH" smtClean="0"/>
              <a:t>9</a:t>
            </a:fld>
            <a:endParaRPr lang="en-CH"/>
          </a:p>
        </p:txBody>
      </p:sp>
      <p:pic>
        <p:nvPicPr>
          <p:cNvPr id="7" name="Picture 6">
            <a:extLst>
              <a:ext uri="{FF2B5EF4-FFF2-40B4-BE49-F238E27FC236}">
                <a16:creationId xmlns:a16="http://schemas.microsoft.com/office/drawing/2014/main" id="{911C3D96-EA5F-559F-7C59-6AB3D358E9D6}"/>
              </a:ext>
            </a:extLst>
          </p:cNvPr>
          <p:cNvPicPr>
            <a:picLocks noChangeAspect="1"/>
          </p:cNvPicPr>
          <p:nvPr/>
        </p:nvPicPr>
        <p:blipFill>
          <a:blip r:embed="rId2"/>
          <a:stretch>
            <a:fillRect/>
          </a:stretch>
        </p:blipFill>
        <p:spPr>
          <a:xfrm>
            <a:off x="838200" y="3213721"/>
            <a:ext cx="4348737" cy="3052935"/>
          </a:xfrm>
          <a:prstGeom prst="rect">
            <a:avLst/>
          </a:prstGeom>
        </p:spPr>
      </p:pic>
      <p:pic>
        <p:nvPicPr>
          <p:cNvPr id="8" name="Picture 7">
            <a:extLst>
              <a:ext uri="{FF2B5EF4-FFF2-40B4-BE49-F238E27FC236}">
                <a16:creationId xmlns:a16="http://schemas.microsoft.com/office/drawing/2014/main" id="{F73C4810-2802-B440-77D9-FDF55233BF9F}"/>
              </a:ext>
            </a:extLst>
          </p:cNvPr>
          <p:cNvPicPr>
            <a:picLocks noChangeAspect="1"/>
          </p:cNvPicPr>
          <p:nvPr/>
        </p:nvPicPr>
        <p:blipFill>
          <a:blip r:embed="rId3"/>
          <a:stretch>
            <a:fillRect/>
          </a:stretch>
        </p:blipFill>
        <p:spPr>
          <a:xfrm>
            <a:off x="6851257" y="3213722"/>
            <a:ext cx="4348735" cy="3052934"/>
          </a:xfrm>
          <a:prstGeom prst="rect">
            <a:avLst/>
          </a:prstGeom>
        </p:spPr>
      </p:pic>
    </p:spTree>
    <p:extLst>
      <p:ext uri="{BB962C8B-B14F-4D97-AF65-F5344CB8AC3E}">
        <p14:creationId xmlns:p14="http://schemas.microsoft.com/office/powerpoint/2010/main" val="16992882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87714_3*l_h_i*1_4_1"/>
  <p:tag name="KSO_WM_TEMPLATE_CATEGORY" val="diagram"/>
  <p:tag name="KSO_WM_TEMPLATE_INDEX" val="20187714"/>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PRESET_TEXT" val="9"/>
  <p:tag name="KSO_WM_UNIT_NOCLEAR" val="0"/>
  <p:tag name="KSO_WM_UNIT_VALUE" val="7"/>
  <p:tag name="KSO_WM_UNIT_HIGHLIGHT" val="0"/>
  <p:tag name="KSO_WM_UNIT_COMPATIBLE" val="0"/>
  <p:tag name="KSO_WM_UNIT_DIAGRAM_ISNUMVISUAL" val="0"/>
  <p:tag name="KSO_WM_UNIT_DIAGRAM_ISREFERUNIT" val="0"/>
  <p:tag name="KSO_WM_DIAGRAM_GROUP_CODE" val="ζ1-1"/>
  <p:tag name="KSO_WM_UNIT_TYPE" val="f"/>
  <p:tag name="KSO_WM_UNIT_INDEX" val="2"/>
  <p:tag name="KSO_WM_UNIT_ID" val="diagram20200299_1*f*2"/>
  <p:tag name="KSO_WM_TEMPLATE_CATEGORY" val="diagram"/>
  <p:tag name="KSO_WM_TEMPLATE_INDEX" val="20200299"/>
  <p:tag name="KSO_WM_UNIT_LAYERLEVEL" val="1"/>
  <p:tag name="KSO_WM_TAG_VERSION" val="1.0"/>
  <p:tag name="KSO_WM_BEAUTIFY_FLAG" val="#wm#"/>
  <p:tag name="KSO_WM_UNIT_CHART_COMPONENT_FLAG" val="0"/>
  <p:tag name="KSO_WM_UNIT_USESOURCEFORMAT_APPLY" val="1"/>
  <p:tag name="KSO_WM_FULL_TEXT_BEAUTIFY_COPY_ID" val="25"/>
</p:tagLst>
</file>

<file path=ppt/tags/tag101.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7"/>
  <p:tag name="KSO_WM_UNIT_ID" val="diagram20200299_1*i*7"/>
  <p:tag name="KSO_WM_TEMPLATE_CATEGORY" val="diagram"/>
  <p:tag name="KSO_WM_TEMPLATE_INDEX" val="20200299"/>
  <p:tag name="KSO_WM_UNIT_LAYERLEVEL" val="1"/>
  <p:tag name="KSO_WM_TAG_VERSION" val="1.0"/>
  <p:tag name="KSO_WM_BEAUTIFY_FLAG" val="#wm#"/>
  <p:tag name="KSO_WM_UNIT_CHART_COMPONENT_FLAG" val="0"/>
  <p:tag name="KSO_WM_UNIT_TEXT_FILL_FORE_SCHEMECOLOR_INDEX" val="2"/>
  <p:tag name="KSO_WM_UNIT_TEXT_FILL_TYPE" val="1"/>
  <p:tag name="KSO_WM_UNIT_USESOURCEFORMAT_APPLY" val="1"/>
  <p:tag name="KSO_WM_FULL_TEXT_BEAUTIFY_COPY_ID" val="26"/>
</p:tagLst>
</file>

<file path=ppt/tags/tag102.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8"/>
  <p:tag name="KSO_WM_UNIT_ID" val="diagram20200299_1*i*8"/>
  <p:tag name="KSO_WM_TEMPLATE_CATEGORY" val="diagram"/>
  <p:tag name="KSO_WM_TEMPLATE_INDEX" val="20200299"/>
  <p:tag name="KSO_WM_UNIT_LAYERLEVEL" val="1"/>
  <p:tag name="KSO_WM_TAG_VERSION" val="1.0"/>
  <p:tag name="KSO_WM_BEAUTIFY_FLAG" val="#wm#"/>
  <p:tag name="KSO_WM_UNIT_CHART_COMPONENT_FLAG" val="0"/>
  <p:tag name="KSO_WM_UNIT_TEXT_FILL_FORE_SCHEMECOLOR_INDEX" val="2"/>
  <p:tag name="KSO_WM_UNIT_TEXT_FILL_TYPE" val="1"/>
  <p:tag name="KSO_WM_UNIT_USESOURCEFORMAT_APPLY" val="1"/>
  <p:tag name="KSO_WM_FULL_TEXT_BEAUTIFY_COPY_ID" val="27"/>
</p:tagLst>
</file>

<file path=ppt/tags/tag103.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9"/>
  <p:tag name="KSO_WM_UNIT_ID" val="diagram20200299_1*i*9"/>
  <p:tag name="KSO_WM_TEMPLATE_CATEGORY" val="diagram"/>
  <p:tag name="KSO_WM_TEMPLATE_INDEX" val="20200299"/>
  <p:tag name="KSO_WM_UNIT_LAYERLEVEL" val="1"/>
  <p:tag name="KSO_WM_TAG_VERSION" val="1.0"/>
  <p:tag name="KSO_WM_BEAUTIFY_FLAG" val="#wm#"/>
  <p:tag name="KSO_WM_UNIT_CHART_COMPONENT_FLAG" val="0"/>
  <p:tag name="KSO_WM_UNIT_TEXT_FILL_FORE_SCHEMECOLOR_INDEX" val="2"/>
  <p:tag name="KSO_WM_UNIT_TEXT_FILL_TYPE" val="1"/>
  <p:tag name="KSO_WM_UNIT_USESOURCEFORMAT_APPLY" val="1"/>
  <p:tag name="KSO_WM_FULL_TEXT_BEAUTIFY_COPY_ID" val="8"/>
</p:tagLst>
</file>

<file path=ppt/tags/tag104.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10"/>
  <p:tag name="KSO_WM_UNIT_ID" val="diagram20200299_1*i*10"/>
  <p:tag name="KSO_WM_TEMPLATE_CATEGORY" val="diagram"/>
  <p:tag name="KSO_WM_TEMPLATE_INDEX" val="20200299"/>
  <p:tag name="KSO_WM_UNIT_LAYERLEVEL" val="1"/>
  <p:tag name="KSO_WM_TAG_VERSION" val="1.0"/>
  <p:tag name="KSO_WM_BEAUTIFY_FLAG" val="#wm#"/>
  <p:tag name="KSO_WM_UNIT_CHART_COMPONENT_FLAG" val="0"/>
  <p:tag name="KSO_WM_UNIT_USESOURCEFORMAT_APPLY" val="1"/>
  <p:tag name="KSO_WM_FULL_TEXT_BEAUTIFY_COPY_ID" val="10"/>
</p:tagLst>
</file>

<file path=ppt/tags/tag105.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diagram20200299_1"/>
  <p:tag name="KSO_WM_TEMPLATE_SUBCATEGORY" val="0"/>
  <p:tag name="KSO_WM_SLIDE_TYPE" val="text"/>
  <p:tag name="KSO_WM_SLIDE_SUBTYPE" val="diag"/>
  <p:tag name="KSO_WM_SLIDE_ITEM_CNT" val="1"/>
  <p:tag name="KSO_WM_SLIDE_INDEX" val="1"/>
  <p:tag name="KSO_WM_SLIDE_SIZE" val="808.2*392.65"/>
  <p:tag name="KSO_WM_SLIDE_POSITION" val="75.9*116.65"/>
  <p:tag name="KSO_WM_DIAGRAM_GROUP_CODE" val="ζ1-1"/>
  <p:tag name="KSO_WM_SLIDE_DIAGTYPE" val="ζ"/>
  <p:tag name="KSO_WM_TAG_VERSION" val="1.0"/>
  <p:tag name="KSO_WM_BEAUTIFY_FLAG" val="#wm#"/>
  <p:tag name="KSO_WM_TEMPLATE_CATEGORY" val="diagram"/>
  <p:tag name="KSO_WM_TEMPLATE_INDEX" val="20200299"/>
  <p:tag name="KSO_WM_SLIDE_LAYOUT" val="a_f_ζ"/>
  <p:tag name="KSO_WM_SLIDE_LAYOUT_CNT" val="1_2_1"/>
  <p:tag name="KSO_WM_FULL_TEXT_BEAUTIFY_COPY_ID" val="150995654"/>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diagram20200299_1*i*1"/>
  <p:tag name="KSO_WM_TEMPLATE_CATEGORY" val="diagram"/>
  <p:tag name="KSO_WM_TEMPLATE_INDEX" val="20200299"/>
  <p:tag name="KSO_WM_UNIT_LAYERLEVEL" val="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 name="KSO_WM_FULL_TEXT_BEAUTIFY_COPY_ID" val="5"/>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2"/>
  <p:tag name="KSO_WM_UNIT_ID" val="diagram20200299_1*i*2"/>
  <p:tag name="KSO_WM_TEMPLATE_CATEGORY" val="diagram"/>
  <p:tag name="KSO_WM_TEMPLATE_INDEX" val="20200299"/>
  <p:tag name="KSO_WM_UNIT_LAYERLEVEL" val="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 name="KSO_WM_FULL_TEXT_BEAUTIFY_COPY_ID" val="6"/>
</p:tagLst>
</file>

<file path=ppt/tags/tag108.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PRESET_TEXT" val="25"/>
  <p:tag name="KSO_WM_UNIT_NOCLEAR" val="0"/>
  <p:tag name="KSO_WM_UNIT_VALUE" val="2"/>
  <p:tag name="KSO_WM_UNIT_HIGHLIGHT" val="0"/>
  <p:tag name="KSO_WM_UNIT_COMPATIBLE" val="0"/>
  <p:tag name="KSO_WM_UNIT_DIAGRAM_ISNUMVISUAL" val="0"/>
  <p:tag name="KSO_WM_UNIT_DIAGRAM_ISREFERUNIT" val="0"/>
  <p:tag name="KSO_WM_DIAGRAM_GROUP_CODE" val="ζ1-1"/>
  <p:tag name="KSO_WM_UNIT_TYPE" val="f"/>
  <p:tag name="KSO_WM_UNIT_INDEX" val="1"/>
  <p:tag name="KSO_WM_UNIT_ID" val="diagram20200299_1*f*1"/>
  <p:tag name="KSO_WM_TEMPLATE_CATEGORY" val="diagram"/>
  <p:tag name="KSO_WM_TEMPLATE_INDEX" val="20200299"/>
  <p:tag name="KSO_WM_UNIT_LAYERLEVEL" val="1"/>
  <p:tag name="KSO_WM_TAG_VERSION" val="1.0"/>
  <p:tag name="KSO_WM_BEAUTIFY_FLAG" val="#wm#"/>
  <p:tag name="KSO_WM_UNIT_CHART_EMPHASIZE_HAT" val="0"/>
  <p:tag name="KSO_WM_UNIT_CHART_COMPONENT_FLAG" val="0"/>
  <p:tag name="KSO_WM_UNIT_USESOURCEFORMAT_APPLY" val="1"/>
  <p:tag name="KSO_WM_FULL_TEXT_BEAUTIFY_COPY_ID" val="9"/>
</p:tagLst>
</file>

<file path=ppt/tags/tag109.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5"/>
  <p:tag name="KSO_WM_UNIT_ID" val="diagram20200299_1*i*5"/>
  <p:tag name="KSO_WM_TEMPLATE_CATEGORY" val="diagram"/>
  <p:tag name="KSO_WM_TEMPLATE_INDEX" val="20200299"/>
  <p:tag name="KSO_WM_UNIT_LAYERLEVEL" val="1"/>
  <p:tag name="KSO_WM_TAG_VERSION" val="1.0"/>
  <p:tag name="KSO_WM_BEAUTIFY_FLAG" val="#wm#"/>
  <p:tag name="KSO_WM_UNIT_CHART_COMPARISON_LINE_HORIZONTAL" val="0"/>
  <p:tag name="KSO_WM_UNIT_CHART_COMPONENT_FLAG" val="0"/>
  <p:tag name="KSO_WM_UNIT_USESOURCEFORMAT_APPLY" val="1"/>
  <p:tag name="KSO_WM_FULL_TEXT_BEAUTIFY_COPY_ID" val="4"/>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UNIT_CHART_COMPARISON_MIN_SIZE" val="73"/>
  <p:tag name="KSO_WM_UNIT_CHART_COMPARISON_CATEGORY_INDEXES" val="-1*-1"/>
  <p:tag name="KSO_WM_UNIT_HIGHLIGHT" val="0"/>
  <p:tag name="KSO_WM_UNIT_COMPATIBLE" val="0"/>
  <p:tag name="KSO_WM_UNIT_DIAGRAM_ISNUMVISUAL" val="0"/>
  <p:tag name="KSO_WM_UNIT_DIAGRAM_ISREFERUNIT" val="0"/>
  <p:tag name="KSO_WM_DIAGRAM_GROUP_CODE" val="ζ1-1"/>
  <p:tag name="KSO_WM_UNIT_TYPE" val="i"/>
  <p:tag name="KSO_WM_UNIT_INDEX" val="6"/>
  <p:tag name="KSO_WM_UNIT_ID" val="diagram20200299_1*i*6"/>
  <p:tag name="KSO_WM_TEMPLATE_CATEGORY" val="diagram"/>
  <p:tag name="KSO_WM_TEMPLATE_INDEX" val="20200299"/>
  <p:tag name="KSO_WM_UNIT_LAYERLEVEL" val="1"/>
  <p:tag name="KSO_WM_TAG_VERSION" val="1.0"/>
  <p:tag name="KSO_WM_BEAUTIFY_FLAG" val="#wm#"/>
  <p:tag name="KSO_WM_UNIT_CHART_COMPARISON_MODE" val="0"/>
  <p:tag name="KSO_WM_UNIT_USESOURCEFORMAT_APPLY" val="1"/>
</p:tagLst>
</file>

<file path=ppt/tags/tag111.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11"/>
  <p:tag name="KSO_WM_UNIT_ID" val="diagram20200299_1*i*11"/>
  <p:tag name="KSO_WM_TEMPLATE_CATEGORY" val="diagram"/>
  <p:tag name="KSO_WM_TEMPLATE_INDEX" val="20200299"/>
  <p:tag name="KSO_WM_UNIT_LAYERLEVEL" val="1"/>
  <p:tag name="KSO_WM_TAG_VERSION" val="1.0"/>
  <p:tag name="KSO_WM_BEAUTIFY_FLAG" val="#wm#"/>
  <p:tag name="KSO_WM_UNIT_CHART_COMPARISON_LINE_VERTICAL" val="1"/>
  <p:tag name="KSO_WM_UNIT_CHART_COMPONENT_FLAG" val="0"/>
  <p:tag name="KSO_WM_UNIT_USESOURCEFORMAT_APPLY" val="1"/>
  <p:tag name="KSO_WM_FULL_TEXT_BEAUTIFY_COPY_ID" val="11"/>
</p:tagLst>
</file>

<file path=ppt/tags/tag112.xml><?xml version="1.0" encoding="utf-8"?>
<p:tagLst xmlns:a="http://schemas.openxmlformats.org/drawingml/2006/main" xmlns:r="http://schemas.openxmlformats.org/officeDocument/2006/relationships" xmlns:p="http://schemas.openxmlformats.org/presentationml/2006/main">
  <p:tag name="KSO_WM_FULL_TEXT_BEAUTIFY_COPY_ID" val="12"/>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87714_3*l_h_i*1_4_1"/>
  <p:tag name="KSO_WM_TEMPLATE_CATEGORY" val="diagram"/>
  <p:tag name="KSO_WM_TEMPLATE_INDEX" val="20187714"/>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7714_3*l_h_i*1_3_1"/>
  <p:tag name="KSO_WM_TEMPLATE_CATEGORY" val="diagram"/>
  <p:tag name="KSO_WM_TEMPLATE_INDEX" val="20187714"/>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7714_3*l_h_i*1_2_1"/>
  <p:tag name="KSO_WM_TEMPLATE_CATEGORY" val="diagram"/>
  <p:tag name="KSO_WM_TEMPLATE_INDEX" val="20187714"/>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116.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714_3*l_h_a*1_2_1"/>
  <p:tag name="KSO_WM_TEMPLATE_CATEGORY" val="diagram"/>
  <p:tag name="KSO_WM_TEMPLATE_INDEX" val="20187714"/>
  <p:tag name="KSO_WM_UNIT_LAYERLEVEL" val="1_1_1"/>
  <p:tag name="KSO_WM_TAG_VERSION" val="1.0"/>
  <p:tag name="KSO_WM_BEAUTIFY_FLAG" val="#wm#"/>
  <p:tag name="KSO_WM_UNIT_PRESET_TEXT" val="添加标题"/>
  <p:tag name="KSO_WM_UNIT_TEXT_FILL_FORE_SCHEMECOLOR_INDEX" val="14"/>
  <p:tag name="KSO_WM_UNIT_TEXT_FILL_TYPE" val="1"/>
  <p:tag name="KSO_WM_UNIT_USESOURCEFORMAT_APPLY" val="1"/>
</p:tagLst>
</file>

<file path=ppt/tags/tag117.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714_3*l_h_a*1_1_1"/>
  <p:tag name="KSO_WM_TEMPLATE_CATEGORY" val="diagram"/>
  <p:tag name="KSO_WM_TEMPLATE_INDEX" val="20187714"/>
  <p:tag name="KSO_WM_UNIT_LAYERLEVEL" val="1_1_1"/>
  <p:tag name="KSO_WM_TAG_VERSION" val="1.0"/>
  <p:tag name="KSO_WM_BEAUTIFY_FLAG" val="#wm#"/>
  <p:tag name="KSO_WM_UNIT_PRESET_TEXT" val="添加标题"/>
  <p:tag name="KSO_WM_UNIT_TEXT_FILL_FORE_SCHEMECOLOR_INDEX" val="14"/>
  <p:tag name="KSO_WM_UNIT_TEXT_FILL_TYPE" val="1"/>
  <p:tag name="KSO_WM_UNIT_USESOURCEFORMAT_APPLY" val="1"/>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7714_3*l_h_i*1_1_1"/>
  <p:tag name="KSO_WM_TEMPLATE_CATEGORY" val="diagram"/>
  <p:tag name="KSO_WM_TEMPLATE_INDEX" val="20187714"/>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h_i"/>
  <p:tag name="KSO_WM_UNIT_INDEX" val="1_1_1_2"/>
  <p:tag name="KSO_WM_UNIT_ID" val="diagram20187714_3*l_h_h_i*1_1_1_2"/>
  <p:tag name="KSO_WM_TEMPLATE_CATEGORY" val="diagram"/>
  <p:tag name="KSO_WM_TEMPLATE_INDEX" val="20187714"/>
  <p:tag name="KSO_WM_UNIT_LAYERLEVEL" val="1_1_1_1"/>
  <p:tag name="KSO_WM_TAG_VERSION" val="1.0"/>
  <p:tag name="KSO_WM_BEAUTIFY_FLAG" val="#wm#"/>
  <p:tag name="KSO_WM_UNIT_FILL_FORE_SCHEMECOLOR_INDEX" val="5"/>
  <p:tag name="KSO_WM_UNIT_FILL_TYPE" val="1"/>
  <p:tag name="KSO_WM_UNIT_LINE_FORE_SCHEMECOLOR_INDEX" val="6"/>
  <p:tag name="KSO_WM_UNIT_LINE_FILL_TYPE" val="2"/>
  <p:tag name="KSO_WM_UNIT_TEXT_FILL_FORE_SCHEMECOLOR_INDEX" val="13"/>
  <p:tag name="KSO_WM_UNIT_TEXT_FILL_TYPE" val="1"/>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UNIT_VALUE" val="75*75"/>
  <p:tag name="KSO_WM_UNIT_HIGHLIGHT" val="0"/>
  <p:tag name="KSO_WM_UNIT_COMPATIBLE" val="0"/>
  <p:tag name="KSO_WM_UNIT_DIAGRAM_ISNUMVISUAL" val="0"/>
  <p:tag name="KSO_WM_UNIT_DIAGRAM_ISREFERUNIT" val="0"/>
  <p:tag name="KSO_WM_DIAGRAM_GROUP_CODE" val="l1-1"/>
  <p:tag name="KSO_WM_UNIT_TYPE" val="l_h_h_x"/>
  <p:tag name="KSO_WM_UNIT_INDEX" val="1_1_1_1"/>
  <p:tag name="KSO_WM_UNIT_ID" val="diagram20187714_3*l_h_h_x*1_1_1_1"/>
  <p:tag name="KSO_WM_TEMPLATE_CATEGORY" val="diagram"/>
  <p:tag name="KSO_WM_TEMPLATE_INDEX" val="20187714"/>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121.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h_a"/>
  <p:tag name="KSO_WM_UNIT_INDEX" val="1_1_1_1"/>
  <p:tag name="KSO_WM_UNIT_ID" val="diagram20187714_3*l_h_h_a*1_1_1_1"/>
  <p:tag name="KSO_WM_TEMPLATE_CATEGORY" val="diagram"/>
  <p:tag name="KSO_WM_TEMPLATE_INDEX" val="20187714"/>
  <p:tag name="KSO_WM_UNIT_LAYERLEVEL" val="1_1_1_1"/>
  <p:tag name="KSO_WM_TAG_VERSION" val="1.0"/>
  <p:tag name="KSO_WM_BEAUTIFY_FLAG" val="#wm#"/>
  <p:tag name="KSO_WM_UNIT_PRESET_TEXT" val="添加标题"/>
  <p:tag name="KSO_WM_UNIT_TEXT_FILL_FORE_SCHEMECOLOR_INDEX" val="5"/>
  <p:tag name="KSO_WM_UNIT_TEXT_FILL_TYPE" val="1"/>
  <p:tag name="KSO_WM_UNIT_USESOURCEFORMAT_APPLY" val="1"/>
</p:tagLst>
</file>

<file path=ppt/tags/tag122.xml><?xml version="1.0" encoding="utf-8"?>
<p:tagLst xmlns:a="http://schemas.openxmlformats.org/drawingml/2006/main" xmlns:r="http://schemas.openxmlformats.org/officeDocument/2006/relationships" xmlns:p="http://schemas.openxmlformats.org/presentationml/2006/main">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h_f"/>
  <p:tag name="KSO_WM_UNIT_INDEX" val="1_1_1_1"/>
  <p:tag name="KSO_WM_UNIT_ID" val="diagram20187714_3*l_h_h_f*1_1_1_1"/>
  <p:tag name="KSO_WM_TEMPLATE_CATEGORY" val="diagram"/>
  <p:tag name="KSO_WM_TEMPLATE_INDEX" val="20187714"/>
  <p:tag name="KSO_WM_UNIT_LAYERLEVEL" val="1_1_1_1"/>
  <p:tag name="KSO_WM_TAG_VERSION" val="1.0"/>
  <p:tag name="KSO_WM_BEAUTIFY_FLAG" val="#wm#"/>
  <p:tag name="KSO_WM_UNIT_PRESET_TEXT" val="单击此处添加文本"/>
  <p:tag name="KSO_WM_UNIT_TEXT_FILL_FORE_SCHEMECOLOR_INDEX" val="1"/>
  <p:tag name="KSO_WM_UNIT_TEXT_FILL_TYPE" val="1"/>
  <p:tag name="KSO_WM_UNIT_USESOURCEFORMAT_APPLY" val="1"/>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h_i"/>
  <p:tag name="KSO_WM_UNIT_INDEX" val="1_2_1_2"/>
  <p:tag name="KSO_WM_UNIT_ID" val="diagram20187714_3*l_h_h_i*1_2_1_2"/>
  <p:tag name="KSO_WM_TEMPLATE_CATEGORY" val="diagram"/>
  <p:tag name="KSO_WM_TEMPLATE_INDEX" val="20187714"/>
  <p:tag name="KSO_WM_UNIT_LAYERLEVEL" val="1_1_1_1"/>
  <p:tag name="KSO_WM_TAG_VERSION" val="1.0"/>
  <p:tag name="KSO_WM_BEAUTIFY_FLAG" val="#wm#"/>
  <p:tag name="KSO_WM_UNIT_FILL_FORE_SCHEMECOLOR_INDEX" val="6"/>
  <p:tag name="KSO_WM_UNIT_FILL_TYPE" val="1"/>
  <p:tag name="KSO_WM_UNIT_LINE_FORE_SCHEMECOLOR_INDEX" val="5"/>
  <p:tag name="KSO_WM_UNIT_LINE_FILL_TYPE" val="2"/>
  <p:tag name="KSO_WM_UNIT_TEXT_FILL_FORE_SCHEMECOLOR_INDEX" val="13"/>
  <p:tag name="KSO_WM_UNIT_TEXT_FILL_TYPE" val="1"/>
  <p:tag name="KSO_WM_UNIT_USESOURCEFORMAT_APPLY" val="1"/>
</p:tagLst>
</file>

<file path=ppt/tags/tag124.xml><?xml version="1.0" encoding="utf-8"?>
<p:tagLst xmlns:a="http://schemas.openxmlformats.org/drawingml/2006/main" xmlns:r="http://schemas.openxmlformats.org/officeDocument/2006/relationships" xmlns:p="http://schemas.openxmlformats.org/presentationml/2006/main">
  <p:tag name="KSO_WM_UNIT_VALUE" val="75*75"/>
  <p:tag name="KSO_WM_UNIT_HIGHLIGHT" val="0"/>
  <p:tag name="KSO_WM_UNIT_COMPATIBLE" val="0"/>
  <p:tag name="KSO_WM_UNIT_DIAGRAM_ISNUMVISUAL" val="0"/>
  <p:tag name="KSO_WM_UNIT_DIAGRAM_ISREFERUNIT" val="0"/>
  <p:tag name="KSO_WM_DIAGRAM_GROUP_CODE" val="l1-1"/>
  <p:tag name="KSO_WM_UNIT_TYPE" val="l_h_h_x"/>
  <p:tag name="KSO_WM_UNIT_INDEX" val="1_2_1_1"/>
  <p:tag name="KSO_WM_UNIT_ID" val="diagram20187714_3*l_h_h_x*1_2_1_1"/>
  <p:tag name="KSO_WM_TEMPLATE_CATEGORY" val="diagram"/>
  <p:tag name="KSO_WM_TEMPLATE_INDEX" val="20187714"/>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125.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h_a"/>
  <p:tag name="KSO_WM_UNIT_INDEX" val="1_2_1_1"/>
  <p:tag name="KSO_WM_UNIT_ID" val="diagram20187714_3*l_h_h_a*1_2_1_1"/>
  <p:tag name="KSO_WM_TEMPLATE_CATEGORY" val="diagram"/>
  <p:tag name="KSO_WM_TEMPLATE_INDEX" val="20187714"/>
  <p:tag name="KSO_WM_UNIT_LAYERLEVEL" val="1_1_1_1"/>
  <p:tag name="KSO_WM_TAG_VERSION" val="1.0"/>
  <p:tag name="KSO_WM_BEAUTIFY_FLAG" val="#wm#"/>
  <p:tag name="KSO_WM_UNIT_PRESET_TEXT" val="添加标题"/>
  <p:tag name="KSO_WM_UNIT_TEXT_FILL_FORE_SCHEMECOLOR_INDEX" val="6"/>
  <p:tag name="KSO_WM_UNIT_TEXT_FILL_TYPE" val="1"/>
  <p:tag name="KSO_WM_UNIT_USESOURCEFORMAT_APPLY" val="1"/>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h_i"/>
  <p:tag name="KSO_WM_UNIT_INDEX" val="1_4_1_1"/>
  <p:tag name="KSO_WM_UNIT_ID" val="diagram20187714_3*l_h_h_i*1_4_1_1"/>
  <p:tag name="KSO_WM_TEMPLATE_CATEGORY" val="diagram"/>
  <p:tag name="KSO_WM_TEMPLATE_INDEX" val="20187714"/>
  <p:tag name="KSO_WM_UNIT_LAYERLEVEL" val="1_1_1_1"/>
  <p:tag name="KSO_WM_TAG_VERSION" val="1.0"/>
  <p:tag name="KSO_WM_BEAUTIFY_FLAG" val="#wm#"/>
  <p:tag name="KSO_WM_UNIT_FILL_FORE_SCHEMECOLOR_INDEX" val="8"/>
  <p:tag name="KSO_WM_UNIT_FILL_TYPE" val="1"/>
  <p:tag name="KSO_WM_UNIT_LINE_FORE_SCHEMECOLOR_INDEX" val="8"/>
  <p:tag name="KSO_WM_UNIT_LINE_FILL_TYPE" val="2"/>
  <p:tag name="KSO_WM_UNIT_TEXT_FILL_FORE_SCHEMECOLOR_INDEX" val="13"/>
  <p:tag name="KSO_WM_UNIT_TEXT_FILL_TYPE" val="1"/>
  <p:tag name="KSO_WM_UNIT_USESOURCEFORMAT_APPLY" val="1"/>
</p:tagLst>
</file>

<file path=ppt/tags/tag127.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h_a"/>
  <p:tag name="KSO_WM_UNIT_INDEX" val="1_4_1_1"/>
  <p:tag name="KSO_WM_UNIT_ID" val="diagram20187714_3*l_h_h_a*1_4_1_1"/>
  <p:tag name="KSO_WM_TEMPLATE_CATEGORY" val="diagram"/>
  <p:tag name="KSO_WM_TEMPLATE_INDEX" val="20187714"/>
  <p:tag name="KSO_WM_UNIT_LAYERLEVEL" val="1_1_1_1"/>
  <p:tag name="KSO_WM_TAG_VERSION" val="1.0"/>
  <p:tag name="KSO_WM_BEAUTIFY_FLAG" val="#wm#"/>
  <p:tag name="KSO_WM_UNIT_PRESET_TEXT" val="添加标题"/>
  <p:tag name="KSO_WM_UNIT_TEXT_FILL_FORE_SCHEMECOLOR_INDEX" val="8"/>
  <p:tag name="KSO_WM_UNIT_TEXT_FILL_TYPE" val="1"/>
  <p:tag name="KSO_WM_UNIT_USESOURCEFORMAT_APPLY" val="1"/>
</p:tagLst>
</file>

<file path=ppt/tags/tag128.xml><?xml version="1.0" encoding="utf-8"?>
<p:tagLst xmlns:a="http://schemas.openxmlformats.org/drawingml/2006/main" xmlns:r="http://schemas.openxmlformats.org/officeDocument/2006/relationships" xmlns:p="http://schemas.openxmlformats.org/presentationml/2006/main">
  <p:tag name="KSO_WM_UNIT_VALUE" val="75*75"/>
  <p:tag name="KSO_WM_UNIT_HIGHLIGHT" val="0"/>
  <p:tag name="KSO_WM_UNIT_COMPATIBLE" val="0"/>
  <p:tag name="KSO_WM_UNIT_DIAGRAM_ISNUMVISUAL" val="0"/>
  <p:tag name="KSO_WM_UNIT_DIAGRAM_ISREFERUNIT" val="0"/>
  <p:tag name="KSO_WM_DIAGRAM_GROUP_CODE" val="l1-1"/>
  <p:tag name="KSO_WM_UNIT_TYPE" val="l_h_h_x"/>
  <p:tag name="KSO_WM_UNIT_INDEX" val="1_4_1_1"/>
  <p:tag name="KSO_WM_UNIT_ID" val="diagram20187714_3*l_h_h_x*1_4_1_1"/>
  <p:tag name="KSO_WM_TEMPLATE_CATEGORY" val="diagram"/>
  <p:tag name="KSO_WM_TEMPLATE_INDEX" val="20187714"/>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 name="KSO_WM_UNIT_TABLE_BEAUTIFY" val="smartTable{3d5917f5-c8cb-42dd-80ca-2716b1803ea9}"/>
</p:tagLst>
</file>

<file path=ppt/tags/tag132.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h_f"/>
  <p:tag name="KSO_WM_UNIT_INDEX" val="1_4_1_1"/>
  <p:tag name="KSO_WM_UNIT_ID" val="diagram20187714_3*l_h_h_f*1_4_1_1"/>
  <p:tag name="KSO_WM_TEMPLATE_CATEGORY" val="diagram"/>
  <p:tag name="KSO_WM_TEMPLATE_INDEX" val="20187714"/>
  <p:tag name="KSO_WM_UNIT_LAYERLEVEL" val="1_1_1_1"/>
  <p:tag name="KSO_WM_TAG_VERSION" val="1.0"/>
  <p:tag name="KSO_WM_BEAUTIFY_FLAG" val=""/>
  <p:tag name="KSO_WM_UNIT_PRESET_TEXT" val="单击此处添加文本"/>
  <p:tag name="KSO_WM_UNIT_TEXT_FILL_FORE_SCHEMECOLOR_INDEX" val="1"/>
  <p:tag name="KSO_WM_UNIT_TEXT_FILL_TYPE" val="1"/>
  <p:tag name="KSO_WM_UNIT_USESOURCEFORMAT_APPLY" val="1"/>
</p:tagLst>
</file>

<file path=ppt/tags/tag133.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PRESET_TEXT" val="9"/>
  <p:tag name="KSO_WM_UNIT_NOCLEAR" val="0"/>
  <p:tag name="KSO_WM_UNIT_VALUE" val="7"/>
  <p:tag name="KSO_WM_UNIT_HIGHLIGHT" val="0"/>
  <p:tag name="KSO_WM_UNIT_COMPATIBLE" val="0"/>
  <p:tag name="KSO_WM_UNIT_DIAGRAM_ISNUMVISUAL" val="0"/>
  <p:tag name="KSO_WM_UNIT_DIAGRAM_ISREFERUNIT" val="0"/>
  <p:tag name="KSO_WM_DIAGRAM_GROUP_CODE" val="ζ1-1"/>
  <p:tag name="KSO_WM_UNIT_TYPE" val="f"/>
  <p:tag name="KSO_WM_UNIT_INDEX" val="2"/>
  <p:tag name="KSO_WM_UNIT_ID" val="diagram20200299_1*f*2"/>
  <p:tag name="KSO_WM_TEMPLATE_CATEGORY" val="diagram"/>
  <p:tag name="KSO_WM_TEMPLATE_INDEX" val="20200299"/>
  <p:tag name="KSO_WM_UNIT_LAYERLEVEL" val="1"/>
  <p:tag name="KSO_WM_TAG_VERSION" val="1.0"/>
  <p:tag name="KSO_WM_BEAUTIFY_FLAG" val="#wm#"/>
  <p:tag name="KSO_WM_UNIT_CHART_COMPONENT_FLAG" val="0"/>
  <p:tag name="KSO_WM_UNIT_USESOURCEFORMAT_APPLY" val="1"/>
  <p:tag name="KSO_WM_FULL_TEXT_BEAUTIFY_COPY_ID" val="25"/>
</p:tagLst>
</file>

<file path=ppt/tags/tag134.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7"/>
  <p:tag name="KSO_WM_UNIT_ID" val="diagram20200299_1*i*7"/>
  <p:tag name="KSO_WM_TEMPLATE_CATEGORY" val="diagram"/>
  <p:tag name="KSO_WM_TEMPLATE_INDEX" val="20200299"/>
  <p:tag name="KSO_WM_UNIT_LAYERLEVEL" val="1"/>
  <p:tag name="KSO_WM_TAG_VERSION" val="1.0"/>
  <p:tag name="KSO_WM_BEAUTIFY_FLAG" val="#wm#"/>
  <p:tag name="KSO_WM_UNIT_CHART_COMPONENT_FLAG" val="0"/>
  <p:tag name="KSO_WM_UNIT_TEXT_FILL_FORE_SCHEMECOLOR_INDEX" val="2"/>
  <p:tag name="KSO_WM_UNIT_TEXT_FILL_TYPE" val="1"/>
  <p:tag name="KSO_WM_UNIT_USESOURCEFORMAT_APPLY" val="1"/>
  <p:tag name="KSO_WM_FULL_TEXT_BEAUTIFY_COPY_ID" val="26"/>
</p:tagLst>
</file>

<file path=ppt/tags/tag135.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8"/>
  <p:tag name="KSO_WM_UNIT_ID" val="diagram20200299_1*i*8"/>
  <p:tag name="KSO_WM_TEMPLATE_CATEGORY" val="diagram"/>
  <p:tag name="KSO_WM_TEMPLATE_INDEX" val="20200299"/>
  <p:tag name="KSO_WM_UNIT_LAYERLEVEL" val="1"/>
  <p:tag name="KSO_WM_TAG_VERSION" val="1.0"/>
  <p:tag name="KSO_WM_BEAUTIFY_FLAG" val="#wm#"/>
  <p:tag name="KSO_WM_UNIT_CHART_COMPONENT_FLAG" val="0"/>
  <p:tag name="KSO_WM_UNIT_TEXT_FILL_FORE_SCHEMECOLOR_INDEX" val="2"/>
  <p:tag name="KSO_WM_UNIT_TEXT_FILL_TYPE" val="1"/>
  <p:tag name="KSO_WM_UNIT_USESOURCEFORMAT_APPLY" val="1"/>
  <p:tag name="KSO_WM_FULL_TEXT_BEAUTIFY_COPY_ID" val="27"/>
</p:tagLst>
</file>

<file path=ppt/tags/tag136.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9"/>
  <p:tag name="KSO_WM_UNIT_ID" val="diagram20200299_1*i*9"/>
  <p:tag name="KSO_WM_TEMPLATE_CATEGORY" val="diagram"/>
  <p:tag name="KSO_WM_TEMPLATE_INDEX" val="20200299"/>
  <p:tag name="KSO_WM_UNIT_LAYERLEVEL" val="1"/>
  <p:tag name="KSO_WM_TAG_VERSION" val="1.0"/>
  <p:tag name="KSO_WM_BEAUTIFY_FLAG" val="#wm#"/>
  <p:tag name="KSO_WM_UNIT_CHART_COMPONENT_FLAG" val="0"/>
  <p:tag name="KSO_WM_UNIT_TEXT_FILL_FORE_SCHEMECOLOR_INDEX" val="2"/>
  <p:tag name="KSO_WM_UNIT_TEXT_FILL_TYPE" val="1"/>
  <p:tag name="KSO_WM_UNIT_USESOURCEFORMAT_APPLY" val="1"/>
  <p:tag name="KSO_WM_FULL_TEXT_BEAUTIFY_COPY_ID" val="8"/>
</p:tagLst>
</file>

<file path=ppt/tags/tag137.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10"/>
  <p:tag name="KSO_WM_UNIT_ID" val="diagram20200299_1*i*10"/>
  <p:tag name="KSO_WM_TEMPLATE_CATEGORY" val="diagram"/>
  <p:tag name="KSO_WM_TEMPLATE_INDEX" val="20200299"/>
  <p:tag name="KSO_WM_UNIT_LAYERLEVEL" val="1"/>
  <p:tag name="KSO_WM_TAG_VERSION" val="1.0"/>
  <p:tag name="KSO_WM_BEAUTIFY_FLAG" val="#wm#"/>
  <p:tag name="KSO_WM_UNIT_CHART_COMPONENT_FLAG" val="0"/>
  <p:tag name="KSO_WM_UNIT_USESOURCEFORMAT_APPLY" val="1"/>
  <p:tag name="KSO_WM_FULL_TEXT_BEAUTIFY_COPY_ID" val="10"/>
</p:tagLst>
</file>

<file path=ppt/tags/tag138.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diagram20200299_1"/>
  <p:tag name="KSO_WM_TEMPLATE_SUBCATEGORY" val="0"/>
  <p:tag name="KSO_WM_SLIDE_TYPE" val="text"/>
  <p:tag name="KSO_WM_SLIDE_SUBTYPE" val="diag"/>
  <p:tag name="KSO_WM_SLIDE_ITEM_CNT" val="1"/>
  <p:tag name="KSO_WM_SLIDE_INDEX" val="1"/>
  <p:tag name="KSO_WM_SLIDE_SIZE" val="808.2*392.65"/>
  <p:tag name="KSO_WM_SLIDE_POSITION" val="75.9*116.65"/>
  <p:tag name="KSO_WM_DIAGRAM_GROUP_CODE" val="ζ1-1"/>
  <p:tag name="KSO_WM_SLIDE_DIAGTYPE" val="ζ"/>
  <p:tag name="KSO_WM_TAG_VERSION" val="1.0"/>
  <p:tag name="KSO_WM_BEAUTIFY_FLAG" val="#wm#"/>
  <p:tag name="KSO_WM_TEMPLATE_CATEGORY" val="diagram"/>
  <p:tag name="KSO_WM_TEMPLATE_INDEX" val="20200299"/>
  <p:tag name="KSO_WM_SLIDE_LAYOUT" val="a_f_ζ"/>
  <p:tag name="KSO_WM_SLIDE_LAYOUT_CNT" val="1_2_1"/>
  <p:tag name="KSO_WM_FULL_TEXT_BEAUTIFY_COPY_ID" val="150995654"/>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diagram20200299_1*i*1"/>
  <p:tag name="KSO_WM_TEMPLATE_CATEGORY" val="diagram"/>
  <p:tag name="KSO_WM_TEMPLATE_INDEX" val="20200299"/>
  <p:tag name="KSO_WM_UNIT_LAYERLEVEL" val="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 name="KSO_WM_FULL_TEXT_BEAUTIFY_COPY_ID" val="5"/>
</p:tagLst>
</file>

<file path=ppt/tags/tag14.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diagram20200299_1"/>
  <p:tag name="KSO_WM_TEMPLATE_SUBCATEGORY" val="0"/>
  <p:tag name="KSO_WM_SLIDE_TYPE" val="text"/>
  <p:tag name="KSO_WM_SLIDE_SUBTYPE" val="diag"/>
  <p:tag name="KSO_WM_SLIDE_ITEM_CNT" val="1"/>
  <p:tag name="KSO_WM_SLIDE_INDEX" val="1"/>
  <p:tag name="KSO_WM_SLIDE_SIZE" val="808.2*392.65"/>
  <p:tag name="KSO_WM_SLIDE_POSITION" val="75.9*116.65"/>
  <p:tag name="KSO_WM_DIAGRAM_GROUP_CODE" val="ζ1-1"/>
  <p:tag name="KSO_WM_SLIDE_DIAGTYPE" val="ζ"/>
  <p:tag name="KSO_WM_TAG_VERSION" val="1.0"/>
  <p:tag name="KSO_WM_BEAUTIFY_FLAG" val="#wm#"/>
  <p:tag name="KSO_WM_TEMPLATE_CATEGORY" val="diagram"/>
  <p:tag name="KSO_WM_TEMPLATE_INDEX" val="20200299"/>
  <p:tag name="KSO_WM_SLIDE_LAYOUT" val="a_f_ζ"/>
  <p:tag name="KSO_WM_SLIDE_LAYOUT_CNT" val="1_2_1"/>
  <p:tag name="KSO_WM_FULL_TEXT_BEAUTIFY_COPY_ID" val="150995654"/>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2"/>
  <p:tag name="KSO_WM_UNIT_ID" val="diagram20200299_1*i*2"/>
  <p:tag name="KSO_WM_TEMPLATE_CATEGORY" val="diagram"/>
  <p:tag name="KSO_WM_TEMPLATE_INDEX" val="20200299"/>
  <p:tag name="KSO_WM_UNIT_LAYERLEVEL" val="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 name="KSO_WM_FULL_TEXT_BEAUTIFY_COPY_ID" val="6"/>
</p:tagLst>
</file>

<file path=ppt/tags/tag141.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PRESET_TEXT" val="25"/>
  <p:tag name="KSO_WM_UNIT_NOCLEAR" val="0"/>
  <p:tag name="KSO_WM_UNIT_VALUE" val="2"/>
  <p:tag name="KSO_WM_UNIT_HIGHLIGHT" val="0"/>
  <p:tag name="KSO_WM_UNIT_COMPATIBLE" val="0"/>
  <p:tag name="KSO_WM_UNIT_DIAGRAM_ISNUMVISUAL" val="0"/>
  <p:tag name="KSO_WM_UNIT_DIAGRAM_ISREFERUNIT" val="0"/>
  <p:tag name="KSO_WM_DIAGRAM_GROUP_CODE" val="ζ1-1"/>
  <p:tag name="KSO_WM_UNIT_TYPE" val="f"/>
  <p:tag name="KSO_WM_UNIT_INDEX" val="1"/>
  <p:tag name="KSO_WM_UNIT_ID" val="diagram20200299_1*f*1"/>
  <p:tag name="KSO_WM_TEMPLATE_CATEGORY" val="diagram"/>
  <p:tag name="KSO_WM_TEMPLATE_INDEX" val="20200299"/>
  <p:tag name="KSO_WM_UNIT_LAYERLEVEL" val="1"/>
  <p:tag name="KSO_WM_TAG_VERSION" val="1.0"/>
  <p:tag name="KSO_WM_BEAUTIFY_FLAG" val="#wm#"/>
  <p:tag name="KSO_WM_UNIT_CHART_EMPHASIZE_HAT" val="0"/>
  <p:tag name="KSO_WM_UNIT_CHART_COMPONENT_FLAG" val="0"/>
  <p:tag name="KSO_WM_UNIT_USESOURCEFORMAT_APPLY" val="1"/>
  <p:tag name="KSO_WM_FULL_TEXT_BEAUTIFY_COPY_ID" val="9"/>
</p:tagLst>
</file>

<file path=ppt/tags/tag142.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5"/>
  <p:tag name="KSO_WM_UNIT_ID" val="diagram20200299_1*i*5"/>
  <p:tag name="KSO_WM_TEMPLATE_CATEGORY" val="diagram"/>
  <p:tag name="KSO_WM_TEMPLATE_INDEX" val="20200299"/>
  <p:tag name="KSO_WM_UNIT_LAYERLEVEL" val="1"/>
  <p:tag name="KSO_WM_TAG_VERSION" val="1.0"/>
  <p:tag name="KSO_WM_BEAUTIFY_FLAG" val="#wm#"/>
  <p:tag name="KSO_WM_UNIT_CHART_COMPARISON_LINE_HORIZONTAL" val="0"/>
  <p:tag name="KSO_WM_UNIT_CHART_COMPONENT_FLAG" val="0"/>
  <p:tag name="KSO_WM_UNIT_USESOURCEFORMAT_APPLY" val="1"/>
  <p:tag name="KSO_WM_FULL_TEXT_BEAUTIFY_COPY_ID" val="4"/>
</p:tagLst>
</file>

<file path=ppt/tags/tag143.xml><?xml version="1.0" encoding="utf-8"?>
<p:tagLst xmlns:a="http://schemas.openxmlformats.org/drawingml/2006/main" xmlns:r="http://schemas.openxmlformats.org/officeDocument/2006/relationships" xmlns:p="http://schemas.openxmlformats.org/presentationml/2006/main">
  <p:tag name="KSO_WM_UNIT_CHART_COMPARISON_MIN_SIZE" val="73"/>
  <p:tag name="KSO_WM_UNIT_CHART_COMPARISON_CATEGORY_INDEXES" val="-1*-1"/>
  <p:tag name="KSO_WM_UNIT_HIGHLIGHT" val="0"/>
  <p:tag name="KSO_WM_UNIT_COMPATIBLE" val="0"/>
  <p:tag name="KSO_WM_UNIT_DIAGRAM_ISNUMVISUAL" val="0"/>
  <p:tag name="KSO_WM_UNIT_DIAGRAM_ISREFERUNIT" val="0"/>
  <p:tag name="KSO_WM_DIAGRAM_GROUP_CODE" val="ζ1-1"/>
  <p:tag name="KSO_WM_UNIT_TYPE" val="i"/>
  <p:tag name="KSO_WM_UNIT_INDEX" val="6"/>
  <p:tag name="KSO_WM_UNIT_ID" val="diagram20200299_1*i*6"/>
  <p:tag name="KSO_WM_TEMPLATE_CATEGORY" val="diagram"/>
  <p:tag name="KSO_WM_TEMPLATE_INDEX" val="20200299"/>
  <p:tag name="KSO_WM_UNIT_LAYERLEVEL" val="1"/>
  <p:tag name="KSO_WM_TAG_VERSION" val="1.0"/>
  <p:tag name="KSO_WM_BEAUTIFY_FLAG" val="#wm#"/>
  <p:tag name="KSO_WM_UNIT_CHART_COMPARISON_MODE" val="0"/>
  <p:tag name="KSO_WM_UNIT_USESOURCEFORMAT_APPLY" val="1"/>
</p:tagLst>
</file>

<file path=ppt/tags/tag144.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11"/>
  <p:tag name="KSO_WM_UNIT_ID" val="diagram20200299_1*i*11"/>
  <p:tag name="KSO_WM_TEMPLATE_CATEGORY" val="diagram"/>
  <p:tag name="KSO_WM_TEMPLATE_INDEX" val="20200299"/>
  <p:tag name="KSO_WM_UNIT_LAYERLEVEL" val="1"/>
  <p:tag name="KSO_WM_TAG_VERSION" val="1.0"/>
  <p:tag name="KSO_WM_BEAUTIFY_FLAG" val="#wm#"/>
  <p:tag name="KSO_WM_UNIT_CHART_COMPARISON_LINE_VERTICAL" val="1"/>
  <p:tag name="KSO_WM_UNIT_CHART_COMPONENT_FLAG" val="0"/>
  <p:tag name="KSO_WM_UNIT_USESOURCEFORMAT_APPLY" val="1"/>
  <p:tag name="KSO_WM_FULL_TEXT_BEAUTIFY_COPY_ID" val="11"/>
</p:tagLst>
</file>

<file path=ppt/tags/tag145.xml><?xml version="1.0" encoding="utf-8"?>
<p:tagLst xmlns:a="http://schemas.openxmlformats.org/drawingml/2006/main" xmlns:r="http://schemas.openxmlformats.org/officeDocument/2006/relationships" xmlns:p="http://schemas.openxmlformats.org/presentationml/2006/main">
  <p:tag name="KSO_WM_FULL_TEXT_BEAUTIFY_COPY_ID" val="12"/>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7714_3*l_h_i*1_3_1"/>
  <p:tag name="KSO_WM_TEMPLATE_CATEGORY" val="diagram"/>
  <p:tag name="KSO_WM_TEMPLATE_INDEX" val="20187714"/>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147.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714_3*l_h_a*1_2_1"/>
  <p:tag name="KSO_WM_TEMPLATE_CATEGORY" val="diagram"/>
  <p:tag name="KSO_WM_TEMPLATE_INDEX" val="20187714"/>
  <p:tag name="KSO_WM_UNIT_LAYERLEVEL" val="1_1_1"/>
  <p:tag name="KSO_WM_TAG_VERSION" val="1.0"/>
  <p:tag name="KSO_WM_BEAUTIFY_FLAG" val="#wm#"/>
  <p:tag name="KSO_WM_UNIT_PRESET_TEXT" val="添加标题"/>
  <p:tag name="KSO_WM_UNIT_TEXT_FILL_FORE_SCHEMECOLOR_INDEX" val="14"/>
  <p:tag name="KSO_WM_UNIT_TEXT_FILL_TYPE" val="1"/>
  <p:tag name="KSO_WM_UNIT_USESOURCEFORMAT_APPLY" val="1"/>
</p:tagLst>
</file>

<file path=ppt/tags/tag148.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714_3*l_h_a*1_1_1"/>
  <p:tag name="KSO_WM_TEMPLATE_CATEGORY" val="diagram"/>
  <p:tag name="KSO_WM_TEMPLATE_INDEX" val="20187714"/>
  <p:tag name="KSO_WM_UNIT_LAYERLEVEL" val="1_1_1"/>
  <p:tag name="KSO_WM_TAG_VERSION" val="1.0"/>
  <p:tag name="KSO_WM_BEAUTIFY_FLAG" val="#wm#"/>
  <p:tag name="KSO_WM_UNIT_PRESET_TEXT" val="添加标题"/>
  <p:tag name="KSO_WM_UNIT_TEXT_FILL_FORE_SCHEMECOLOR_INDEX" val="14"/>
  <p:tag name="KSO_WM_UNIT_TEXT_FILL_TYPE" val="1"/>
  <p:tag name="KSO_WM_UNIT_USESOURCEFORMAT_APPLY" val="1"/>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7714_3*l_h_i*1_1_1"/>
  <p:tag name="KSO_WM_TEMPLATE_CATEGORY" val="diagram"/>
  <p:tag name="KSO_WM_TEMPLATE_INDEX" val="20187714"/>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diagram20200299_1*i*1"/>
  <p:tag name="KSO_WM_TEMPLATE_CATEGORY" val="diagram"/>
  <p:tag name="KSO_WM_TEMPLATE_INDEX" val="20200299"/>
  <p:tag name="KSO_WM_UNIT_LAYERLEVEL" val="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 name="KSO_WM_FULL_TEXT_BEAUTIFY_COPY_ID" val="5"/>
</p:tagLst>
</file>

<file path=ppt/tags/tag150.xml><?xml version="1.0" encoding="utf-8"?>
<p:tagLst xmlns:a="http://schemas.openxmlformats.org/drawingml/2006/main" xmlns:r="http://schemas.openxmlformats.org/officeDocument/2006/relationships" xmlns:p="http://schemas.openxmlformats.org/presentationml/2006/main">
  <p:tag name="KSO_WM_UNIT_TABLE_BEAUTIFY" val="smartTable{bb404b93-b1e4-445c-9a8c-610a7ff2eba2}"/>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PRESET_TEXT" val="9"/>
  <p:tag name="KSO_WM_UNIT_NOCLEAR" val="0"/>
  <p:tag name="KSO_WM_UNIT_VALUE" val="7"/>
  <p:tag name="KSO_WM_UNIT_HIGHLIGHT" val="0"/>
  <p:tag name="KSO_WM_UNIT_COMPATIBLE" val="0"/>
  <p:tag name="KSO_WM_UNIT_DIAGRAM_ISNUMVISUAL" val="0"/>
  <p:tag name="KSO_WM_UNIT_DIAGRAM_ISREFERUNIT" val="0"/>
  <p:tag name="KSO_WM_DIAGRAM_GROUP_CODE" val="ζ1-1"/>
  <p:tag name="KSO_WM_UNIT_TYPE" val="f"/>
  <p:tag name="KSO_WM_UNIT_INDEX" val="2"/>
  <p:tag name="KSO_WM_UNIT_ID" val="diagram20200299_1*f*2"/>
  <p:tag name="KSO_WM_TEMPLATE_CATEGORY" val="diagram"/>
  <p:tag name="KSO_WM_TEMPLATE_INDEX" val="20200299"/>
  <p:tag name="KSO_WM_UNIT_LAYERLEVEL" val="1"/>
  <p:tag name="KSO_WM_TAG_VERSION" val="1.0"/>
  <p:tag name="KSO_WM_BEAUTIFY_FLAG" val="#wm#"/>
  <p:tag name="KSO_WM_UNIT_CHART_COMPONENT_FLAG" val="0"/>
  <p:tag name="KSO_WM_UNIT_USESOURCEFORMAT_APPLY" val="1"/>
  <p:tag name="KSO_WM_FULL_TEXT_BEAUTIFY_COPY_ID" val="25"/>
</p:tagLst>
</file>

<file path=ppt/tags/tag152.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7"/>
  <p:tag name="KSO_WM_UNIT_ID" val="diagram20200299_1*i*7"/>
  <p:tag name="KSO_WM_TEMPLATE_CATEGORY" val="diagram"/>
  <p:tag name="KSO_WM_TEMPLATE_INDEX" val="20200299"/>
  <p:tag name="KSO_WM_UNIT_LAYERLEVEL" val="1"/>
  <p:tag name="KSO_WM_TAG_VERSION" val="1.0"/>
  <p:tag name="KSO_WM_BEAUTIFY_FLAG" val="#wm#"/>
  <p:tag name="KSO_WM_UNIT_CHART_COMPONENT_FLAG" val="0"/>
  <p:tag name="KSO_WM_UNIT_TEXT_FILL_FORE_SCHEMECOLOR_INDEX" val="2"/>
  <p:tag name="KSO_WM_UNIT_TEXT_FILL_TYPE" val="1"/>
  <p:tag name="KSO_WM_UNIT_USESOURCEFORMAT_APPLY" val="1"/>
  <p:tag name="KSO_WM_FULL_TEXT_BEAUTIFY_COPY_ID" val="26"/>
</p:tagLst>
</file>

<file path=ppt/tags/tag153.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8"/>
  <p:tag name="KSO_WM_UNIT_ID" val="diagram20200299_1*i*8"/>
  <p:tag name="KSO_WM_TEMPLATE_CATEGORY" val="diagram"/>
  <p:tag name="KSO_WM_TEMPLATE_INDEX" val="20200299"/>
  <p:tag name="KSO_WM_UNIT_LAYERLEVEL" val="1"/>
  <p:tag name="KSO_WM_TAG_VERSION" val="1.0"/>
  <p:tag name="KSO_WM_BEAUTIFY_FLAG" val="#wm#"/>
  <p:tag name="KSO_WM_UNIT_CHART_COMPONENT_FLAG" val="0"/>
  <p:tag name="KSO_WM_UNIT_TEXT_FILL_FORE_SCHEMECOLOR_INDEX" val="2"/>
  <p:tag name="KSO_WM_UNIT_TEXT_FILL_TYPE" val="1"/>
  <p:tag name="KSO_WM_UNIT_USESOURCEFORMAT_APPLY" val="1"/>
  <p:tag name="KSO_WM_FULL_TEXT_BEAUTIFY_COPY_ID" val="27"/>
</p:tagLst>
</file>

<file path=ppt/tags/tag154.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9"/>
  <p:tag name="KSO_WM_UNIT_ID" val="diagram20200299_1*i*9"/>
  <p:tag name="KSO_WM_TEMPLATE_CATEGORY" val="diagram"/>
  <p:tag name="KSO_WM_TEMPLATE_INDEX" val="20200299"/>
  <p:tag name="KSO_WM_UNIT_LAYERLEVEL" val="1"/>
  <p:tag name="KSO_WM_TAG_VERSION" val="1.0"/>
  <p:tag name="KSO_WM_BEAUTIFY_FLAG" val="#wm#"/>
  <p:tag name="KSO_WM_UNIT_CHART_COMPONENT_FLAG" val="0"/>
  <p:tag name="KSO_WM_UNIT_TEXT_FILL_FORE_SCHEMECOLOR_INDEX" val="2"/>
  <p:tag name="KSO_WM_UNIT_TEXT_FILL_TYPE" val="1"/>
  <p:tag name="KSO_WM_UNIT_USESOURCEFORMAT_APPLY" val="1"/>
  <p:tag name="KSO_WM_FULL_TEXT_BEAUTIFY_COPY_ID" val="8"/>
</p:tagLst>
</file>

<file path=ppt/tags/tag155.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10"/>
  <p:tag name="KSO_WM_UNIT_ID" val="diagram20200299_1*i*10"/>
  <p:tag name="KSO_WM_TEMPLATE_CATEGORY" val="diagram"/>
  <p:tag name="KSO_WM_TEMPLATE_INDEX" val="20200299"/>
  <p:tag name="KSO_WM_UNIT_LAYERLEVEL" val="1"/>
  <p:tag name="KSO_WM_TAG_VERSION" val="1.0"/>
  <p:tag name="KSO_WM_BEAUTIFY_FLAG" val="#wm#"/>
  <p:tag name="KSO_WM_UNIT_CHART_COMPONENT_FLAG" val="0"/>
  <p:tag name="KSO_WM_UNIT_USESOURCEFORMAT_APPLY" val="1"/>
  <p:tag name="KSO_WM_FULL_TEXT_BEAUTIFY_COPY_ID" val="10"/>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2"/>
  <p:tag name="KSO_WM_UNIT_ID" val="diagram20200299_1*i*2"/>
  <p:tag name="KSO_WM_TEMPLATE_CATEGORY" val="diagram"/>
  <p:tag name="KSO_WM_TEMPLATE_INDEX" val="20200299"/>
  <p:tag name="KSO_WM_UNIT_LAYERLEVEL" val="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 name="KSO_WM_FULL_TEXT_BEAUTIFY_COPY_ID" val="6"/>
</p:tagLst>
</file>

<file path=ppt/tags/tag17.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PRESET_TEXT" val="25"/>
  <p:tag name="KSO_WM_UNIT_NOCLEAR" val="0"/>
  <p:tag name="KSO_WM_UNIT_VALUE" val="2"/>
  <p:tag name="KSO_WM_UNIT_HIGHLIGHT" val="0"/>
  <p:tag name="KSO_WM_UNIT_COMPATIBLE" val="0"/>
  <p:tag name="KSO_WM_UNIT_DIAGRAM_ISNUMVISUAL" val="0"/>
  <p:tag name="KSO_WM_UNIT_DIAGRAM_ISREFERUNIT" val="0"/>
  <p:tag name="KSO_WM_DIAGRAM_GROUP_CODE" val="ζ1-1"/>
  <p:tag name="KSO_WM_UNIT_TYPE" val="f"/>
  <p:tag name="KSO_WM_UNIT_INDEX" val="1"/>
  <p:tag name="KSO_WM_UNIT_ID" val="diagram20200299_1*f*1"/>
  <p:tag name="KSO_WM_TEMPLATE_CATEGORY" val="diagram"/>
  <p:tag name="KSO_WM_TEMPLATE_INDEX" val="20200299"/>
  <p:tag name="KSO_WM_UNIT_LAYERLEVEL" val="1"/>
  <p:tag name="KSO_WM_TAG_VERSION" val="1.0"/>
  <p:tag name="KSO_WM_BEAUTIFY_FLAG" val="#wm#"/>
  <p:tag name="KSO_WM_UNIT_CHART_EMPHASIZE_HAT" val="0"/>
  <p:tag name="KSO_WM_UNIT_CHART_COMPONENT_FLAG" val="0"/>
  <p:tag name="KSO_WM_UNIT_USESOURCEFORMAT_APPLY" val="1"/>
  <p:tag name="KSO_WM_FULL_TEXT_BEAUTIFY_COPY_ID" val="9"/>
</p:tagLst>
</file>

<file path=ppt/tags/tag18.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5"/>
  <p:tag name="KSO_WM_UNIT_ID" val="diagram20200299_1*i*5"/>
  <p:tag name="KSO_WM_TEMPLATE_CATEGORY" val="diagram"/>
  <p:tag name="KSO_WM_TEMPLATE_INDEX" val="20200299"/>
  <p:tag name="KSO_WM_UNIT_LAYERLEVEL" val="1"/>
  <p:tag name="KSO_WM_TAG_VERSION" val="1.0"/>
  <p:tag name="KSO_WM_BEAUTIFY_FLAG" val="#wm#"/>
  <p:tag name="KSO_WM_UNIT_CHART_COMPARISON_LINE_HORIZONTAL" val="0"/>
  <p:tag name="KSO_WM_UNIT_CHART_COMPONENT_FLAG" val="0"/>
  <p:tag name="KSO_WM_UNIT_USESOURCEFORMAT_APPLY" val="1"/>
  <p:tag name="KSO_WM_FULL_TEXT_BEAUTIFY_COPY_ID" val="4"/>
</p:tagLst>
</file>

<file path=ppt/tags/tag19.xml><?xml version="1.0" encoding="utf-8"?>
<p:tagLst xmlns:a="http://schemas.openxmlformats.org/drawingml/2006/main" xmlns:r="http://schemas.openxmlformats.org/officeDocument/2006/relationships" xmlns:p="http://schemas.openxmlformats.org/presentationml/2006/main">
  <p:tag name="KSO_WM_UNIT_CHART_COMPARISON_MIN_SIZE" val="73"/>
  <p:tag name="KSO_WM_UNIT_CHART_COMPARISON_CATEGORY_INDEXES" val="-1*-1"/>
  <p:tag name="KSO_WM_UNIT_HIGHLIGHT" val="0"/>
  <p:tag name="KSO_WM_UNIT_COMPATIBLE" val="0"/>
  <p:tag name="KSO_WM_UNIT_DIAGRAM_ISNUMVISUAL" val="0"/>
  <p:tag name="KSO_WM_UNIT_DIAGRAM_ISREFERUNIT" val="0"/>
  <p:tag name="KSO_WM_DIAGRAM_GROUP_CODE" val="ζ1-1"/>
  <p:tag name="KSO_WM_UNIT_TYPE" val="i"/>
  <p:tag name="KSO_WM_UNIT_INDEX" val="6"/>
  <p:tag name="KSO_WM_UNIT_ID" val="diagram20200299_1*i*6"/>
  <p:tag name="KSO_WM_TEMPLATE_CATEGORY" val="diagram"/>
  <p:tag name="KSO_WM_TEMPLATE_INDEX" val="20200299"/>
  <p:tag name="KSO_WM_UNIT_LAYERLEVEL" val="1"/>
  <p:tag name="KSO_WM_TAG_VERSION" val="1.0"/>
  <p:tag name="KSO_WM_BEAUTIFY_FLAG" val="#wm#"/>
  <p:tag name="KSO_WM_UNIT_CHART_COMPARISON_MODE" val="0"/>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11"/>
  <p:tag name="KSO_WM_UNIT_ID" val="diagram20200299_1*i*11"/>
  <p:tag name="KSO_WM_TEMPLATE_CATEGORY" val="diagram"/>
  <p:tag name="KSO_WM_TEMPLATE_INDEX" val="20200299"/>
  <p:tag name="KSO_WM_UNIT_LAYERLEVEL" val="1"/>
  <p:tag name="KSO_WM_TAG_VERSION" val="1.0"/>
  <p:tag name="KSO_WM_BEAUTIFY_FLAG" val="#wm#"/>
  <p:tag name="KSO_WM_UNIT_CHART_COMPARISON_LINE_VERTICAL" val="1"/>
  <p:tag name="KSO_WM_UNIT_CHART_COMPONENT_FLAG" val="0"/>
  <p:tag name="KSO_WM_UNIT_USESOURCEFORMAT_APPLY" val="1"/>
  <p:tag name="KSO_WM_FULL_TEXT_BEAUTIFY_COPY_ID" val="11"/>
</p:tagLst>
</file>

<file path=ppt/tags/tag21.xml><?xml version="1.0" encoding="utf-8"?>
<p:tagLst xmlns:a="http://schemas.openxmlformats.org/drawingml/2006/main" xmlns:r="http://schemas.openxmlformats.org/officeDocument/2006/relationships" xmlns:p="http://schemas.openxmlformats.org/presentationml/2006/main">
  <p:tag name="KSO_WM_FULL_TEXT_BEAUTIFY_COPY_ID" val="12"/>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87714_3*l_h_i*1_4_1"/>
  <p:tag name="KSO_WM_TEMPLATE_CATEGORY" val="diagram"/>
  <p:tag name="KSO_WM_TEMPLATE_INDEX" val="20187714"/>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7714_3*l_h_i*1_3_1"/>
  <p:tag name="KSO_WM_TEMPLATE_CATEGORY" val="diagram"/>
  <p:tag name="KSO_WM_TEMPLATE_INDEX" val="20187714"/>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7714_3*l_h_i*1_2_1"/>
  <p:tag name="KSO_WM_TEMPLATE_CATEGORY" val="diagram"/>
  <p:tag name="KSO_WM_TEMPLATE_INDEX" val="20187714"/>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25.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714_3*l_h_a*1_2_1"/>
  <p:tag name="KSO_WM_TEMPLATE_CATEGORY" val="diagram"/>
  <p:tag name="KSO_WM_TEMPLATE_INDEX" val="20187714"/>
  <p:tag name="KSO_WM_UNIT_LAYERLEVEL" val="1_1_1"/>
  <p:tag name="KSO_WM_TAG_VERSION" val="1.0"/>
  <p:tag name="KSO_WM_BEAUTIFY_FLAG" val="#wm#"/>
  <p:tag name="KSO_WM_UNIT_PRESET_TEXT" val="添加标题"/>
  <p:tag name="KSO_WM_UNIT_TEXT_FILL_FORE_SCHEMECOLOR_INDEX" val="14"/>
  <p:tag name="KSO_WM_UNIT_TEXT_FILL_TYPE" val="1"/>
  <p:tag name="KSO_WM_UNIT_USESOURCEFORMAT_APPLY" val="1"/>
</p:tagLst>
</file>

<file path=ppt/tags/tag26.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714_3*l_h_a*1_1_1"/>
  <p:tag name="KSO_WM_TEMPLATE_CATEGORY" val="diagram"/>
  <p:tag name="KSO_WM_TEMPLATE_INDEX" val="20187714"/>
  <p:tag name="KSO_WM_UNIT_LAYERLEVEL" val="1_1_1"/>
  <p:tag name="KSO_WM_TAG_VERSION" val="1.0"/>
  <p:tag name="KSO_WM_BEAUTIFY_FLAG" val="#wm#"/>
  <p:tag name="KSO_WM_UNIT_PRESET_TEXT" val="添加标题"/>
  <p:tag name="KSO_WM_UNIT_TEXT_FILL_FORE_SCHEMECOLOR_INDEX" val="14"/>
  <p:tag name="KSO_WM_UNIT_TEXT_FILL_TYPE" val="1"/>
  <p:tag name="KSO_WM_UNIT_USESOURCEFORMAT_APPLY" val="1"/>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7714_3*l_h_i*1_1_1"/>
  <p:tag name="KSO_WM_TEMPLATE_CATEGORY" val="diagram"/>
  <p:tag name="KSO_WM_TEMPLATE_INDEX" val="20187714"/>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h_a"/>
  <p:tag name="KSO_WM_UNIT_INDEX" val="1_1_1_1"/>
  <p:tag name="KSO_WM_UNIT_ID" val="diagram20187714_3*l_h_h_a*1_1_1_1"/>
  <p:tag name="KSO_WM_TEMPLATE_CATEGORY" val="diagram"/>
  <p:tag name="KSO_WM_TEMPLATE_INDEX" val="20187714"/>
  <p:tag name="KSO_WM_UNIT_LAYERLEVEL" val="1_1_1_1"/>
  <p:tag name="KSO_WM_TAG_VERSION" val="1.0"/>
  <p:tag name="KSO_WM_BEAUTIFY_FLAG" val=""/>
  <p:tag name="KSO_WM_UNIT_PRESET_TEXT" val="添加标题"/>
  <p:tag name="KSO_WM_UNIT_TEXT_FILL_FORE_SCHEMECOLOR_INDEX" val="5"/>
  <p:tag name="KSO_WM_UNIT_TEXT_FILL_TYPE" val="1"/>
  <p:tag name="KSO_WM_UNIT_USESOURCEFORMAT_APPLY" val="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PRESET_TEXT" val="9"/>
  <p:tag name="KSO_WM_UNIT_NOCLEAR" val="0"/>
  <p:tag name="KSO_WM_UNIT_VALUE" val="7"/>
  <p:tag name="KSO_WM_UNIT_HIGHLIGHT" val="0"/>
  <p:tag name="KSO_WM_UNIT_COMPATIBLE" val="0"/>
  <p:tag name="KSO_WM_UNIT_DIAGRAM_ISNUMVISUAL" val="0"/>
  <p:tag name="KSO_WM_UNIT_DIAGRAM_ISREFERUNIT" val="0"/>
  <p:tag name="KSO_WM_DIAGRAM_GROUP_CODE" val="ζ1-1"/>
  <p:tag name="KSO_WM_UNIT_TYPE" val="f"/>
  <p:tag name="KSO_WM_UNIT_INDEX" val="2"/>
  <p:tag name="KSO_WM_UNIT_ID" val="diagram20200299_1*f*2"/>
  <p:tag name="KSO_WM_TEMPLATE_CATEGORY" val="diagram"/>
  <p:tag name="KSO_WM_TEMPLATE_INDEX" val="20200299"/>
  <p:tag name="KSO_WM_UNIT_LAYERLEVEL" val="1"/>
  <p:tag name="KSO_WM_TAG_VERSION" val="1.0"/>
  <p:tag name="KSO_WM_BEAUTIFY_FLAG" val="#wm#"/>
  <p:tag name="KSO_WM_UNIT_CHART_COMPONENT_FLAG" val="0"/>
  <p:tag name="KSO_WM_UNIT_USESOURCEFORMAT_APPLY" val="1"/>
  <p:tag name="KSO_WM_FULL_TEXT_BEAUTIFY_COPY_ID" val="25"/>
</p:tagLst>
</file>

<file path=ppt/tags/tag34.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7"/>
  <p:tag name="KSO_WM_UNIT_ID" val="diagram20200299_1*i*7"/>
  <p:tag name="KSO_WM_TEMPLATE_CATEGORY" val="diagram"/>
  <p:tag name="KSO_WM_TEMPLATE_INDEX" val="20200299"/>
  <p:tag name="KSO_WM_UNIT_LAYERLEVEL" val="1"/>
  <p:tag name="KSO_WM_TAG_VERSION" val="1.0"/>
  <p:tag name="KSO_WM_BEAUTIFY_FLAG" val="#wm#"/>
  <p:tag name="KSO_WM_UNIT_CHART_COMPONENT_FLAG" val="0"/>
  <p:tag name="KSO_WM_UNIT_TEXT_FILL_FORE_SCHEMECOLOR_INDEX" val="2"/>
  <p:tag name="KSO_WM_UNIT_TEXT_FILL_TYPE" val="1"/>
  <p:tag name="KSO_WM_UNIT_USESOURCEFORMAT_APPLY" val="1"/>
  <p:tag name="KSO_WM_FULL_TEXT_BEAUTIFY_COPY_ID" val="26"/>
</p:tagLst>
</file>

<file path=ppt/tags/tag35.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8"/>
  <p:tag name="KSO_WM_UNIT_ID" val="diagram20200299_1*i*8"/>
  <p:tag name="KSO_WM_TEMPLATE_CATEGORY" val="diagram"/>
  <p:tag name="KSO_WM_TEMPLATE_INDEX" val="20200299"/>
  <p:tag name="KSO_WM_UNIT_LAYERLEVEL" val="1"/>
  <p:tag name="KSO_WM_TAG_VERSION" val="1.0"/>
  <p:tag name="KSO_WM_BEAUTIFY_FLAG" val="#wm#"/>
  <p:tag name="KSO_WM_UNIT_CHART_COMPONENT_FLAG" val="0"/>
  <p:tag name="KSO_WM_UNIT_TEXT_FILL_FORE_SCHEMECOLOR_INDEX" val="2"/>
  <p:tag name="KSO_WM_UNIT_TEXT_FILL_TYPE" val="1"/>
  <p:tag name="KSO_WM_UNIT_USESOURCEFORMAT_APPLY" val="1"/>
  <p:tag name="KSO_WM_FULL_TEXT_BEAUTIFY_COPY_ID" val="27"/>
</p:tagLst>
</file>

<file path=ppt/tags/tag36.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9"/>
  <p:tag name="KSO_WM_UNIT_ID" val="diagram20200299_1*i*9"/>
  <p:tag name="KSO_WM_TEMPLATE_CATEGORY" val="diagram"/>
  <p:tag name="KSO_WM_TEMPLATE_INDEX" val="20200299"/>
  <p:tag name="KSO_WM_UNIT_LAYERLEVEL" val="1"/>
  <p:tag name="KSO_WM_TAG_VERSION" val="1.0"/>
  <p:tag name="KSO_WM_BEAUTIFY_FLAG" val="#wm#"/>
  <p:tag name="KSO_WM_UNIT_CHART_COMPONENT_FLAG" val="0"/>
  <p:tag name="KSO_WM_UNIT_TEXT_FILL_FORE_SCHEMECOLOR_INDEX" val="2"/>
  <p:tag name="KSO_WM_UNIT_TEXT_FILL_TYPE" val="1"/>
  <p:tag name="KSO_WM_UNIT_USESOURCEFORMAT_APPLY" val="1"/>
  <p:tag name="KSO_WM_FULL_TEXT_BEAUTIFY_COPY_ID" val="8"/>
</p:tagLst>
</file>

<file path=ppt/tags/tag37.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10"/>
  <p:tag name="KSO_WM_UNIT_ID" val="diagram20200299_1*i*10"/>
  <p:tag name="KSO_WM_TEMPLATE_CATEGORY" val="diagram"/>
  <p:tag name="KSO_WM_TEMPLATE_INDEX" val="20200299"/>
  <p:tag name="KSO_WM_UNIT_LAYERLEVEL" val="1"/>
  <p:tag name="KSO_WM_TAG_VERSION" val="1.0"/>
  <p:tag name="KSO_WM_BEAUTIFY_FLAG" val="#wm#"/>
  <p:tag name="KSO_WM_UNIT_CHART_COMPONENT_FLAG" val="0"/>
  <p:tag name="KSO_WM_UNIT_USESOURCEFORMAT_APPLY" val="1"/>
  <p:tag name="KSO_WM_FULL_TEXT_BEAUTIFY_COPY_ID" val="10"/>
</p:tagLst>
</file>

<file path=ppt/tags/tag38.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diagram20200299_1"/>
  <p:tag name="KSO_WM_TEMPLATE_SUBCATEGORY" val="0"/>
  <p:tag name="KSO_WM_SLIDE_TYPE" val="text"/>
  <p:tag name="KSO_WM_SLIDE_SUBTYPE" val="diag"/>
  <p:tag name="KSO_WM_SLIDE_ITEM_CNT" val="1"/>
  <p:tag name="KSO_WM_SLIDE_INDEX" val="1"/>
  <p:tag name="KSO_WM_SLIDE_SIZE" val="808.2*392.65"/>
  <p:tag name="KSO_WM_SLIDE_POSITION" val="75.9*116.65"/>
  <p:tag name="KSO_WM_DIAGRAM_GROUP_CODE" val="ζ1-1"/>
  <p:tag name="KSO_WM_SLIDE_DIAGTYPE" val="ζ"/>
  <p:tag name="KSO_WM_TAG_VERSION" val="1.0"/>
  <p:tag name="KSO_WM_BEAUTIFY_FLAG" val="#wm#"/>
  <p:tag name="KSO_WM_TEMPLATE_CATEGORY" val="diagram"/>
  <p:tag name="KSO_WM_TEMPLATE_INDEX" val="20200299"/>
  <p:tag name="KSO_WM_SLIDE_LAYOUT" val="a_f_ζ"/>
  <p:tag name="KSO_WM_SLIDE_LAYOUT_CNT" val="1_2_1"/>
  <p:tag name="KSO_WM_FULL_TEXT_BEAUTIFY_COPY_ID" val="150995654"/>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diagram20200299_1*i*1"/>
  <p:tag name="KSO_WM_TEMPLATE_CATEGORY" val="diagram"/>
  <p:tag name="KSO_WM_TEMPLATE_INDEX" val="20200299"/>
  <p:tag name="KSO_WM_UNIT_LAYERLEVEL" val="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 name="KSO_WM_FULL_TEXT_BEAUTIFY_COPY_ID" val="5"/>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2"/>
  <p:tag name="KSO_WM_UNIT_ID" val="diagram20200299_1*i*2"/>
  <p:tag name="KSO_WM_TEMPLATE_CATEGORY" val="diagram"/>
  <p:tag name="KSO_WM_TEMPLATE_INDEX" val="20200299"/>
  <p:tag name="KSO_WM_UNIT_LAYERLEVEL" val="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 name="KSO_WM_FULL_TEXT_BEAUTIFY_COPY_ID" val="6"/>
</p:tagLst>
</file>

<file path=ppt/tags/tag41.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PRESET_TEXT" val="25"/>
  <p:tag name="KSO_WM_UNIT_NOCLEAR" val="0"/>
  <p:tag name="KSO_WM_UNIT_VALUE" val="2"/>
  <p:tag name="KSO_WM_UNIT_HIGHLIGHT" val="0"/>
  <p:tag name="KSO_WM_UNIT_COMPATIBLE" val="0"/>
  <p:tag name="KSO_WM_UNIT_DIAGRAM_ISNUMVISUAL" val="0"/>
  <p:tag name="KSO_WM_UNIT_DIAGRAM_ISREFERUNIT" val="0"/>
  <p:tag name="KSO_WM_DIAGRAM_GROUP_CODE" val="ζ1-1"/>
  <p:tag name="KSO_WM_UNIT_TYPE" val="f"/>
  <p:tag name="KSO_WM_UNIT_INDEX" val="1"/>
  <p:tag name="KSO_WM_UNIT_ID" val="diagram20200299_1*f*1"/>
  <p:tag name="KSO_WM_TEMPLATE_CATEGORY" val="diagram"/>
  <p:tag name="KSO_WM_TEMPLATE_INDEX" val="20200299"/>
  <p:tag name="KSO_WM_UNIT_LAYERLEVEL" val="1"/>
  <p:tag name="KSO_WM_TAG_VERSION" val="1.0"/>
  <p:tag name="KSO_WM_BEAUTIFY_FLAG" val="#wm#"/>
  <p:tag name="KSO_WM_UNIT_CHART_EMPHASIZE_HAT" val="0"/>
  <p:tag name="KSO_WM_UNIT_CHART_COMPONENT_FLAG" val="0"/>
  <p:tag name="KSO_WM_UNIT_USESOURCEFORMAT_APPLY" val="1"/>
  <p:tag name="KSO_WM_FULL_TEXT_BEAUTIFY_COPY_ID" val="9"/>
</p:tagLst>
</file>

<file path=ppt/tags/tag42.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5"/>
  <p:tag name="KSO_WM_UNIT_ID" val="diagram20200299_1*i*5"/>
  <p:tag name="KSO_WM_TEMPLATE_CATEGORY" val="diagram"/>
  <p:tag name="KSO_WM_TEMPLATE_INDEX" val="20200299"/>
  <p:tag name="KSO_WM_UNIT_LAYERLEVEL" val="1"/>
  <p:tag name="KSO_WM_TAG_VERSION" val="1.0"/>
  <p:tag name="KSO_WM_BEAUTIFY_FLAG" val="#wm#"/>
  <p:tag name="KSO_WM_UNIT_CHART_COMPARISON_LINE_HORIZONTAL" val="0"/>
  <p:tag name="KSO_WM_UNIT_CHART_COMPONENT_FLAG" val="0"/>
  <p:tag name="KSO_WM_UNIT_USESOURCEFORMAT_APPLY" val="1"/>
  <p:tag name="KSO_WM_FULL_TEXT_BEAUTIFY_COPY_ID" val="4"/>
</p:tagLst>
</file>

<file path=ppt/tags/tag43.xml><?xml version="1.0" encoding="utf-8"?>
<p:tagLst xmlns:a="http://schemas.openxmlformats.org/drawingml/2006/main" xmlns:r="http://schemas.openxmlformats.org/officeDocument/2006/relationships" xmlns:p="http://schemas.openxmlformats.org/presentationml/2006/main">
  <p:tag name="KSO_WM_UNIT_CHART_COMPARISON_MIN_SIZE" val="73"/>
  <p:tag name="KSO_WM_UNIT_CHART_COMPARISON_CATEGORY_INDEXES" val="-1*-1"/>
  <p:tag name="KSO_WM_UNIT_HIGHLIGHT" val="0"/>
  <p:tag name="KSO_WM_UNIT_COMPATIBLE" val="0"/>
  <p:tag name="KSO_WM_UNIT_DIAGRAM_ISNUMVISUAL" val="0"/>
  <p:tag name="KSO_WM_UNIT_DIAGRAM_ISREFERUNIT" val="0"/>
  <p:tag name="KSO_WM_DIAGRAM_GROUP_CODE" val="ζ1-1"/>
  <p:tag name="KSO_WM_UNIT_TYPE" val="i"/>
  <p:tag name="KSO_WM_UNIT_INDEX" val="6"/>
  <p:tag name="KSO_WM_UNIT_ID" val="diagram20200299_1*i*6"/>
  <p:tag name="KSO_WM_TEMPLATE_CATEGORY" val="diagram"/>
  <p:tag name="KSO_WM_TEMPLATE_INDEX" val="20200299"/>
  <p:tag name="KSO_WM_UNIT_LAYERLEVEL" val="1"/>
  <p:tag name="KSO_WM_TAG_VERSION" val="1.0"/>
  <p:tag name="KSO_WM_BEAUTIFY_FLAG" val="#wm#"/>
  <p:tag name="KSO_WM_UNIT_CHART_COMPARISON_MODE" val="0"/>
  <p:tag name="KSO_WM_UNIT_USESOURCEFORMAT_APPLY" val="1"/>
</p:tagLst>
</file>

<file path=ppt/tags/tag44.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11"/>
  <p:tag name="KSO_WM_UNIT_ID" val="diagram20200299_1*i*11"/>
  <p:tag name="KSO_WM_TEMPLATE_CATEGORY" val="diagram"/>
  <p:tag name="KSO_WM_TEMPLATE_INDEX" val="20200299"/>
  <p:tag name="KSO_WM_UNIT_LAYERLEVEL" val="1"/>
  <p:tag name="KSO_WM_TAG_VERSION" val="1.0"/>
  <p:tag name="KSO_WM_BEAUTIFY_FLAG" val="#wm#"/>
  <p:tag name="KSO_WM_UNIT_CHART_COMPARISON_LINE_VERTICAL" val="1"/>
  <p:tag name="KSO_WM_UNIT_CHART_COMPONENT_FLAG" val="0"/>
  <p:tag name="KSO_WM_UNIT_USESOURCEFORMAT_APPLY" val="1"/>
  <p:tag name="KSO_WM_FULL_TEXT_BEAUTIFY_COPY_ID" val="11"/>
</p:tagLst>
</file>

<file path=ppt/tags/tag45.xml><?xml version="1.0" encoding="utf-8"?>
<p:tagLst xmlns:a="http://schemas.openxmlformats.org/drawingml/2006/main" xmlns:r="http://schemas.openxmlformats.org/officeDocument/2006/relationships" xmlns:p="http://schemas.openxmlformats.org/presentationml/2006/main">
  <p:tag name="KSO_WM_FULL_TEXT_BEAUTIFY_COPY_ID" val="12"/>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87714_3*l_h_i*1_4_1"/>
  <p:tag name="KSO_WM_TEMPLATE_CATEGORY" val="diagram"/>
  <p:tag name="KSO_WM_TEMPLATE_INDEX" val="20187714"/>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7714_3*l_h_i*1_3_1"/>
  <p:tag name="KSO_WM_TEMPLATE_CATEGORY" val="diagram"/>
  <p:tag name="KSO_WM_TEMPLATE_INDEX" val="20187714"/>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7714_3*l_h_i*1_2_1"/>
  <p:tag name="KSO_WM_TEMPLATE_CATEGORY" val="diagram"/>
  <p:tag name="KSO_WM_TEMPLATE_INDEX" val="20187714"/>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4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714_3*l_h_a*1_2_1"/>
  <p:tag name="KSO_WM_TEMPLATE_CATEGORY" val="diagram"/>
  <p:tag name="KSO_WM_TEMPLATE_INDEX" val="20187714"/>
  <p:tag name="KSO_WM_UNIT_LAYERLEVEL" val="1_1_1"/>
  <p:tag name="KSO_WM_TAG_VERSION" val="1.0"/>
  <p:tag name="KSO_WM_BEAUTIFY_FLAG" val="#wm#"/>
  <p:tag name="KSO_WM_UNIT_PRESET_TEXT" val="添加标题"/>
  <p:tag name="KSO_WM_UNIT_TEXT_FILL_FORE_SCHEMECOLOR_INDEX" val="14"/>
  <p:tag name="KSO_WM_UNIT_TEXT_FILL_TYPE" val="1"/>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714_3*l_h_a*1_1_1"/>
  <p:tag name="KSO_WM_TEMPLATE_CATEGORY" val="diagram"/>
  <p:tag name="KSO_WM_TEMPLATE_INDEX" val="20187714"/>
  <p:tag name="KSO_WM_UNIT_LAYERLEVEL" val="1_1_1"/>
  <p:tag name="KSO_WM_TAG_VERSION" val="1.0"/>
  <p:tag name="KSO_WM_BEAUTIFY_FLAG" val="#wm#"/>
  <p:tag name="KSO_WM_UNIT_PRESET_TEXT" val="添加标题"/>
  <p:tag name="KSO_WM_UNIT_TEXT_FILL_FORE_SCHEMECOLOR_INDEX" val="14"/>
  <p:tag name="KSO_WM_UNIT_TEXT_FILL_TYPE" val="1"/>
  <p:tag name="KSO_WM_UNIT_USESOURCEFORMAT_APPLY" val="1"/>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7714_3*l_h_i*1_1_1"/>
  <p:tag name="KSO_WM_TEMPLATE_CATEGORY" val="diagram"/>
  <p:tag name="KSO_WM_TEMPLATE_INDEX" val="20187714"/>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h_i"/>
  <p:tag name="KSO_WM_UNIT_INDEX" val="1_1_1_2"/>
  <p:tag name="KSO_WM_UNIT_ID" val="diagram20187714_3*l_h_h_i*1_1_1_2"/>
  <p:tag name="KSO_WM_TEMPLATE_CATEGORY" val="diagram"/>
  <p:tag name="KSO_WM_TEMPLATE_INDEX" val="20187714"/>
  <p:tag name="KSO_WM_UNIT_LAYERLEVEL" val="1_1_1_1"/>
  <p:tag name="KSO_WM_TAG_VERSION" val="1.0"/>
  <p:tag name="KSO_WM_BEAUTIFY_FLAG" val="#wm#"/>
  <p:tag name="KSO_WM_UNIT_FILL_FORE_SCHEMECOLOR_INDEX" val="5"/>
  <p:tag name="KSO_WM_UNIT_FILL_TYPE" val="1"/>
  <p:tag name="KSO_WM_UNIT_LINE_FORE_SCHEMECOLOR_INDEX" val="6"/>
  <p:tag name="KSO_WM_UNIT_LINE_FILL_TYPE" val="2"/>
  <p:tag name="KSO_WM_UNIT_TEXT_FILL_FORE_SCHEMECOLOR_INDEX" val="13"/>
  <p:tag name="KSO_WM_UNIT_TEXT_FILL_TYPE" val="1"/>
  <p:tag name="KSO_WM_UNIT_USESOURCEFORMAT_APPLY" val="1"/>
</p:tagLst>
</file>

<file path=ppt/tags/tag53.xml><?xml version="1.0" encoding="utf-8"?>
<p:tagLst xmlns:a="http://schemas.openxmlformats.org/drawingml/2006/main" xmlns:r="http://schemas.openxmlformats.org/officeDocument/2006/relationships" xmlns:p="http://schemas.openxmlformats.org/presentationml/2006/main">
  <p:tag name="KSO_WM_UNIT_VALUE" val="75*75"/>
  <p:tag name="KSO_WM_UNIT_HIGHLIGHT" val="0"/>
  <p:tag name="KSO_WM_UNIT_COMPATIBLE" val="0"/>
  <p:tag name="KSO_WM_UNIT_DIAGRAM_ISNUMVISUAL" val="0"/>
  <p:tag name="KSO_WM_UNIT_DIAGRAM_ISREFERUNIT" val="0"/>
  <p:tag name="KSO_WM_DIAGRAM_GROUP_CODE" val="l1-1"/>
  <p:tag name="KSO_WM_UNIT_TYPE" val="l_h_h_x"/>
  <p:tag name="KSO_WM_UNIT_INDEX" val="1_1_1_1"/>
  <p:tag name="KSO_WM_UNIT_ID" val="diagram20187714_3*l_h_h_x*1_1_1_1"/>
  <p:tag name="KSO_WM_TEMPLATE_CATEGORY" val="diagram"/>
  <p:tag name="KSO_WM_TEMPLATE_INDEX" val="20187714"/>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54.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h_a"/>
  <p:tag name="KSO_WM_UNIT_INDEX" val="1_1_1_1"/>
  <p:tag name="KSO_WM_UNIT_ID" val="diagram20187714_3*l_h_h_a*1_1_1_1"/>
  <p:tag name="KSO_WM_TEMPLATE_CATEGORY" val="diagram"/>
  <p:tag name="KSO_WM_TEMPLATE_INDEX" val="20187714"/>
  <p:tag name="KSO_WM_UNIT_LAYERLEVEL" val="1_1_1_1"/>
  <p:tag name="KSO_WM_TAG_VERSION" val="1.0"/>
  <p:tag name="KSO_WM_BEAUTIFY_FLAG" val="#wm#"/>
  <p:tag name="KSO_WM_UNIT_PRESET_TEXT" val="添加标题"/>
  <p:tag name="KSO_WM_UNIT_TEXT_FILL_FORE_SCHEMECOLOR_INDEX" val="5"/>
  <p:tag name="KSO_WM_UNIT_TEXT_FILL_TYPE" val="1"/>
  <p:tag name="KSO_WM_UNIT_USESOURCEFORMAT_APPLY" val="1"/>
</p:tagLst>
</file>

<file path=ppt/tags/tag55.xml><?xml version="1.0" encoding="utf-8"?>
<p:tagLst xmlns:a="http://schemas.openxmlformats.org/drawingml/2006/main" xmlns:r="http://schemas.openxmlformats.org/officeDocument/2006/relationships" xmlns:p="http://schemas.openxmlformats.org/presentationml/2006/main">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h_f"/>
  <p:tag name="KSO_WM_UNIT_INDEX" val="1_1_1_1"/>
  <p:tag name="KSO_WM_UNIT_ID" val="diagram20187714_3*l_h_h_f*1_1_1_1"/>
  <p:tag name="KSO_WM_TEMPLATE_CATEGORY" val="diagram"/>
  <p:tag name="KSO_WM_TEMPLATE_INDEX" val="20187714"/>
  <p:tag name="KSO_WM_UNIT_LAYERLEVEL" val="1_1_1_1"/>
  <p:tag name="KSO_WM_TAG_VERSION" val="1.0"/>
  <p:tag name="KSO_WM_BEAUTIFY_FLAG" val="#wm#"/>
  <p:tag name="KSO_WM_UNIT_PRESET_TEXT" val="单击此处添加文本"/>
  <p:tag name="KSO_WM_UNIT_TEXT_FILL_FORE_SCHEMECOLOR_INDEX" val="1"/>
  <p:tag name="KSO_WM_UNIT_TEXT_FILL_TYPE" val="1"/>
  <p:tag name="KSO_WM_UNIT_USESOURCEFORMAT_APPLY" val="1"/>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h_i"/>
  <p:tag name="KSO_WM_UNIT_INDEX" val="1_2_1_2"/>
  <p:tag name="KSO_WM_UNIT_ID" val="diagram20187714_3*l_h_h_i*1_2_1_2"/>
  <p:tag name="KSO_WM_TEMPLATE_CATEGORY" val="diagram"/>
  <p:tag name="KSO_WM_TEMPLATE_INDEX" val="20187714"/>
  <p:tag name="KSO_WM_UNIT_LAYERLEVEL" val="1_1_1_1"/>
  <p:tag name="KSO_WM_TAG_VERSION" val="1.0"/>
  <p:tag name="KSO_WM_BEAUTIFY_FLAG" val="#wm#"/>
  <p:tag name="KSO_WM_UNIT_FILL_FORE_SCHEMECOLOR_INDEX" val="6"/>
  <p:tag name="KSO_WM_UNIT_FILL_TYPE" val="1"/>
  <p:tag name="KSO_WM_UNIT_LINE_FORE_SCHEMECOLOR_INDEX" val="5"/>
  <p:tag name="KSO_WM_UNIT_LINE_FILL_TYPE" val="2"/>
  <p:tag name="KSO_WM_UNIT_TEXT_FILL_FORE_SCHEMECOLOR_INDEX" val="13"/>
  <p:tag name="KSO_WM_UNIT_TEXT_FILL_TYPE" val="1"/>
  <p:tag name="KSO_WM_UNIT_USESOURCEFORMAT_APPLY" val="1"/>
</p:tagLst>
</file>

<file path=ppt/tags/tag57.xml><?xml version="1.0" encoding="utf-8"?>
<p:tagLst xmlns:a="http://schemas.openxmlformats.org/drawingml/2006/main" xmlns:r="http://schemas.openxmlformats.org/officeDocument/2006/relationships" xmlns:p="http://schemas.openxmlformats.org/presentationml/2006/main">
  <p:tag name="KSO_WM_UNIT_VALUE" val="75*75"/>
  <p:tag name="KSO_WM_UNIT_HIGHLIGHT" val="0"/>
  <p:tag name="KSO_WM_UNIT_COMPATIBLE" val="0"/>
  <p:tag name="KSO_WM_UNIT_DIAGRAM_ISNUMVISUAL" val="0"/>
  <p:tag name="KSO_WM_UNIT_DIAGRAM_ISREFERUNIT" val="0"/>
  <p:tag name="KSO_WM_DIAGRAM_GROUP_CODE" val="l1-1"/>
  <p:tag name="KSO_WM_UNIT_TYPE" val="l_h_h_x"/>
  <p:tag name="KSO_WM_UNIT_INDEX" val="1_2_1_1"/>
  <p:tag name="KSO_WM_UNIT_ID" val="diagram20187714_3*l_h_h_x*1_2_1_1"/>
  <p:tag name="KSO_WM_TEMPLATE_CATEGORY" val="diagram"/>
  <p:tag name="KSO_WM_TEMPLATE_INDEX" val="20187714"/>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58.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h_a"/>
  <p:tag name="KSO_WM_UNIT_INDEX" val="1_2_1_1"/>
  <p:tag name="KSO_WM_UNIT_ID" val="diagram20187714_3*l_h_h_a*1_2_1_1"/>
  <p:tag name="KSO_WM_TEMPLATE_CATEGORY" val="diagram"/>
  <p:tag name="KSO_WM_TEMPLATE_INDEX" val="20187714"/>
  <p:tag name="KSO_WM_UNIT_LAYERLEVEL" val="1_1_1_1"/>
  <p:tag name="KSO_WM_TAG_VERSION" val="1.0"/>
  <p:tag name="KSO_WM_BEAUTIFY_FLAG" val="#wm#"/>
  <p:tag name="KSO_WM_UNIT_PRESET_TEXT" val="添加标题"/>
  <p:tag name="KSO_WM_UNIT_TEXT_FILL_FORE_SCHEMECOLOR_INDEX" val="6"/>
  <p:tag name="KSO_WM_UNIT_TEXT_FILL_TYPE" val="1"/>
  <p:tag name="KSO_WM_UNIT_USESOURCEFORMAT_APPLY"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h_i"/>
  <p:tag name="KSO_WM_UNIT_INDEX" val="1_4_1_1"/>
  <p:tag name="KSO_WM_UNIT_ID" val="diagram20187714_3*l_h_h_i*1_4_1_1"/>
  <p:tag name="KSO_WM_TEMPLATE_CATEGORY" val="diagram"/>
  <p:tag name="KSO_WM_TEMPLATE_INDEX" val="20187714"/>
  <p:tag name="KSO_WM_UNIT_LAYERLEVEL" val="1_1_1_1"/>
  <p:tag name="KSO_WM_TAG_VERSION" val="1.0"/>
  <p:tag name="KSO_WM_BEAUTIFY_FLAG" val="#wm#"/>
  <p:tag name="KSO_WM_UNIT_FILL_FORE_SCHEMECOLOR_INDEX" val="8"/>
  <p:tag name="KSO_WM_UNIT_FILL_TYPE" val="1"/>
  <p:tag name="KSO_WM_UNIT_LINE_FORE_SCHEMECOLOR_INDEX" val="8"/>
  <p:tag name="KSO_WM_UNIT_LINE_FILL_TYPE" val="2"/>
  <p:tag name="KSO_WM_UNIT_TEXT_FILL_FORE_SCHEMECOLOR_INDEX" val="13"/>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h_a"/>
  <p:tag name="KSO_WM_UNIT_INDEX" val="1_4_1_1"/>
  <p:tag name="KSO_WM_UNIT_ID" val="diagram20187714_3*l_h_h_a*1_4_1_1"/>
  <p:tag name="KSO_WM_TEMPLATE_CATEGORY" val="diagram"/>
  <p:tag name="KSO_WM_TEMPLATE_INDEX" val="20187714"/>
  <p:tag name="KSO_WM_UNIT_LAYERLEVEL" val="1_1_1_1"/>
  <p:tag name="KSO_WM_TAG_VERSION" val="1.0"/>
  <p:tag name="KSO_WM_BEAUTIFY_FLAG" val="#wm#"/>
  <p:tag name="KSO_WM_UNIT_PRESET_TEXT" val="添加标题"/>
  <p:tag name="KSO_WM_UNIT_TEXT_FILL_FORE_SCHEMECOLOR_INDEX" val="8"/>
  <p:tag name="KSO_WM_UNIT_TEXT_FILL_TYPE" val="1"/>
  <p:tag name="KSO_WM_UNIT_USESOURCEFORMAT_APPLY" val="1"/>
</p:tagLst>
</file>

<file path=ppt/tags/tag61.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h_f"/>
  <p:tag name="KSO_WM_UNIT_INDEX" val="1_4_1_1"/>
  <p:tag name="KSO_WM_UNIT_ID" val="diagram20187714_3*l_h_h_f*1_4_1_1"/>
  <p:tag name="KSO_WM_TEMPLATE_CATEGORY" val="diagram"/>
  <p:tag name="KSO_WM_TEMPLATE_INDEX" val="20187714"/>
  <p:tag name="KSO_WM_UNIT_LAYERLEVEL" val="1_1_1_1"/>
  <p:tag name="KSO_WM_TAG_VERSION" val="1.0"/>
  <p:tag name="KSO_WM_BEAUTIFY_FLAG" val="#wm#"/>
  <p:tag name="KSO_WM_UNIT_PRESET_TEXT" val="单击此处添加文本"/>
  <p:tag name="KSO_WM_UNIT_TEXT_FILL_FORE_SCHEMECOLOR_INDEX" val="1"/>
  <p:tag name="KSO_WM_UNIT_TEXT_FILL_TYPE" val="1"/>
  <p:tag name="KSO_WM_UNIT_USESOURCEFORMAT_APPLY" val="1"/>
</p:tagLst>
</file>

<file path=ppt/tags/tag62.xml><?xml version="1.0" encoding="utf-8"?>
<p:tagLst xmlns:a="http://schemas.openxmlformats.org/drawingml/2006/main" xmlns:r="http://schemas.openxmlformats.org/officeDocument/2006/relationships" xmlns:p="http://schemas.openxmlformats.org/presentationml/2006/main">
  <p:tag name="KSO_WM_UNIT_VALUE" val="75*75"/>
  <p:tag name="KSO_WM_UNIT_HIGHLIGHT" val="0"/>
  <p:tag name="KSO_WM_UNIT_COMPATIBLE" val="0"/>
  <p:tag name="KSO_WM_UNIT_DIAGRAM_ISNUMVISUAL" val="0"/>
  <p:tag name="KSO_WM_UNIT_DIAGRAM_ISREFERUNIT" val="0"/>
  <p:tag name="KSO_WM_DIAGRAM_GROUP_CODE" val="l1-1"/>
  <p:tag name="KSO_WM_UNIT_TYPE" val="l_h_h_x"/>
  <p:tag name="KSO_WM_UNIT_INDEX" val="1_4_1_1"/>
  <p:tag name="KSO_WM_UNIT_ID" val="diagram20187714_3*l_h_h_x*1_4_1_1"/>
  <p:tag name="KSO_WM_TEMPLATE_CATEGORY" val="diagram"/>
  <p:tag name="KSO_WM_TEMPLATE_INDEX" val="20187714"/>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63.xml><?xml version="1.0" encoding="utf-8"?>
<p:tagLst xmlns:a="http://schemas.openxmlformats.org/drawingml/2006/main" xmlns:r="http://schemas.openxmlformats.org/officeDocument/2006/relationships" xmlns:p="http://schemas.openxmlformats.org/presentationml/2006/main">
  <p:tag name="KSO_WM_UNIT_TABLE_BEAUTIFY" val="smartTable{34f6c716-9f03-4be3-8b65-132f4d6f3494}"/>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PRESET_TEXT" val="9"/>
  <p:tag name="KSO_WM_UNIT_NOCLEAR" val="0"/>
  <p:tag name="KSO_WM_UNIT_VALUE" val="7"/>
  <p:tag name="KSO_WM_UNIT_HIGHLIGHT" val="0"/>
  <p:tag name="KSO_WM_UNIT_COMPATIBLE" val="0"/>
  <p:tag name="KSO_WM_UNIT_DIAGRAM_ISNUMVISUAL" val="0"/>
  <p:tag name="KSO_WM_UNIT_DIAGRAM_ISREFERUNIT" val="0"/>
  <p:tag name="KSO_WM_DIAGRAM_GROUP_CODE" val="ζ1-1"/>
  <p:tag name="KSO_WM_UNIT_TYPE" val="f"/>
  <p:tag name="KSO_WM_UNIT_INDEX" val="2"/>
  <p:tag name="KSO_WM_UNIT_ID" val="diagram20200299_1*f*2"/>
  <p:tag name="KSO_WM_TEMPLATE_CATEGORY" val="diagram"/>
  <p:tag name="KSO_WM_TEMPLATE_INDEX" val="20200299"/>
  <p:tag name="KSO_WM_UNIT_LAYERLEVEL" val="1"/>
  <p:tag name="KSO_WM_TAG_VERSION" val="1.0"/>
  <p:tag name="KSO_WM_BEAUTIFY_FLAG" val="#wm#"/>
  <p:tag name="KSO_WM_UNIT_CHART_COMPONENT_FLAG" val="0"/>
  <p:tag name="KSO_WM_UNIT_USESOURCEFORMAT_APPLY" val="1"/>
  <p:tag name="KSO_WM_FULL_TEXT_BEAUTIFY_COPY_ID" val="25"/>
</p:tagLst>
</file>

<file path=ppt/tags/tag69.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7"/>
  <p:tag name="KSO_WM_UNIT_ID" val="diagram20200299_1*i*7"/>
  <p:tag name="KSO_WM_TEMPLATE_CATEGORY" val="diagram"/>
  <p:tag name="KSO_WM_TEMPLATE_INDEX" val="20200299"/>
  <p:tag name="KSO_WM_UNIT_LAYERLEVEL" val="1"/>
  <p:tag name="KSO_WM_TAG_VERSION" val="1.0"/>
  <p:tag name="KSO_WM_BEAUTIFY_FLAG" val="#wm#"/>
  <p:tag name="KSO_WM_UNIT_CHART_COMPONENT_FLAG" val="0"/>
  <p:tag name="KSO_WM_UNIT_TEXT_FILL_FORE_SCHEMECOLOR_INDEX" val="2"/>
  <p:tag name="KSO_WM_UNIT_TEXT_FILL_TYPE" val="1"/>
  <p:tag name="KSO_WM_UNIT_USESOURCEFORMAT_APPLY" val="1"/>
  <p:tag name="KSO_WM_FULL_TEXT_BEAUTIFY_COPY_ID" val="26"/>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8"/>
  <p:tag name="KSO_WM_UNIT_ID" val="diagram20200299_1*i*8"/>
  <p:tag name="KSO_WM_TEMPLATE_CATEGORY" val="diagram"/>
  <p:tag name="KSO_WM_TEMPLATE_INDEX" val="20200299"/>
  <p:tag name="KSO_WM_UNIT_LAYERLEVEL" val="1"/>
  <p:tag name="KSO_WM_TAG_VERSION" val="1.0"/>
  <p:tag name="KSO_WM_BEAUTIFY_FLAG" val="#wm#"/>
  <p:tag name="KSO_WM_UNIT_CHART_COMPONENT_FLAG" val="0"/>
  <p:tag name="KSO_WM_UNIT_TEXT_FILL_FORE_SCHEMECOLOR_INDEX" val="2"/>
  <p:tag name="KSO_WM_UNIT_TEXT_FILL_TYPE" val="1"/>
  <p:tag name="KSO_WM_UNIT_USESOURCEFORMAT_APPLY" val="1"/>
  <p:tag name="KSO_WM_FULL_TEXT_BEAUTIFY_COPY_ID" val="27"/>
</p:tagLst>
</file>

<file path=ppt/tags/tag71.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9"/>
  <p:tag name="KSO_WM_UNIT_ID" val="diagram20200299_1*i*9"/>
  <p:tag name="KSO_WM_TEMPLATE_CATEGORY" val="diagram"/>
  <p:tag name="KSO_WM_TEMPLATE_INDEX" val="20200299"/>
  <p:tag name="KSO_WM_UNIT_LAYERLEVEL" val="1"/>
  <p:tag name="KSO_WM_TAG_VERSION" val="1.0"/>
  <p:tag name="KSO_WM_BEAUTIFY_FLAG" val="#wm#"/>
  <p:tag name="KSO_WM_UNIT_CHART_COMPONENT_FLAG" val="0"/>
  <p:tag name="KSO_WM_UNIT_TEXT_FILL_FORE_SCHEMECOLOR_INDEX" val="2"/>
  <p:tag name="KSO_WM_UNIT_TEXT_FILL_TYPE" val="1"/>
  <p:tag name="KSO_WM_UNIT_USESOURCEFORMAT_APPLY" val="1"/>
  <p:tag name="KSO_WM_FULL_TEXT_BEAUTIFY_COPY_ID" val="8"/>
</p:tagLst>
</file>

<file path=ppt/tags/tag72.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10"/>
  <p:tag name="KSO_WM_UNIT_ID" val="diagram20200299_1*i*10"/>
  <p:tag name="KSO_WM_TEMPLATE_CATEGORY" val="diagram"/>
  <p:tag name="KSO_WM_TEMPLATE_INDEX" val="20200299"/>
  <p:tag name="KSO_WM_UNIT_LAYERLEVEL" val="1"/>
  <p:tag name="KSO_WM_TAG_VERSION" val="1.0"/>
  <p:tag name="KSO_WM_BEAUTIFY_FLAG" val="#wm#"/>
  <p:tag name="KSO_WM_UNIT_CHART_COMPONENT_FLAG" val="0"/>
  <p:tag name="KSO_WM_UNIT_USESOURCEFORMAT_APPLY" val="1"/>
  <p:tag name="KSO_WM_FULL_TEXT_BEAUTIFY_COPY_ID" val="10"/>
</p:tagLst>
</file>

<file path=ppt/tags/tag73.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diagram20200299_1"/>
  <p:tag name="KSO_WM_TEMPLATE_SUBCATEGORY" val="0"/>
  <p:tag name="KSO_WM_SLIDE_TYPE" val="text"/>
  <p:tag name="KSO_WM_SLIDE_SUBTYPE" val="diag"/>
  <p:tag name="KSO_WM_SLIDE_ITEM_CNT" val="1"/>
  <p:tag name="KSO_WM_SLIDE_INDEX" val="1"/>
  <p:tag name="KSO_WM_SLIDE_SIZE" val="808.2*392.65"/>
  <p:tag name="KSO_WM_SLIDE_POSITION" val="75.9*116.65"/>
  <p:tag name="KSO_WM_DIAGRAM_GROUP_CODE" val="ζ1-1"/>
  <p:tag name="KSO_WM_SLIDE_DIAGTYPE" val="ζ"/>
  <p:tag name="KSO_WM_TAG_VERSION" val="1.0"/>
  <p:tag name="KSO_WM_BEAUTIFY_FLAG" val="#wm#"/>
  <p:tag name="KSO_WM_TEMPLATE_CATEGORY" val="diagram"/>
  <p:tag name="KSO_WM_TEMPLATE_INDEX" val="20200299"/>
  <p:tag name="KSO_WM_SLIDE_LAYOUT" val="a_f_ζ"/>
  <p:tag name="KSO_WM_SLIDE_LAYOUT_CNT" val="1_2_1"/>
  <p:tag name="KSO_WM_FULL_TEXT_BEAUTIFY_COPY_ID" val="150995654"/>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i"/>
  <p:tag name="KSO_WM_UNIT_INDEX" val="1"/>
  <p:tag name="KSO_WM_UNIT_ID" val="diagram20200299_1*i*1"/>
  <p:tag name="KSO_WM_TEMPLATE_CATEGORY" val="diagram"/>
  <p:tag name="KSO_WM_TEMPLATE_INDEX" val="20200299"/>
  <p:tag name="KSO_WM_UNIT_LAYERLEVEL" val="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 name="KSO_WM_FULL_TEXT_BEAUTIFY_COPY_ID" val="5"/>
</p:tagLst>
</file>

<file path=ppt/tags/tag75.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PRESET_TEXT" val="25"/>
  <p:tag name="KSO_WM_UNIT_NOCLEAR" val="0"/>
  <p:tag name="KSO_WM_UNIT_VALUE" val="2"/>
  <p:tag name="KSO_WM_UNIT_HIGHLIGHT" val="0"/>
  <p:tag name="KSO_WM_UNIT_COMPATIBLE" val="0"/>
  <p:tag name="KSO_WM_UNIT_DIAGRAM_ISNUMVISUAL" val="0"/>
  <p:tag name="KSO_WM_UNIT_DIAGRAM_ISREFERUNIT" val="0"/>
  <p:tag name="KSO_WM_DIAGRAM_GROUP_CODE" val="ζ1-1"/>
  <p:tag name="KSO_WM_UNIT_TYPE" val="f"/>
  <p:tag name="KSO_WM_UNIT_INDEX" val="1"/>
  <p:tag name="KSO_WM_UNIT_ID" val="diagram20200299_1*f*1"/>
  <p:tag name="KSO_WM_TEMPLATE_CATEGORY" val="diagram"/>
  <p:tag name="KSO_WM_TEMPLATE_INDEX" val="20200299"/>
  <p:tag name="KSO_WM_UNIT_LAYERLEVEL" val="1"/>
  <p:tag name="KSO_WM_TAG_VERSION" val="1.0"/>
  <p:tag name="KSO_WM_BEAUTIFY_FLAG" val="#wm#"/>
  <p:tag name="KSO_WM_UNIT_CHART_EMPHASIZE_HAT" val="0"/>
  <p:tag name="KSO_WM_UNIT_CHART_COMPONENT_FLAG" val="0"/>
  <p:tag name="KSO_WM_UNIT_USESOURCEFORMAT_APPLY" val="1"/>
  <p:tag name="KSO_WM_FULL_TEXT_BEAUTIFY_COPY_ID" val="9"/>
</p:tagLst>
</file>

<file path=ppt/tags/tag76.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5"/>
  <p:tag name="KSO_WM_UNIT_ID" val="diagram20200299_1*i*5"/>
  <p:tag name="KSO_WM_TEMPLATE_CATEGORY" val="diagram"/>
  <p:tag name="KSO_WM_TEMPLATE_INDEX" val="20200299"/>
  <p:tag name="KSO_WM_UNIT_LAYERLEVEL" val="1"/>
  <p:tag name="KSO_WM_TAG_VERSION" val="1.0"/>
  <p:tag name="KSO_WM_BEAUTIFY_FLAG" val="#wm#"/>
  <p:tag name="KSO_WM_UNIT_CHART_COMPARISON_LINE_HORIZONTAL" val="0"/>
  <p:tag name="KSO_WM_UNIT_CHART_COMPONENT_FLAG" val="0"/>
  <p:tag name="KSO_WM_UNIT_USESOURCEFORMAT_APPLY" val="1"/>
  <p:tag name="KSO_WM_FULL_TEXT_BEAUTIFY_COPY_ID" val="4"/>
</p:tagLst>
</file>

<file path=ppt/tags/tag77.xml><?xml version="1.0" encoding="utf-8"?>
<p:tagLst xmlns:a="http://schemas.openxmlformats.org/drawingml/2006/main" xmlns:r="http://schemas.openxmlformats.org/officeDocument/2006/relationships" xmlns:p="http://schemas.openxmlformats.org/presentationml/2006/main">
  <p:tag name="KSO_WM_UNIT_CHART_COMPARISON_MIN_SIZE" val="73"/>
  <p:tag name="KSO_WM_UNIT_CHART_COMPARISON_CATEGORY_INDEXES" val="-1*-1"/>
  <p:tag name="KSO_WM_UNIT_HIGHLIGHT" val="0"/>
  <p:tag name="KSO_WM_UNIT_COMPATIBLE" val="0"/>
  <p:tag name="KSO_WM_UNIT_DIAGRAM_ISNUMVISUAL" val="0"/>
  <p:tag name="KSO_WM_UNIT_DIAGRAM_ISREFERUNIT" val="0"/>
  <p:tag name="KSO_WM_DIAGRAM_GROUP_CODE" val="ζ1-1"/>
  <p:tag name="KSO_WM_UNIT_TYPE" val="i"/>
  <p:tag name="KSO_WM_UNIT_INDEX" val="6"/>
  <p:tag name="KSO_WM_UNIT_ID" val="diagram20200299_1*i*6"/>
  <p:tag name="KSO_WM_TEMPLATE_CATEGORY" val="diagram"/>
  <p:tag name="KSO_WM_TEMPLATE_INDEX" val="20200299"/>
  <p:tag name="KSO_WM_UNIT_LAYERLEVEL" val="1"/>
  <p:tag name="KSO_WM_TAG_VERSION" val="1.0"/>
  <p:tag name="KSO_WM_BEAUTIFY_FLAG" val="#wm#"/>
  <p:tag name="KSO_WM_UNIT_CHART_COMPARISON_MODE" val="0"/>
  <p:tag name="KSO_WM_UNIT_USESOURCEFORMAT_APPLY" val="1"/>
</p:tagLst>
</file>

<file path=ppt/tags/tag78.xml><?xml version="1.0" encoding="utf-8"?>
<p:tagLst xmlns:a="http://schemas.openxmlformats.org/drawingml/2006/main" xmlns:r="http://schemas.openxmlformats.org/officeDocument/2006/relationships" xmlns:p="http://schemas.openxmlformats.org/presentationml/2006/main">
  <p:tag name="KSO_WM_UNIT_CHART_COLOR_TABLE_INDEX" val="0"/>
  <p:tag name="KSO_WM_UNIT_HIGHLIGHT" val="0"/>
  <p:tag name="KSO_WM_UNIT_COMPATIBLE" val="0"/>
  <p:tag name="KSO_WM_UNIT_DIAGRAM_ISNUMVISUAL" val="0"/>
  <p:tag name="KSO_WM_UNIT_DIAGRAM_ISREFERUNIT" val="0"/>
  <p:tag name="KSO_WM_DIAGRAM_GROUP_CODE" val="ζ1-1"/>
  <p:tag name="KSO_WM_UNIT_TYPE" val="i"/>
  <p:tag name="KSO_WM_UNIT_INDEX" val="11"/>
  <p:tag name="KSO_WM_UNIT_ID" val="diagram20200299_1*i*11"/>
  <p:tag name="KSO_WM_TEMPLATE_CATEGORY" val="diagram"/>
  <p:tag name="KSO_WM_TEMPLATE_INDEX" val="20200299"/>
  <p:tag name="KSO_WM_UNIT_LAYERLEVEL" val="1"/>
  <p:tag name="KSO_WM_TAG_VERSION" val="1.0"/>
  <p:tag name="KSO_WM_BEAUTIFY_FLAG" val="#wm#"/>
  <p:tag name="KSO_WM_UNIT_CHART_COMPARISON_LINE_VERTICAL" val="1"/>
  <p:tag name="KSO_WM_UNIT_CHART_COMPONENT_FLAG" val="0"/>
  <p:tag name="KSO_WM_UNIT_USESOURCEFORMAT_APPLY" val="1"/>
  <p:tag name="KSO_WM_FULL_TEXT_BEAUTIFY_COPY_ID" val="11"/>
</p:tagLst>
</file>

<file path=ppt/tags/tag79.xml><?xml version="1.0" encoding="utf-8"?>
<p:tagLst xmlns:a="http://schemas.openxmlformats.org/drawingml/2006/main" xmlns:r="http://schemas.openxmlformats.org/officeDocument/2006/relationships" xmlns:p="http://schemas.openxmlformats.org/presentationml/2006/main">
  <p:tag name="KSO_WM_FULL_TEXT_BEAUTIFY_COPY_ID" val="12"/>
</p:tagLst>
</file>

<file path=ppt/tags/tag8.xml><?xml version="1.0" encoding="utf-8"?>
<p:tagLst xmlns:a="http://schemas.openxmlformats.org/drawingml/2006/main" xmlns:r="http://schemas.openxmlformats.org/officeDocument/2006/relationships" xmlns:p="http://schemas.openxmlformats.org/presentationml/2006/main">
  <p:tag name="KSO_WM_UNIT_TABLE_BEAUTIFY" val="smartTable{bb404b93-b1e4-445c-9a8c-610a7ff2eba2}"/>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87714_3*l_h_i*1_4_1"/>
  <p:tag name="KSO_WM_TEMPLATE_CATEGORY" val="diagram"/>
  <p:tag name="KSO_WM_TEMPLATE_INDEX" val="20187714"/>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7714_3*l_h_i*1_3_1"/>
  <p:tag name="KSO_WM_TEMPLATE_CATEGORY" val="diagram"/>
  <p:tag name="KSO_WM_TEMPLATE_INDEX" val="20187714"/>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7714_3*l_h_i*1_2_1"/>
  <p:tag name="KSO_WM_TEMPLATE_CATEGORY" val="diagram"/>
  <p:tag name="KSO_WM_TEMPLATE_INDEX" val="20187714"/>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83.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714_3*l_h_a*1_2_1"/>
  <p:tag name="KSO_WM_TEMPLATE_CATEGORY" val="diagram"/>
  <p:tag name="KSO_WM_TEMPLATE_INDEX" val="20187714"/>
  <p:tag name="KSO_WM_UNIT_LAYERLEVEL" val="1_1_1"/>
  <p:tag name="KSO_WM_TAG_VERSION" val="1.0"/>
  <p:tag name="KSO_WM_BEAUTIFY_FLAG" val="#wm#"/>
  <p:tag name="KSO_WM_UNIT_PRESET_TEXT" val="添加标题"/>
  <p:tag name="KSO_WM_UNIT_TEXT_FILL_FORE_SCHEMECOLOR_INDEX" val="14"/>
  <p:tag name="KSO_WM_UNIT_TEXT_FILL_TYPE" val="1"/>
  <p:tag name="KSO_WM_UNIT_USESOURCEFORMAT_APPLY"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h_i"/>
  <p:tag name="KSO_WM_UNIT_INDEX" val="1_1_1_2"/>
  <p:tag name="KSO_WM_UNIT_ID" val="diagram20187714_3*l_h_h_i*1_1_1_2"/>
  <p:tag name="KSO_WM_TEMPLATE_CATEGORY" val="diagram"/>
  <p:tag name="KSO_WM_TEMPLATE_INDEX" val="20187714"/>
  <p:tag name="KSO_WM_UNIT_LAYERLEVEL" val="1_1_1_1"/>
  <p:tag name="KSO_WM_TAG_VERSION" val="1.0"/>
  <p:tag name="KSO_WM_BEAUTIFY_FLAG" val="#wm#"/>
  <p:tag name="KSO_WM_UNIT_FILL_FORE_SCHEMECOLOR_INDEX" val="5"/>
  <p:tag name="KSO_WM_UNIT_FILL_TYPE" val="1"/>
  <p:tag name="KSO_WM_UNIT_LINE_FORE_SCHEMECOLOR_INDEX" val="6"/>
  <p:tag name="KSO_WM_UNIT_LINE_FILL_TYPE" val="2"/>
  <p:tag name="KSO_WM_UNIT_TEXT_FILL_FORE_SCHEMECOLOR_INDEX" val="13"/>
  <p:tag name="KSO_WM_UNIT_TEXT_FILL_TYPE" val="1"/>
  <p:tag name="KSO_WM_UNIT_USESOURCEFORMAT_APPLY" val="1"/>
</p:tagLst>
</file>

<file path=ppt/tags/tag85.xml><?xml version="1.0" encoding="utf-8"?>
<p:tagLst xmlns:a="http://schemas.openxmlformats.org/drawingml/2006/main" xmlns:r="http://schemas.openxmlformats.org/officeDocument/2006/relationships" xmlns:p="http://schemas.openxmlformats.org/presentationml/2006/main">
  <p:tag name="KSO_WM_UNIT_VALUE" val="75*75"/>
  <p:tag name="KSO_WM_UNIT_HIGHLIGHT" val="0"/>
  <p:tag name="KSO_WM_UNIT_COMPATIBLE" val="0"/>
  <p:tag name="KSO_WM_UNIT_DIAGRAM_ISNUMVISUAL" val="0"/>
  <p:tag name="KSO_WM_UNIT_DIAGRAM_ISREFERUNIT" val="0"/>
  <p:tag name="KSO_WM_DIAGRAM_GROUP_CODE" val="l1-1"/>
  <p:tag name="KSO_WM_UNIT_TYPE" val="l_h_h_x"/>
  <p:tag name="KSO_WM_UNIT_INDEX" val="1_1_1_1"/>
  <p:tag name="KSO_WM_UNIT_ID" val="diagram20187714_3*l_h_h_x*1_1_1_1"/>
  <p:tag name="KSO_WM_TEMPLATE_CATEGORY" val="diagram"/>
  <p:tag name="KSO_WM_TEMPLATE_INDEX" val="20187714"/>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86.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h_a"/>
  <p:tag name="KSO_WM_UNIT_INDEX" val="1_1_1_1"/>
  <p:tag name="KSO_WM_UNIT_ID" val="diagram20187714_3*l_h_h_a*1_1_1_1"/>
  <p:tag name="KSO_WM_TEMPLATE_CATEGORY" val="diagram"/>
  <p:tag name="KSO_WM_TEMPLATE_INDEX" val="20187714"/>
  <p:tag name="KSO_WM_UNIT_LAYERLEVEL" val="1_1_1_1"/>
  <p:tag name="KSO_WM_TAG_VERSION" val="1.0"/>
  <p:tag name="KSO_WM_BEAUTIFY_FLAG" val="#wm#"/>
  <p:tag name="KSO_WM_UNIT_PRESET_TEXT" val="添加标题"/>
  <p:tag name="KSO_WM_UNIT_TEXT_FILL_FORE_SCHEMECOLOR_INDEX" val="5"/>
  <p:tag name="KSO_WM_UNIT_TEXT_FILL_TYPE" val="1"/>
  <p:tag name="KSO_WM_UNIT_USESOURCEFORMAT_APPLY" val="1"/>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h_i"/>
  <p:tag name="KSO_WM_UNIT_INDEX" val="1_2_1_2"/>
  <p:tag name="KSO_WM_UNIT_ID" val="diagram20187714_3*l_h_h_i*1_2_1_2"/>
  <p:tag name="KSO_WM_TEMPLATE_CATEGORY" val="diagram"/>
  <p:tag name="KSO_WM_TEMPLATE_INDEX" val="20187714"/>
  <p:tag name="KSO_WM_UNIT_LAYERLEVEL" val="1_1_1_1"/>
  <p:tag name="KSO_WM_TAG_VERSION" val="1.0"/>
  <p:tag name="KSO_WM_BEAUTIFY_FLAG" val="#wm#"/>
  <p:tag name="KSO_WM_UNIT_FILL_FORE_SCHEMECOLOR_INDEX" val="6"/>
  <p:tag name="KSO_WM_UNIT_FILL_TYPE" val="1"/>
  <p:tag name="KSO_WM_UNIT_LINE_FORE_SCHEMECOLOR_INDEX" val="5"/>
  <p:tag name="KSO_WM_UNIT_LINE_FILL_TYPE" val="2"/>
  <p:tag name="KSO_WM_UNIT_TEXT_FILL_FORE_SCHEMECOLOR_INDEX" val="13"/>
  <p:tag name="KSO_WM_UNIT_TEXT_FILL_TYPE" val="1"/>
  <p:tag name="KSO_WM_UNIT_USESOURCEFORMAT_APPLY" val="1"/>
</p:tagLst>
</file>

<file path=ppt/tags/tag88.xml><?xml version="1.0" encoding="utf-8"?>
<p:tagLst xmlns:a="http://schemas.openxmlformats.org/drawingml/2006/main" xmlns:r="http://schemas.openxmlformats.org/officeDocument/2006/relationships" xmlns:p="http://schemas.openxmlformats.org/presentationml/2006/main">
  <p:tag name="KSO_WM_UNIT_VALUE" val="75*75"/>
  <p:tag name="KSO_WM_UNIT_HIGHLIGHT" val="0"/>
  <p:tag name="KSO_WM_UNIT_COMPATIBLE" val="0"/>
  <p:tag name="KSO_WM_UNIT_DIAGRAM_ISNUMVISUAL" val="0"/>
  <p:tag name="KSO_WM_UNIT_DIAGRAM_ISREFERUNIT" val="0"/>
  <p:tag name="KSO_WM_DIAGRAM_GROUP_CODE" val="l1-1"/>
  <p:tag name="KSO_WM_UNIT_TYPE" val="l_h_h_x"/>
  <p:tag name="KSO_WM_UNIT_INDEX" val="1_2_1_1"/>
  <p:tag name="KSO_WM_UNIT_ID" val="diagram20187714_3*l_h_h_x*1_2_1_1"/>
  <p:tag name="KSO_WM_TEMPLATE_CATEGORY" val="diagram"/>
  <p:tag name="KSO_WM_TEMPLATE_INDEX" val="20187714"/>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8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h_a"/>
  <p:tag name="KSO_WM_UNIT_INDEX" val="1_2_1_1"/>
  <p:tag name="KSO_WM_UNIT_ID" val="diagram20187714_3*l_h_h_a*1_2_1_1"/>
  <p:tag name="KSO_WM_TEMPLATE_CATEGORY" val="diagram"/>
  <p:tag name="KSO_WM_TEMPLATE_INDEX" val="20187714"/>
  <p:tag name="KSO_WM_UNIT_LAYERLEVEL" val="1_1_1_1"/>
  <p:tag name="KSO_WM_TAG_VERSION" val="1.0"/>
  <p:tag name="KSO_WM_BEAUTIFY_FLAG" val="#wm#"/>
  <p:tag name="KSO_WM_UNIT_PRESET_TEXT" val="添加标题"/>
  <p:tag name="KSO_WM_UNIT_TEXT_FILL_FORE_SCHEMECOLOR_INDEX" val="6"/>
  <p:tag name="KSO_WM_UNIT_TEXT_FILL_TYPE" val="1"/>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h_i"/>
  <p:tag name="KSO_WM_UNIT_INDEX" val="1_4_1_1"/>
  <p:tag name="KSO_WM_UNIT_ID" val="diagram20187714_3*l_h_h_i*1_4_1_1"/>
  <p:tag name="KSO_WM_TEMPLATE_CATEGORY" val="diagram"/>
  <p:tag name="KSO_WM_TEMPLATE_INDEX" val="20187714"/>
  <p:tag name="KSO_WM_UNIT_LAYERLEVEL" val="1_1_1_1"/>
  <p:tag name="KSO_WM_TAG_VERSION" val="1.0"/>
  <p:tag name="KSO_WM_BEAUTIFY_FLAG" val="#wm#"/>
  <p:tag name="KSO_WM_UNIT_FILL_FORE_SCHEMECOLOR_INDEX" val="8"/>
  <p:tag name="KSO_WM_UNIT_FILL_TYPE" val="1"/>
  <p:tag name="KSO_WM_UNIT_LINE_FORE_SCHEMECOLOR_INDEX" val="8"/>
  <p:tag name="KSO_WM_UNIT_LINE_FILL_TYPE" val="2"/>
  <p:tag name="KSO_WM_UNIT_TEXT_FILL_FORE_SCHEMECOLOR_INDEX" val="13"/>
  <p:tag name="KSO_WM_UNIT_TEXT_FILL_TYPE" val="1"/>
  <p:tag name="KSO_WM_UNIT_USESOURCEFORMAT_APPLY" val="1"/>
</p:tagLst>
</file>

<file path=ppt/tags/tag91.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h_a"/>
  <p:tag name="KSO_WM_UNIT_INDEX" val="1_4_1_1"/>
  <p:tag name="KSO_WM_UNIT_ID" val="diagram20187714_3*l_h_h_a*1_4_1_1"/>
  <p:tag name="KSO_WM_TEMPLATE_CATEGORY" val="diagram"/>
  <p:tag name="KSO_WM_TEMPLATE_INDEX" val="20187714"/>
  <p:tag name="KSO_WM_UNIT_LAYERLEVEL" val="1_1_1_1"/>
  <p:tag name="KSO_WM_TAG_VERSION" val="1.0"/>
  <p:tag name="KSO_WM_BEAUTIFY_FLAG" val="#wm#"/>
  <p:tag name="KSO_WM_UNIT_PRESET_TEXT" val="添加标题"/>
  <p:tag name="KSO_WM_UNIT_TEXT_FILL_FORE_SCHEMECOLOR_INDEX" val="8"/>
  <p:tag name="KSO_WM_UNIT_TEXT_FILL_TYPE" val="1"/>
  <p:tag name="KSO_WM_UNIT_USESOURCEFORMAT_APPLY" val="1"/>
</p:tagLst>
</file>

<file path=ppt/tags/tag92.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h_f"/>
  <p:tag name="KSO_WM_UNIT_INDEX" val="1_4_1_1"/>
  <p:tag name="KSO_WM_UNIT_ID" val="diagram20187714_3*l_h_h_f*1_4_1_1"/>
  <p:tag name="KSO_WM_TEMPLATE_CATEGORY" val="diagram"/>
  <p:tag name="KSO_WM_TEMPLATE_INDEX" val="20187714"/>
  <p:tag name="KSO_WM_UNIT_LAYERLEVEL" val="1_1_1_1"/>
  <p:tag name="KSO_WM_TAG_VERSION" val="1.0"/>
  <p:tag name="KSO_WM_BEAUTIFY_FLAG" val="#wm#"/>
  <p:tag name="KSO_WM_UNIT_PRESET_TEXT" val="单击此处添加文本"/>
  <p:tag name="KSO_WM_UNIT_TEXT_FILL_FORE_SCHEMECOLOR_INDEX" val="1"/>
  <p:tag name="KSO_WM_UNIT_TEXT_FILL_TYPE" val="1"/>
  <p:tag name="KSO_WM_UNIT_USESOURCEFORMAT_APPLY" val="1"/>
</p:tagLst>
</file>

<file path=ppt/tags/tag93.xml><?xml version="1.0" encoding="utf-8"?>
<p:tagLst xmlns:a="http://schemas.openxmlformats.org/drawingml/2006/main" xmlns:r="http://schemas.openxmlformats.org/officeDocument/2006/relationships" xmlns:p="http://schemas.openxmlformats.org/presentationml/2006/main">
  <p:tag name="KSO_WM_UNIT_VALUE" val="75*75"/>
  <p:tag name="KSO_WM_UNIT_HIGHLIGHT" val="0"/>
  <p:tag name="KSO_WM_UNIT_COMPATIBLE" val="0"/>
  <p:tag name="KSO_WM_UNIT_DIAGRAM_ISNUMVISUAL" val="0"/>
  <p:tag name="KSO_WM_UNIT_DIAGRAM_ISREFERUNIT" val="0"/>
  <p:tag name="KSO_WM_DIAGRAM_GROUP_CODE" val="l1-1"/>
  <p:tag name="KSO_WM_UNIT_TYPE" val="l_h_h_x"/>
  <p:tag name="KSO_WM_UNIT_INDEX" val="1_4_1_1"/>
  <p:tag name="KSO_WM_UNIT_ID" val="diagram20187714_3*l_h_h_x*1_4_1_1"/>
  <p:tag name="KSO_WM_TEMPLATE_CATEGORY" val="diagram"/>
  <p:tag name="KSO_WM_TEMPLATE_INDEX" val="20187714"/>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94.xml><?xml version="1.0" encoding="utf-8"?>
<p:tagLst xmlns:a="http://schemas.openxmlformats.org/drawingml/2006/main" xmlns:r="http://schemas.openxmlformats.org/officeDocument/2006/relationships" xmlns:p="http://schemas.openxmlformats.org/presentationml/2006/main">
  <p:tag name="KSO_WM_UNIT_TABLE_BEAUTIFY" val="smartTable{2fa4aeca-3cc9-4a45-8306-e959bc6327f4}"/>
</p:tagLst>
</file>

<file path=ppt/tags/tag95.xml><?xml version="1.0" encoding="utf-8"?>
<p:tagLst xmlns:a="http://schemas.openxmlformats.org/drawingml/2006/main" xmlns:r="http://schemas.openxmlformats.org/officeDocument/2006/relationships" xmlns:p="http://schemas.openxmlformats.org/presentationml/2006/main">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h_f"/>
  <p:tag name="KSO_WM_UNIT_INDEX" val="1_1_1_1"/>
  <p:tag name="KSO_WM_UNIT_ID" val="diagram20187714_3*l_h_h_f*1_1_1_1"/>
  <p:tag name="KSO_WM_TEMPLATE_CATEGORY" val="diagram"/>
  <p:tag name="KSO_WM_TEMPLATE_INDEX" val="20187714"/>
  <p:tag name="KSO_WM_UNIT_LAYERLEVEL" val="1_1_1_1"/>
  <p:tag name="KSO_WM_TAG_VERSION" val="1.0"/>
  <p:tag name="KSO_WM_BEAUTIFY_FLAG" val=""/>
  <p:tag name="KSO_WM_UNIT_PRESET_TEXT" val="单击此处添加文本"/>
  <p:tag name="KSO_WM_UNIT_TEXT_FILL_FORE_SCHEMECOLOR_INDEX" val="1"/>
  <p:tag name="KSO_WM_UNIT_TEXT_FILL_TYPE" val="1"/>
  <p:tag name="KSO_WM_UNIT_USESOURCEFORMAT_APPLY" val="1"/>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2052</TotalTime>
  <Words>1950</Words>
  <Application>Microsoft Macintosh PowerPoint</Application>
  <PresentationFormat>Widescreen</PresentationFormat>
  <Paragraphs>438</Paragraphs>
  <Slides>30</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微软雅黑</vt:lpstr>
      <vt:lpstr>Arial</vt:lpstr>
      <vt:lpstr>Calibri</vt:lpstr>
      <vt:lpstr>Calibri Light</vt:lpstr>
      <vt:lpstr>Office Theme</vt:lpstr>
      <vt:lpstr>HGTD High Voltage Status</vt:lpstr>
      <vt:lpstr>Outlook</vt:lpstr>
      <vt:lpstr>High Voltage Power Supplies</vt:lpstr>
      <vt:lpstr>Floating Channels</vt:lpstr>
      <vt:lpstr>Floating Channels</vt:lpstr>
      <vt:lpstr>Patch Panels</vt:lpstr>
      <vt:lpstr>Patch Panel Prototype Testing</vt:lpstr>
      <vt:lpstr>Frequency Response</vt:lpstr>
      <vt:lpstr>Combined HVPS+Patch Panel</vt:lpstr>
      <vt:lpstr>Grounding and Shielding</vt:lpstr>
      <vt:lpstr>Cable Connectors</vt:lpstr>
      <vt:lpstr>Bonus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Parasitics</vt:lpstr>
      <vt:lpstr>PowerPoint Presentation</vt:lpstr>
      <vt:lpstr>PowerPoint Presentation</vt:lpstr>
      <vt:lpstr>Patch Panel Grounding &amp; Shielding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HGTD High Voltage Status</dc:title>
  <dc:creator>Ricardo Goncalo</dc:creator>
  <cp:lastModifiedBy>Ricardo Goncalo</cp:lastModifiedBy>
  <cp:revision>26</cp:revision>
  <dcterms:created xsi:type="dcterms:W3CDTF">2023-02-06T14:17:58Z</dcterms:created>
  <dcterms:modified xsi:type="dcterms:W3CDTF">2023-09-11T10:27:49Z</dcterms:modified>
</cp:coreProperties>
</file>