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6" r:id="rId4"/>
    <p:sldId id="308" r:id="rId5"/>
    <p:sldId id="309" r:id="rId6"/>
    <p:sldId id="310" r:id="rId7"/>
    <p:sldId id="258" r:id="rId8"/>
    <p:sldId id="293" r:id="rId9"/>
    <p:sldId id="307" r:id="rId10"/>
    <p:sldId id="302" r:id="rId11"/>
    <p:sldId id="291" r:id="rId12"/>
    <p:sldId id="296" r:id="rId13"/>
    <p:sldId id="297" r:id="rId14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7"/>
    <p:restoredTop sz="96311"/>
  </p:normalViewPr>
  <p:slideViewPr>
    <p:cSldViewPr snapToGrid="0">
      <p:cViewPr varScale="1">
        <p:scale>
          <a:sx n="127" d="100"/>
          <a:sy n="127" d="100"/>
        </p:scale>
        <p:origin x="2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E5F5B1-09B3-6146-8E2B-E755C8983DAD}" type="datetimeFigureOut">
              <a:rPr lang="en-CH" smtClean="0"/>
              <a:t>06.02.23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62BED-F1D3-7549-B860-A0803558E820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643763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E29F5-5CA8-BEEE-6C62-9E3F23B18E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E83392-FA6D-594E-956B-A7BA301C7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2333B2-6FA7-4D31-DD28-7F0F891DB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R Gonçalo</a:t>
            </a:r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89B34E-13C0-2BAE-977D-2CC0517E3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HGTD Week - 7/2/2023</a:t>
            </a:r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79B7B-1AD4-1199-34A5-1C8BFD488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E9B6-73DE-7E43-80D3-67E7482F0A0F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458590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C7453-A1A7-A01B-03E9-FF050DBE9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793FD8-3475-C9D9-2A58-81F958B843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DD143-5D1A-CF19-B4DD-96F1C2618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R Gonçalo</a:t>
            </a:r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04E9E6-1768-F21F-71F5-B4BA3A3FD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HGTD Week - 7/2/2023</a:t>
            </a:r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9DCBE9-D7AC-FA03-A094-23354F415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E9B6-73DE-7E43-80D3-67E7482F0A0F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41443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AFA25D-8564-65DF-97BA-4C889C7738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20BA43-11D4-EF75-60B3-64794D46BA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7AC76-8ED1-EA74-A17D-565B271E0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R Gonçalo</a:t>
            </a:r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0D5169-96AA-EDE9-3D25-DF01CF2A9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HGTD Week - 7/2/2023</a:t>
            </a:r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B77C4-34A7-A7CD-0F4D-68699C174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E9B6-73DE-7E43-80D3-67E7482F0A0F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791904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White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Rectangle"/>
          <p:cNvSpPr/>
          <p:nvPr/>
        </p:nvSpPr>
        <p:spPr>
          <a:xfrm>
            <a:off x="772584" y="579965"/>
            <a:ext cx="71969" cy="899587"/>
          </a:xfrm>
          <a:prstGeom prst="rect">
            <a:avLst/>
          </a:prstGeom>
          <a:solidFill>
            <a:srgbClr val="134D9E"/>
          </a:solidFill>
          <a:ln w="12700">
            <a:miter lim="400000"/>
          </a:ln>
        </p:spPr>
        <p:txBody>
          <a:bodyPr lIns="60957" tIns="60957" rIns="60957" bIns="60957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 sz="2400"/>
          </a:p>
        </p:txBody>
      </p:sp>
      <p:sp>
        <p:nvSpPr>
          <p:cNvPr id="190" name="Rectangle"/>
          <p:cNvSpPr/>
          <p:nvPr/>
        </p:nvSpPr>
        <p:spPr>
          <a:xfrm>
            <a:off x="12120034" y="-2"/>
            <a:ext cx="71967" cy="6858003"/>
          </a:xfrm>
          <a:prstGeom prst="rect">
            <a:avLst/>
          </a:prstGeom>
          <a:solidFill>
            <a:srgbClr val="134D9E"/>
          </a:solidFill>
          <a:ln w="12700">
            <a:miter lim="400000"/>
          </a:ln>
        </p:spPr>
        <p:txBody>
          <a:bodyPr lIns="60957" tIns="60957" rIns="60957" bIns="60957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 sz="2400"/>
          </a:p>
        </p:txBody>
      </p:sp>
      <p:sp>
        <p:nvSpPr>
          <p:cNvPr id="191" name="Title Text"/>
          <p:cNvSpPr txBox="1">
            <a:spLocks noGrp="1"/>
          </p:cNvSpPr>
          <p:nvPr>
            <p:ph type="title"/>
          </p:nvPr>
        </p:nvSpPr>
        <p:spPr>
          <a:xfrm>
            <a:off x="1126067" y="419101"/>
            <a:ext cx="9297531" cy="1140884"/>
          </a:xfrm>
          <a:prstGeom prst="rect">
            <a:avLst/>
          </a:prstGeom>
        </p:spPr>
        <p:txBody>
          <a:bodyPr lIns="91438" tIns="91438" rIns="91438" bIns="91438" anchor="t"/>
          <a:lstStyle>
            <a:lvl1pPr>
              <a:lnSpc>
                <a:spcPct val="116000"/>
              </a:lnSpc>
              <a:defRPr sz="4000" b="1">
                <a:solidFill>
                  <a:srgbClr val="1444A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192" name="Body Level One…"/>
          <p:cNvSpPr txBox="1">
            <a:spLocks noGrp="1"/>
          </p:cNvSpPr>
          <p:nvPr>
            <p:ph type="body" idx="1"/>
          </p:nvPr>
        </p:nvSpPr>
        <p:spPr>
          <a:xfrm>
            <a:off x="1007558" y="2088214"/>
            <a:ext cx="9297533" cy="4195236"/>
          </a:xfrm>
          <a:prstGeom prst="rect">
            <a:avLst/>
          </a:prstGeom>
        </p:spPr>
        <p:txBody>
          <a:bodyPr lIns="91438" tIns="91438" rIns="91438" bIns="91438"/>
          <a:lstStyle>
            <a:lvl1pPr marL="294097" indent="-294097">
              <a:lnSpc>
                <a:spcPct val="100000"/>
              </a:lnSpc>
              <a:spcBef>
                <a:spcPts val="400"/>
              </a:spcBef>
              <a:buSzPct val="100000"/>
              <a:buChar char="•"/>
              <a:defRPr sz="2933">
                <a:solidFill>
                  <a:srgbClr val="1444A1"/>
                </a:solidFill>
                <a:latin typeface="+mj-lt"/>
                <a:ea typeface="+mj-ea"/>
                <a:cs typeface="+mj-cs"/>
                <a:sym typeface="Helvetica"/>
              </a:defRPr>
            </a:lvl1pPr>
            <a:lvl2pPr marL="802084" indent="-294097">
              <a:lnSpc>
                <a:spcPct val="100000"/>
              </a:lnSpc>
              <a:spcBef>
                <a:spcPts val="400"/>
              </a:spcBef>
              <a:buSzPct val="100000"/>
              <a:buChar char="‣"/>
              <a:defRPr sz="2933">
                <a:solidFill>
                  <a:srgbClr val="1444A1"/>
                </a:solidFill>
                <a:latin typeface="+mj-lt"/>
                <a:ea typeface="+mj-ea"/>
                <a:cs typeface="+mj-cs"/>
                <a:sym typeface="Helvetica"/>
              </a:defRPr>
            </a:lvl2pPr>
            <a:lvl3pPr marL="1310071" indent="-294097">
              <a:lnSpc>
                <a:spcPct val="100000"/>
              </a:lnSpc>
              <a:spcBef>
                <a:spcPts val="400"/>
              </a:spcBef>
              <a:buSzPct val="100000"/>
              <a:buChar char="-"/>
              <a:defRPr sz="2933">
                <a:solidFill>
                  <a:srgbClr val="1444A1"/>
                </a:solidFill>
                <a:latin typeface="+mj-lt"/>
                <a:ea typeface="+mj-ea"/>
                <a:cs typeface="+mj-cs"/>
                <a:sym typeface="Helvetica"/>
              </a:defRPr>
            </a:lvl3pPr>
            <a:lvl4pPr marL="0" indent="457189">
              <a:lnSpc>
                <a:spcPct val="100000"/>
              </a:lnSpc>
              <a:spcBef>
                <a:spcPts val="400"/>
              </a:spcBef>
              <a:defRPr sz="2933">
                <a:solidFill>
                  <a:srgbClr val="1444A1"/>
                </a:solidFill>
                <a:latin typeface="+mj-lt"/>
                <a:ea typeface="+mj-ea"/>
                <a:cs typeface="+mj-cs"/>
                <a:sym typeface="Helvetica"/>
              </a:defRPr>
            </a:lvl4pPr>
            <a:lvl5pPr marL="0" indent="457189">
              <a:lnSpc>
                <a:spcPct val="100000"/>
              </a:lnSpc>
              <a:spcBef>
                <a:spcPts val="400"/>
              </a:spcBef>
              <a:defRPr sz="2933">
                <a:solidFill>
                  <a:srgbClr val="1444A1"/>
                </a:solidFill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23845" y="6135916"/>
            <a:ext cx="364873" cy="3523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139572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85E29-9752-1674-665A-47A84EA3C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729B0-FA8D-A581-95E5-EEF2333FE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14B4C8-ADA2-BD9E-A9D3-9891C3A85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R Gonçalo</a:t>
            </a:r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A75AEC-4686-3A4E-1F8C-22AFFC8B6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HGTD Week - 7/2/2023</a:t>
            </a:r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0A802-69C6-FCA7-78B6-EEF9EC902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E9B6-73DE-7E43-80D3-67E7482F0A0F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257216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D1EE8-1726-F2DC-3A80-E7E7F8B3F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44B265-5948-D1FB-196E-E2A8ACB658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8B92A-9647-04AE-A33C-8FE519322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R Gonçalo</a:t>
            </a:r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46375-68FA-4F8C-C573-F44C3637E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HGTD Week - 7/2/2023</a:t>
            </a:r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395BC-B47F-B2B3-7538-A8162045F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E9B6-73DE-7E43-80D3-67E7482F0A0F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732395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BDBDB-163B-A2F6-C6BC-6F85DED84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30F6B-1901-0911-6644-19EC0F520B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80DB3B-E613-83BA-79E4-730C6C016C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6CFFF1-D755-3CD6-9138-BC0CD010B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R Gonçalo</a:t>
            </a:r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F7EE39-3749-14EB-C0EA-34B18C2BD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HGTD Week - 7/2/2023</a:t>
            </a:r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CF476B-3DFF-4AD8-CC4E-AB21A2A0F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E9B6-73DE-7E43-80D3-67E7482F0A0F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379780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C09BE-8BA4-7A1A-C57F-6B71B816D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681EB7-4C41-DA61-2790-E99F794DE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3986D1-17FF-BC4B-41C0-0358A6BFA8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5746AD-12D2-6B1B-4894-DE170E96B7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37355A-C103-8E4A-5E4C-2B599CC2D2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130614-7C88-9A37-903F-DAD232D0D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R Gonçalo</a:t>
            </a:r>
            <a:endParaRPr lang="en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0E48F3-C6B0-B3A9-2574-A97FED93C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HGTD Week - 7/2/2023</a:t>
            </a:r>
            <a:endParaRPr lang="en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341BFB-5ED5-FED8-2752-99FF58E78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E9B6-73DE-7E43-80D3-67E7482F0A0F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637907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8C5A6-3DE4-4135-37F9-18CD9AA22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48D2C1-BC1D-59A8-0236-F3403E887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R Gonçalo</a:t>
            </a:r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0AAE40-6E70-9254-299B-526708B6D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HGTD Week - 7/2/2023</a:t>
            </a:r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F1634F-D315-025F-930F-60A22B10A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E9B6-73DE-7E43-80D3-67E7482F0A0F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09305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C0541D-EF5F-DD48-4D4B-583178ACB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R Gonçalo</a:t>
            </a:r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CD3ADD-05D1-AF03-AF5B-53285385E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HGTD Week - 7/2/2023</a:t>
            </a:r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56A04C-3581-0F49-14E8-B70441AFB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E9B6-73DE-7E43-80D3-67E7482F0A0F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552482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F9B4B-66EE-6DF7-9D8E-9F6E52C02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86D71-CF23-D9EE-45A2-576ECED8B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9AF9B5-BECD-C18C-1DB6-BB4793BCDD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585DFF-9F7C-81EC-5B37-9B09996A1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R Gonçalo</a:t>
            </a:r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BFB514-90E9-4AED-2E95-89C4F5F5E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HGTD Week - 7/2/2023</a:t>
            </a:r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9510D4-91DC-2CF7-35D2-FEEEB8A4C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E9B6-73DE-7E43-80D3-67E7482F0A0F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730758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E49B0-B066-DD1C-9830-52CBBF9C3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AD783B-BF69-1EC3-D0F3-3E37ED172C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A3EAD1-7697-3D83-2FF3-A95B1D7CA4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A40224-C211-09BC-FE41-9E53328F5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R Gonçalo</a:t>
            </a:r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BCE5F3-07DD-0A5A-576A-E406749B0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HGTD Week - 7/2/2023</a:t>
            </a:r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419C03-3B93-AFD8-36E3-0B6D3B650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E9B6-73DE-7E43-80D3-67E7482F0A0F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080785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224940-6C01-E002-6AA0-A6641CBE5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5665C9-F1AF-9083-A3D4-57D851DD4D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F45C22-9CA5-9DD0-1487-E7B36D0847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/>
              <a:t>R Gonçalo</a:t>
            </a:r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84455-8C00-CA80-07EC-0BD4254B6F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HGTD Week - 7/2/2023</a:t>
            </a:r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C031D5-6907-AAFE-E0C5-E7C1D3514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CE9B6-73DE-7E43-80D3-67E7482F0A0F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307459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dms.cern.ch/ui/file/2775726/1/HGTD-HVPS-PDR_docx_cpdf.pdf" TargetMode="External"/><Relationship Id="rId2" Type="http://schemas.openxmlformats.org/officeDocument/2006/relationships/hyperlink" Target="https://indico.cern.ch/event/1190013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anger High Voltage Vector Art, Icons, and Graphics for Free Download">
            <a:extLst>
              <a:ext uri="{FF2B5EF4-FFF2-40B4-BE49-F238E27FC236}">
                <a16:creationId xmlns:a16="http://schemas.microsoft.com/office/drawing/2014/main" id="{789F44F8-0FF0-64CD-FC0E-0060824B1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139" y="1802296"/>
            <a:ext cx="3455504" cy="345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4E7D71-F1FB-6F2A-2CCE-82E35825E8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2965" y="834886"/>
            <a:ext cx="9144000" cy="1166951"/>
          </a:xfrm>
        </p:spPr>
        <p:txBody>
          <a:bodyPr/>
          <a:lstStyle/>
          <a:p>
            <a:r>
              <a:rPr lang="en-CH" dirty="0"/>
              <a:t>HGTD High Voltage Status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825550-683B-4D80-4694-FC1A2DF839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357191"/>
            <a:ext cx="9144000" cy="1292086"/>
          </a:xfrm>
        </p:spPr>
        <p:txBody>
          <a:bodyPr>
            <a:normAutofit/>
          </a:bodyPr>
          <a:lstStyle/>
          <a:p>
            <a:r>
              <a:rPr lang="en-CH" dirty="0"/>
              <a:t>Ricardo Gonçalo (LIP/Univ. </a:t>
            </a:r>
            <a:r>
              <a:rPr lang="en-CH"/>
              <a:t>Coimbra) for the HV PS and PP teams</a:t>
            </a:r>
            <a:endParaRPr lang="en-CH" dirty="0"/>
          </a:p>
          <a:p>
            <a:r>
              <a:rPr lang="en-CH" sz="3200" dirty="0"/>
              <a:t>HGTD Week at CERN, February 2023</a:t>
            </a:r>
          </a:p>
        </p:txBody>
      </p:sp>
    </p:spTree>
    <p:extLst>
      <p:ext uri="{BB962C8B-B14F-4D97-AF65-F5344CB8AC3E}">
        <p14:creationId xmlns:p14="http://schemas.microsoft.com/office/powerpoint/2010/main" val="801975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Prototype</a:t>
            </a:r>
            <a:r>
              <a:rPr lang="pt-PT" dirty="0"/>
              <a:t> </a:t>
            </a:r>
            <a:r>
              <a:rPr lang="pt-PT" dirty="0" err="1"/>
              <a:t>tests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quality</a:t>
            </a:r>
            <a:r>
              <a:rPr lang="pt-PT" dirty="0"/>
              <a:t> </a:t>
            </a:r>
            <a:r>
              <a:rPr lang="pt-PT" dirty="0" err="1"/>
              <a:t>control</a:t>
            </a:r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3792" y="1597788"/>
            <a:ext cx="6807131" cy="4584509"/>
          </a:xfrm>
        </p:spPr>
        <p:txBody>
          <a:bodyPr>
            <a:normAutofit fontScale="62500" lnSpcReduction="20000"/>
          </a:bodyPr>
          <a:lstStyle/>
          <a:p>
            <a:r>
              <a:rPr lang="pt-PT" dirty="0" err="1"/>
              <a:t>Planned</a:t>
            </a:r>
            <a:r>
              <a:rPr lang="pt-PT" dirty="0"/>
              <a:t> </a:t>
            </a:r>
            <a:r>
              <a:rPr lang="pt-PT" dirty="0" err="1"/>
              <a:t>tests</a:t>
            </a:r>
            <a:r>
              <a:rPr lang="pt-PT" dirty="0"/>
              <a:t>:</a:t>
            </a:r>
          </a:p>
          <a:p>
            <a:pPr lvl="1"/>
            <a:r>
              <a:rPr lang="pt-PT" dirty="0" err="1"/>
              <a:t>Connectivity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components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filter</a:t>
            </a:r>
            <a:r>
              <a:rPr lang="pt-PT" dirty="0"/>
              <a:t> performance </a:t>
            </a:r>
            <a:r>
              <a:rPr lang="pt-PT" dirty="0" err="1"/>
              <a:t>tested</a:t>
            </a:r>
            <a:r>
              <a:rPr lang="pt-PT" dirty="0"/>
              <a:t> </a:t>
            </a:r>
            <a:r>
              <a:rPr lang="pt-PT" dirty="0" err="1"/>
              <a:t>by</a:t>
            </a:r>
            <a:r>
              <a:rPr lang="pt-PT" dirty="0"/>
              <a:t> </a:t>
            </a:r>
            <a:r>
              <a:rPr lang="pt-PT" dirty="0" err="1"/>
              <a:t>measuring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filter</a:t>
            </a:r>
            <a:r>
              <a:rPr lang="pt-PT" dirty="0"/>
              <a:t> response as </a:t>
            </a:r>
            <a:r>
              <a:rPr lang="pt-PT" dirty="0" err="1"/>
              <a:t>function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frequency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load</a:t>
            </a:r>
            <a:r>
              <a:rPr lang="pt-PT" dirty="0"/>
              <a:t> </a:t>
            </a:r>
          </a:p>
          <a:p>
            <a:pPr lvl="1"/>
            <a:r>
              <a:rPr lang="pt-PT" dirty="0" err="1"/>
              <a:t>Leakage</a:t>
            </a:r>
            <a:r>
              <a:rPr lang="pt-PT" dirty="0"/>
              <a:t> </a:t>
            </a:r>
            <a:r>
              <a:rPr lang="pt-PT" dirty="0" err="1"/>
              <a:t>current</a:t>
            </a:r>
            <a:endParaRPr lang="pt-PT" dirty="0"/>
          </a:p>
          <a:p>
            <a:pPr lvl="1"/>
            <a:r>
              <a:rPr lang="pt-PT" dirty="0" err="1"/>
              <a:t>Insulation</a:t>
            </a:r>
            <a:r>
              <a:rPr lang="pt-PT" dirty="0"/>
              <a:t> </a:t>
            </a:r>
            <a:r>
              <a:rPr lang="pt-PT" dirty="0" err="1"/>
              <a:t>between</a:t>
            </a:r>
            <a:r>
              <a:rPr lang="pt-PT" dirty="0"/>
              <a:t> </a:t>
            </a:r>
            <a:r>
              <a:rPr lang="pt-PT" dirty="0" err="1"/>
              <a:t>internal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external</a:t>
            </a:r>
            <a:r>
              <a:rPr lang="pt-PT" dirty="0"/>
              <a:t> </a:t>
            </a:r>
            <a:r>
              <a:rPr lang="pt-PT" dirty="0" err="1"/>
              <a:t>ground</a:t>
            </a:r>
            <a:r>
              <a:rPr lang="pt-PT" dirty="0"/>
              <a:t>.</a:t>
            </a:r>
          </a:p>
          <a:p>
            <a:pPr lvl="1"/>
            <a:r>
              <a:rPr lang="pt-PT" dirty="0"/>
              <a:t>Cross </a:t>
            </a:r>
            <a:r>
              <a:rPr lang="pt-PT" dirty="0" err="1"/>
              <a:t>talk</a:t>
            </a:r>
            <a:r>
              <a:rPr lang="pt-PT" dirty="0"/>
              <a:t> </a:t>
            </a:r>
            <a:r>
              <a:rPr lang="pt-PT" dirty="0" err="1"/>
              <a:t>between</a:t>
            </a:r>
            <a:r>
              <a:rPr lang="pt-PT" dirty="0"/>
              <a:t> </a:t>
            </a:r>
            <a:r>
              <a:rPr lang="pt-PT" dirty="0" err="1"/>
              <a:t>channels</a:t>
            </a:r>
            <a:endParaRPr lang="pt-PT" dirty="0"/>
          </a:p>
          <a:p>
            <a:pPr lvl="1"/>
            <a:r>
              <a:rPr lang="pt-PT" dirty="0" err="1"/>
              <a:t>Temperature</a:t>
            </a:r>
            <a:r>
              <a:rPr lang="pt-PT" dirty="0"/>
              <a:t> </a:t>
            </a:r>
            <a:r>
              <a:rPr lang="pt-PT" dirty="0" err="1"/>
              <a:t>under</a:t>
            </a:r>
            <a:r>
              <a:rPr lang="pt-PT" dirty="0"/>
              <a:t> </a:t>
            </a:r>
            <a:r>
              <a:rPr lang="pt-PT" dirty="0" err="1"/>
              <a:t>load</a:t>
            </a:r>
            <a:endParaRPr lang="pt-PT" dirty="0"/>
          </a:p>
          <a:p>
            <a:pPr lvl="1"/>
            <a:r>
              <a:rPr lang="pt-PT" dirty="0"/>
              <a:t>Long </a:t>
            </a:r>
            <a:r>
              <a:rPr lang="pt-PT" dirty="0" err="1"/>
              <a:t>term</a:t>
            </a:r>
            <a:r>
              <a:rPr lang="pt-PT" dirty="0"/>
              <a:t> </a:t>
            </a:r>
            <a:r>
              <a:rPr lang="pt-PT" dirty="0" err="1"/>
              <a:t>reliability</a:t>
            </a:r>
            <a:r>
              <a:rPr lang="pt-PT" dirty="0"/>
              <a:t> </a:t>
            </a:r>
            <a:r>
              <a:rPr lang="pt-PT" dirty="0" err="1"/>
              <a:t>including</a:t>
            </a:r>
            <a:r>
              <a:rPr lang="pt-PT" dirty="0"/>
              <a:t> </a:t>
            </a:r>
            <a:r>
              <a:rPr lang="pt-PT" dirty="0" err="1"/>
              <a:t>enhanced</a:t>
            </a:r>
            <a:r>
              <a:rPr lang="pt-PT" dirty="0"/>
              <a:t> </a:t>
            </a:r>
            <a:r>
              <a:rPr lang="pt-PT" dirty="0" err="1"/>
              <a:t>aging</a:t>
            </a:r>
            <a:r>
              <a:rPr lang="pt-PT" dirty="0"/>
              <a:t> </a:t>
            </a:r>
            <a:r>
              <a:rPr lang="pt-PT" dirty="0" err="1"/>
              <a:t>by</a:t>
            </a:r>
            <a:r>
              <a:rPr lang="pt-PT" dirty="0"/>
              <a:t> </a:t>
            </a:r>
            <a:r>
              <a:rPr lang="pt-PT" dirty="0" err="1"/>
              <a:t>temperature</a:t>
            </a:r>
            <a:r>
              <a:rPr lang="pt-PT" dirty="0"/>
              <a:t> </a:t>
            </a:r>
            <a:r>
              <a:rPr lang="pt-PT" dirty="0" err="1"/>
              <a:t>cycling</a:t>
            </a:r>
            <a:r>
              <a:rPr lang="pt-PT" dirty="0"/>
              <a:t> </a:t>
            </a:r>
            <a:r>
              <a:rPr lang="pt-PT" dirty="0" err="1"/>
              <a:t>in</a:t>
            </a:r>
            <a:r>
              <a:rPr lang="pt-PT" dirty="0"/>
              <a:t> a </a:t>
            </a:r>
            <a:r>
              <a:rPr lang="pt-PT" dirty="0" err="1"/>
              <a:t>climate</a:t>
            </a:r>
            <a:r>
              <a:rPr lang="pt-PT" dirty="0"/>
              <a:t> </a:t>
            </a:r>
            <a:r>
              <a:rPr lang="pt-PT" dirty="0" err="1"/>
              <a:t>chamber</a:t>
            </a:r>
            <a:endParaRPr lang="pt-PT" dirty="0"/>
          </a:p>
          <a:p>
            <a:pPr lvl="1"/>
            <a:r>
              <a:rPr lang="pt-PT" dirty="0" err="1"/>
              <a:t>Radiation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magnetic</a:t>
            </a:r>
            <a:r>
              <a:rPr lang="pt-PT" dirty="0"/>
              <a:t> </a:t>
            </a:r>
            <a:r>
              <a:rPr lang="pt-PT" dirty="0" err="1"/>
              <a:t>field</a:t>
            </a:r>
            <a:r>
              <a:rPr lang="pt-PT" dirty="0"/>
              <a:t> </a:t>
            </a:r>
            <a:r>
              <a:rPr lang="pt-PT" dirty="0" err="1"/>
              <a:t>tolerances</a:t>
            </a:r>
            <a:endParaRPr lang="pt-PT" dirty="0"/>
          </a:p>
          <a:p>
            <a:pPr lvl="1"/>
            <a:r>
              <a:rPr lang="pt-PT" dirty="0"/>
              <a:t>NEW: </a:t>
            </a:r>
            <a:r>
              <a:rPr lang="pt-PT" dirty="0" err="1"/>
              <a:t>test</a:t>
            </a:r>
            <a:r>
              <a:rPr lang="pt-PT" dirty="0"/>
              <a:t> </a:t>
            </a:r>
            <a:r>
              <a:rPr lang="pt-PT" dirty="0" err="1"/>
              <a:t>with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without</a:t>
            </a:r>
            <a:r>
              <a:rPr lang="pt-PT" dirty="0"/>
              <a:t> DC </a:t>
            </a:r>
            <a:r>
              <a:rPr lang="pt-PT" dirty="0" err="1"/>
              <a:t>ground</a:t>
            </a:r>
            <a:r>
              <a:rPr lang="pt-PT" dirty="0"/>
              <a:t> </a:t>
            </a:r>
          </a:p>
          <a:p>
            <a:endParaRPr lang="pt-PT" dirty="0"/>
          </a:p>
          <a:p>
            <a:r>
              <a:rPr lang="pt-PT" dirty="0"/>
              <a:t>For </a:t>
            </a:r>
            <a:r>
              <a:rPr lang="pt-PT" dirty="0" err="1"/>
              <a:t>production</a:t>
            </a:r>
            <a:r>
              <a:rPr lang="pt-PT" dirty="0"/>
              <a:t>: </a:t>
            </a:r>
          </a:p>
          <a:p>
            <a:pPr lvl="1"/>
            <a:r>
              <a:rPr lang="pt-PT" dirty="0" err="1"/>
              <a:t>Based</a:t>
            </a:r>
            <a:r>
              <a:rPr lang="pt-PT" dirty="0"/>
              <a:t> </a:t>
            </a:r>
            <a:r>
              <a:rPr lang="pt-PT" dirty="0" err="1"/>
              <a:t>on</a:t>
            </a:r>
            <a:r>
              <a:rPr lang="pt-PT" dirty="0"/>
              <a:t> </a:t>
            </a:r>
            <a:r>
              <a:rPr lang="pt-PT" dirty="0" err="1"/>
              <a:t>prototype</a:t>
            </a:r>
            <a:r>
              <a:rPr lang="pt-PT" dirty="0"/>
              <a:t> </a:t>
            </a:r>
            <a:r>
              <a:rPr lang="pt-PT" dirty="0" err="1"/>
              <a:t>results</a:t>
            </a:r>
            <a:r>
              <a:rPr lang="pt-PT" dirty="0"/>
              <a:t> </a:t>
            </a:r>
            <a:r>
              <a:rPr lang="pt-PT" dirty="0" err="1"/>
              <a:t>will</a:t>
            </a:r>
            <a:r>
              <a:rPr lang="pt-PT" dirty="0"/>
              <a:t> </a:t>
            </a:r>
            <a:r>
              <a:rPr lang="pt-PT" dirty="0" err="1"/>
              <a:t>establish</a:t>
            </a:r>
            <a:r>
              <a:rPr lang="pt-PT" dirty="0"/>
              <a:t> </a:t>
            </a:r>
            <a:r>
              <a:rPr lang="pt-PT" dirty="0" err="1"/>
              <a:t>set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quality</a:t>
            </a:r>
            <a:r>
              <a:rPr lang="pt-PT" dirty="0"/>
              <a:t> </a:t>
            </a:r>
            <a:r>
              <a:rPr lang="pt-PT" dirty="0" err="1"/>
              <a:t>control</a:t>
            </a:r>
            <a:r>
              <a:rPr lang="pt-PT" dirty="0"/>
              <a:t> </a:t>
            </a:r>
            <a:r>
              <a:rPr lang="pt-PT" dirty="0" err="1"/>
              <a:t>benchmarks</a:t>
            </a:r>
            <a:r>
              <a:rPr lang="pt-PT" dirty="0"/>
              <a:t> to </a:t>
            </a:r>
            <a:r>
              <a:rPr lang="pt-PT" dirty="0" err="1"/>
              <a:t>be</a:t>
            </a:r>
            <a:r>
              <a:rPr lang="pt-PT" dirty="0"/>
              <a:t> </a:t>
            </a:r>
            <a:r>
              <a:rPr lang="pt-PT" dirty="0" err="1"/>
              <a:t>done</a:t>
            </a:r>
            <a:r>
              <a:rPr lang="pt-PT" dirty="0"/>
              <a:t> </a:t>
            </a:r>
            <a:r>
              <a:rPr lang="pt-PT" dirty="0" err="1"/>
              <a:t>in</a:t>
            </a:r>
            <a:r>
              <a:rPr lang="pt-PT" dirty="0"/>
              <a:t> </a:t>
            </a:r>
            <a:r>
              <a:rPr lang="pt-PT" dirty="0" err="1"/>
              <a:t>production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upon</a:t>
            </a:r>
            <a:r>
              <a:rPr lang="pt-PT" dirty="0"/>
              <a:t> </a:t>
            </a:r>
            <a:r>
              <a:rPr lang="pt-PT" dirty="0" err="1"/>
              <a:t>delivery</a:t>
            </a:r>
            <a:endParaRPr lang="pt-PT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7" t="55845" r="27097" b="7935"/>
          <a:stretch/>
        </p:blipFill>
        <p:spPr bwMode="auto">
          <a:xfrm>
            <a:off x="7067789" y="1910608"/>
            <a:ext cx="5049393" cy="250088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607219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26067" y="419101"/>
            <a:ext cx="7594600" cy="1140884"/>
          </a:xfrm>
        </p:spPr>
        <p:txBody>
          <a:bodyPr>
            <a:normAutofit/>
          </a:bodyPr>
          <a:lstStyle/>
          <a:p>
            <a:r>
              <a:rPr lang="pt-PT" dirty="0"/>
              <a:t>HGTD HV </a:t>
            </a:r>
            <a:r>
              <a:rPr lang="pt-PT" dirty="0" err="1"/>
              <a:t>Patch</a:t>
            </a:r>
            <a:r>
              <a:rPr lang="pt-PT" dirty="0"/>
              <a:t> </a:t>
            </a:r>
            <a:r>
              <a:rPr lang="pt-PT" dirty="0" err="1"/>
              <a:t>Panels</a:t>
            </a:r>
            <a:endParaRPr lang="pt-P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>
          <a:xfrm>
            <a:off x="3324738" y="1273740"/>
            <a:ext cx="8203092" cy="2842613"/>
          </a:xfrm>
        </p:spPr>
        <p:txBody>
          <a:bodyPr>
            <a:normAutofit fontScale="77500" lnSpcReduction="20000"/>
          </a:bodyPr>
          <a:lstStyle/>
          <a:p>
            <a:pPr marL="0">
              <a:spcBef>
                <a:spcPts val="0"/>
              </a:spcBef>
              <a:buFont typeface="Arial"/>
              <a:buChar char="•"/>
            </a:pPr>
            <a:r>
              <a:rPr lang="en-GB" dirty="0">
                <a:latin typeface="Arial"/>
                <a:cs typeface="Arial"/>
              </a:rPr>
              <a:t>Each of the 8032 HGTD modules will need a bias voltage between -300 V and  -900 V, adjusted individually</a:t>
            </a:r>
          </a:p>
          <a:p>
            <a:pPr marL="0">
              <a:spcBef>
                <a:spcPts val="0"/>
              </a:spcBef>
              <a:buFont typeface="Arial"/>
              <a:buChar char="•"/>
            </a:pPr>
            <a:r>
              <a:rPr lang="en-GB" dirty="0">
                <a:latin typeface="Arial"/>
                <a:cs typeface="Arial"/>
              </a:rPr>
              <a:t>Electronic noise induced in the DC bias voltage at the power supply or in the cables between USA15 and the detector must be filtered out. </a:t>
            </a:r>
            <a:endParaRPr lang="en-US" dirty="0">
              <a:latin typeface="Arial"/>
              <a:cs typeface="Arial"/>
            </a:endParaRPr>
          </a:p>
          <a:p>
            <a:pPr marL="0">
              <a:spcBef>
                <a:spcPts val="0"/>
              </a:spcBef>
              <a:buFont typeface="Arial"/>
              <a:buChar char="•"/>
            </a:pPr>
            <a:r>
              <a:rPr lang="en-GB" dirty="0">
                <a:latin typeface="Arial"/>
                <a:cs typeface="Arial"/>
              </a:rPr>
              <a:t>Filter modules (EC-PP) will be installed on the end-cap calorimeter surfaces </a:t>
            </a:r>
            <a:r>
              <a:rPr lang="mr-IN" dirty="0">
                <a:latin typeface="Arial"/>
                <a:cs typeface="Arial"/>
              </a:rPr>
              <a:t>–</a:t>
            </a:r>
            <a:r>
              <a:rPr lang="en-GB" dirty="0">
                <a:latin typeface="Arial"/>
                <a:cs typeface="Arial"/>
              </a:rPr>
              <a:t> filter noise and allow HV channel routing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5" name="Picture 4" descr="MAC SSD:Users:sergei:Desktop:Screen Shot 2022-01-25 at 18.23.0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834" y="3898696"/>
            <a:ext cx="8582981" cy="268746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846088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err="1"/>
              <a:t>Patch</a:t>
            </a:r>
            <a:r>
              <a:rPr lang="pt-PT" dirty="0"/>
              <a:t> </a:t>
            </a:r>
            <a:r>
              <a:rPr lang="pt-PT" dirty="0" err="1"/>
              <a:t>Panel</a:t>
            </a:r>
            <a:r>
              <a:rPr lang="pt-PT" dirty="0"/>
              <a:t> design </a:t>
            </a:r>
            <a:r>
              <a:rPr lang="pt-PT" dirty="0" err="1"/>
              <a:t>parameters</a:t>
            </a:r>
            <a:endParaRPr lang="pt-P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4117" y="1756056"/>
            <a:ext cx="5795264" cy="4705843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1200"/>
              </a:spcBef>
            </a:pPr>
            <a:r>
              <a:rPr lang="pt-PT" dirty="0" err="1">
                <a:solidFill>
                  <a:srgbClr val="000000"/>
                </a:solidFill>
              </a:rPr>
              <a:t>Materials</a:t>
            </a:r>
            <a:r>
              <a:rPr lang="pt-PT" dirty="0">
                <a:solidFill>
                  <a:srgbClr val="000000"/>
                </a:solidFill>
              </a:rPr>
              <a:t> to </a:t>
            </a:r>
            <a:r>
              <a:rPr lang="pt-PT" dirty="0" err="1">
                <a:solidFill>
                  <a:srgbClr val="000000"/>
                </a:solidFill>
              </a:rPr>
              <a:t>withstand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radiation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and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magnetic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field</a:t>
            </a:r>
            <a:r>
              <a:rPr lang="pt-PT" dirty="0">
                <a:solidFill>
                  <a:srgbClr val="000000"/>
                </a:solidFill>
              </a:rPr>
              <a:t>: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solidFill>
                  <a:srgbClr val="000000"/>
                </a:solidFill>
              </a:rPr>
              <a:t>TID 15.0 </a:t>
            </a:r>
            <a:r>
              <a:rPr lang="en-US" dirty="0" err="1">
                <a:solidFill>
                  <a:srgbClr val="000000"/>
                </a:solidFill>
              </a:rPr>
              <a:t>Gy</a:t>
            </a:r>
            <a:r>
              <a:rPr lang="en-US" dirty="0">
                <a:solidFill>
                  <a:srgbClr val="000000"/>
                </a:solidFill>
              </a:rPr>
              <a:t> and 1 MeV </a:t>
            </a:r>
            <a:r>
              <a:rPr lang="en-US" dirty="0" err="1">
                <a:solidFill>
                  <a:srgbClr val="000000"/>
                </a:solidFill>
              </a:rPr>
              <a:t>neq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fluence</a:t>
            </a:r>
            <a:r>
              <a:rPr lang="en-US" dirty="0">
                <a:solidFill>
                  <a:srgbClr val="000000"/>
                </a:solidFill>
              </a:rPr>
              <a:t> 1.0 × 10</a:t>
            </a:r>
            <a:r>
              <a:rPr lang="en-US" baseline="30000" dirty="0">
                <a:solidFill>
                  <a:srgbClr val="000000"/>
                </a:solidFill>
              </a:rPr>
              <a:t>12</a:t>
            </a:r>
            <a:r>
              <a:rPr lang="en-US" dirty="0">
                <a:solidFill>
                  <a:srgbClr val="000000"/>
                </a:solidFill>
              </a:rPr>
              <a:t> cm</a:t>
            </a:r>
            <a:r>
              <a:rPr lang="en-US" baseline="30000" dirty="0">
                <a:solidFill>
                  <a:srgbClr val="000000"/>
                </a:solidFill>
              </a:rPr>
              <a:t>−2</a:t>
            </a:r>
            <a:endParaRPr lang="pt-PT" baseline="30000" dirty="0">
              <a:solidFill>
                <a:srgbClr val="000000"/>
              </a:solidFill>
            </a:endParaRPr>
          </a:p>
          <a:p>
            <a:pPr lvl="1">
              <a:spcBef>
                <a:spcPts val="1200"/>
              </a:spcBef>
            </a:pPr>
            <a:r>
              <a:rPr lang="pt-PT" dirty="0" err="1">
                <a:solidFill>
                  <a:srgbClr val="000000"/>
                </a:solidFill>
              </a:rPr>
              <a:t>Magnetic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field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up</a:t>
            </a:r>
            <a:r>
              <a:rPr lang="pt-PT" dirty="0">
                <a:solidFill>
                  <a:srgbClr val="000000"/>
                </a:solidFill>
              </a:rPr>
              <a:t> to 0.5 Tesla</a:t>
            </a:r>
          </a:p>
          <a:p>
            <a:pPr lvl="1">
              <a:spcBef>
                <a:spcPts val="1200"/>
              </a:spcBef>
            </a:pPr>
            <a:r>
              <a:rPr lang="pt-PT" dirty="0" err="1">
                <a:solidFill>
                  <a:srgbClr val="000000"/>
                </a:solidFill>
              </a:rPr>
              <a:t>Avoid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easily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activated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and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magnetic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materials</a:t>
            </a:r>
            <a:endParaRPr lang="pt-PT" dirty="0">
              <a:solidFill>
                <a:srgbClr val="000000"/>
              </a:solidFill>
            </a:endParaRPr>
          </a:p>
          <a:p>
            <a:pPr lvl="1">
              <a:spcBef>
                <a:spcPts val="1200"/>
              </a:spcBef>
            </a:pPr>
            <a:r>
              <a:rPr lang="pt-PT" dirty="0" err="1">
                <a:solidFill>
                  <a:srgbClr val="000000"/>
                </a:solidFill>
              </a:rPr>
              <a:t>Avoid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extensive</a:t>
            </a:r>
            <a:r>
              <a:rPr lang="pt-PT" dirty="0">
                <a:solidFill>
                  <a:srgbClr val="000000"/>
                </a:solidFill>
              </a:rPr>
              <a:t> use </a:t>
            </a:r>
            <a:r>
              <a:rPr lang="pt-PT" dirty="0" err="1">
                <a:solidFill>
                  <a:srgbClr val="000000"/>
                </a:solidFill>
              </a:rPr>
              <a:t>of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dielectrics</a:t>
            </a:r>
            <a:endParaRPr lang="pt-PT" dirty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</a:pPr>
            <a:r>
              <a:rPr lang="pt-PT" dirty="0" err="1">
                <a:solidFill>
                  <a:srgbClr val="000000"/>
                </a:solidFill>
              </a:rPr>
              <a:t>Mechanical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stability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and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ease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of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access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during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shutdowns</a:t>
            </a:r>
            <a:endParaRPr lang="en-US" dirty="0">
              <a:solidFill>
                <a:srgbClr val="000000"/>
              </a:solidFill>
            </a:endParaRPr>
          </a:p>
          <a:p>
            <a:pPr lvl="1">
              <a:spcBef>
                <a:spcPts val="1200"/>
              </a:spcBef>
            </a:pPr>
            <a:r>
              <a:rPr lang="en-US" dirty="0">
                <a:solidFill>
                  <a:srgbClr val="000000"/>
                </a:solidFill>
              </a:rPr>
              <a:t>R</a:t>
            </a:r>
            <a:r>
              <a:rPr lang="pt-PT" dirty="0" err="1">
                <a:solidFill>
                  <a:srgbClr val="000000"/>
                </a:solidFill>
              </a:rPr>
              <a:t>obust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connectors</a:t>
            </a:r>
            <a:endParaRPr lang="pt-PT" dirty="0">
              <a:solidFill>
                <a:srgbClr val="000000"/>
              </a:solidFill>
            </a:endParaRPr>
          </a:p>
          <a:p>
            <a:pPr lvl="1">
              <a:spcBef>
                <a:spcPts val="1200"/>
              </a:spcBef>
            </a:pPr>
            <a:r>
              <a:rPr lang="pt-PT" dirty="0" err="1">
                <a:solidFill>
                  <a:srgbClr val="000000"/>
                </a:solidFill>
              </a:rPr>
              <a:t>Fixation</a:t>
            </a:r>
            <a:r>
              <a:rPr lang="pt-PT" dirty="0">
                <a:solidFill>
                  <a:srgbClr val="000000"/>
                </a:solidFill>
              </a:rPr>
              <a:t> to </a:t>
            </a:r>
            <a:r>
              <a:rPr lang="pt-PT" dirty="0" err="1">
                <a:solidFill>
                  <a:srgbClr val="000000"/>
                </a:solidFill>
              </a:rPr>
              <a:t>Tilecal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and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cable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strain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relief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staves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mr-IN" dirty="0">
                <a:solidFill>
                  <a:srgbClr val="000000"/>
                </a:solidFill>
              </a:rPr>
              <a:t>–</a:t>
            </a:r>
            <a:r>
              <a:rPr lang="pt-PT" dirty="0">
                <a:solidFill>
                  <a:srgbClr val="000000"/>
                </a:solidFill>
              </a:rPr>
              <a:t> to </a:t>
            </a:r>
            <a:r>
              <a:rPr lang="pt-PT" dirty="0" err="1">
                <a:solidFill>
                  <a:srgbClr val="000000"/>
                </a:solidFill>
              </a:rPr>
              <a:t>be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studied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together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with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Technical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Coordination</a:t>
            </a:r>
            <a:endParaRPr lang="pt-PT" dirty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</a:pPr>
            <a:r>
              <a:rPr lang="pt-PT" dirty="0" err="1">
                <a:solidFill>
                  <a:srgbClr val="000000"/>
                </a:solidFill>
              </a:rPr>
              <a:t>Space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constraints</a:t>
            </a:r>
            <a:r>
              <a:rPr lang="pt-PT" dirty="0">
                <a:solidFill>
                  <a:srgbClr val="000000"/>
                </a:solidFill>
              </a:rPr>
              <a:t> </a:t>
            </a:r>
          </a:p>
          <a:p>
            <a:pPr lvl="1">
              <a:spcBef>
                <a:spcPts val="1200"/>
              </a:spcBef>
            </a:pPr>
            <a:r>
              <a:rPr lang="pt-PT" dirty="0" err="1">
                <a:solidFill>
                  <a:srgbClr val="000000"/>
                </a:solidFill>
              </a:rPr>
              <a:t>Around</a:t>
            </a:r>
            <a:r>
              <a:rPr lang="pt-PT" dirty="0">
                <a:solidFill>
                  <a:srgbClr val="000000"/>
                </a:solidFill>
              </a:rPr>
              <a:t> 20cm </a:t>
            </a:r>
            <a:r>
              <a:rPr lang="pt-PT" dirty="0" err="1">
                <a:solidFill>
                  <a:srgbClr val="000000"/>
                </a:solidFill>
              </a:rPr>
              <a:t>free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in</a:t>
            </a:r>
            <a:r>
              <a:rPr lang="pt-PT" dirty="0">
                <a:solidFill>
                  <a:srgbClr val="000000"/>
                </a:solidFill>
              </a:rPr>
              <a:t> radial </a:t>
            </a:r>
            <a:r>
              <a:rPr lang="pt-PT" dirty="0" err="1">
                <a:solidFill>
                  <a:srgbClr val="000000"/>
                </a:solidFill>
              </a:rPr>
              <a:t>direction</a:t>
            </a:r>
            <a:r>
              <a:rPr lang="pt-PT" dirty="0">
                <a:solidFill>
                  <a:srgbClr val="000000"/>
                </a:solidFill>
              </a:rPr>
              <a:t> </a:t>
            </a:r>
          </a:p>
          <a:p>
            <a:pPr marL="294097" lvl="1">
              <a:spcBef>
                <a:spcPts val="1200"/>
              </a:spcBef>
              <a:buFontTx/>
              <a:buChar char="•"/>
            </a:pPr>
            <a:r>
              <a:rPr lang="pt-PT" dirty="0" err="1">
                <a:solidFill>
                  <a:srgbClr val="000000"/>
                </a:solidFill>
              </a:rPr>
              <a:t>Number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of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wires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should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present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good</a:t>
            </a:r>
            <a:r>
              <a:rPr lang="pt-PT" dirty="0">
                <a:solidFill>
                  <a:srgbClr val="000000"/>
                </a:solidFill>
              </a:rPr>
              <a:t> match to </a:t>
            </a:r>
            <a:r>
              <a:rPr lang="pt-PT" dirty="0" err="1">
                <a:solidFill>
                  <a:srgbClr val="000000"/>
                </a:solidFill>
              </a:rPr>
              <a:t>cables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from</a:t>
            </a:r>
            <a:r>
              <a:rPr lang="pt-PT" dirty="0">
                <a:solidFill>
                  <a:srgbClr val="000000"/>
                </a:solidFill>
              </a:rPr>
              <a:t> HV </a:t>
            </a:r>
            <a:r>
              <a:rPr lang="pt-PT" dirty="0" err="1">
                <a:solidFill>
                  <a:srgbClr val="000000"/>
                </a:solidFill>
              </a:rPr>
              <a:t>supplies</a:t>
            </a:r>
            <a:endParaRPr lang="pt-PT" dirty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</a:pPr>
            <a:endParaRPr lang="pt-PT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670" y="1749637"/>
            <a:ext cx="5788660" cy="37312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24834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26067" y="419101"/>
            <a:ext cx="10219267" cy="1140884"/>
          </a:xfrm>
        </p:spPr>
        <p:txBody>
          <a:bodyPr>
            <a:normAutofit/>
          </a:bodyPr>
          <a:lstStyle/>
          <a:p>
            <a:r>
              <a:rPr lang="pt-PT" dirty="0" err="1"/>
              <a:t>Patch</a:t>
            </a:r>
            <a:r>
              <a:rPr lang="pt-PT" dirty="0"/>
              <a:t> </a:t>
            </a:r>
            <a:r>
              <a:rPr lang="pt-PT" dirty="0" err="1"/>
              <a:t>Panel</a:t>
            </a:r>
            <a:r>
              <a:rPr lang="pt-PT" dirty="0"/>
              <a:t> </a:t>
            </a:r>
            <a:r>
              <a:rPr lang="en-US" dirty="0"/>
              <a:t>Units D</a:t>
            </a:r>
            <a:r>
              <a:rPr lang="pt-PT" dirty="0" err="1"/>
              <a:t>esign</a:t>
            </a:r>
            <a:endParaRPr lang="pt-P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86267" y="1305446"/>
            <a:ext cx="12005733" cy="3271676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1200"/>
              </a:spcBef>
            </a:pPr>
            <a:r>
              <a:rPr lang="pt-PT" dirty="0">
                <a:solidFill>
                  <a:srgbClr val="000000"/>
                </a:solidFill>
              </a:rPr>
              <a:t>A modular design </a:t>
            </a:r>
            <a:r>
              <a:rPr lang="pt-PT" dirty="0" err="1">
                <a:solidFill>
                  <a:srgbClr val="000000"/>
                </a:solidFill>
              </a:rPr>
              <a:t>is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proposed</a:t>
            </a:r>
            <a:r>
              <a:rPr lang="pt-PT" dirty="0">
                <a:solidFill>
                  <a:srgbClr val="000000"/>
                </a:solidFill>
              </a:rPr>
              <a:t> for </a:t>
            </a:r>
            <a:r>
              <a:rPr lang="pt-PT" dirty="0" err="1">
                <a:solidFill>
                  <a:srgbClr val="000000"/>
                </a:solidFill>
              </a:rPr>
              <a:t>the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patch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panels</a:t>
            </a:r>
            <a:endParaRPr lang="pt-PT" dirty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</a:pPr>
            <a:r>
              <a:rPr lang="pt-PT" dirty="0">
                <a:solidFill>
                  <a:srgbClr val="000000"/>
                </a:solidFill>
              </a:rPr>
              <a:t>Individual modules are </a:t>
            </a:r>
            <a:r>
              <a:rPr lang="pt-PT" dirty="0" err="1">
                <a:solidFill>
                  <a:srgbClr val="000000"/>
                </a:solidFill>
              </a:rPr>
              <a:t>aluminium</a:t>
            </a:r>
            <a:r>
              <a:rPr lang="pt-PT" dirty="0">
                <a:solidFill>
                  <a:srgbClr val="000000"/>
                </a:solidFill>
              </a:rPr>
              <a:t> boxes </a:t>
            </a:r>
            <a:r>
              <a:rPr lang="pt-PT" dirty="0" err="1">
                <a:solidFill>
                  <a:srgbClr val="000000"/>
                </a:solidFill>
              </a:rPr>
              <a:t>containing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two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filter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boards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and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connectors</a:t>
            </a:r>
            <a:r>
              <a:rPr lang="pt-PT" dirty="0">
                <a:solidFill>
                  <a:srgbClr val="000000"/>
                </a:solidFill>
              </a:rPr>
              <a:t> </a:t>
            </a:r>
          </a:p>
          <a:p>
            <a:pPr lvl="1">
              <a:spcBef>
                <a:spcPts val="1200"/>
              </a:spcBef>
            </a:pPr>
            <a:r>
              <a:rPr lang="pt-PT" dirty="0" err="1">
                <a:solidFill>
                  <a:srgbClr val="000000"/>
                </a:solidFill>
              </a:rPr>
              <a:t>Provide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mechanical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support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and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insulate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each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pair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of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boards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within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separate</a:t>
            </a:r>
            <a:r>
              <a:rPr lang="pt-PT" dirty="0">
                <a:solidFill>
                  <a:srgbClr val="000000"/>
                </a:solidFill>
              </a:rPr>
              <a:t> Faraday </a:t>
            </a:r>
            <a:r>
              <a:rPr lang="pt-PT" dirty="0" err="1">
                <a:solidFill>
                  <a:srgbClr val="000000"/>
                </a:solidFill>
              </a:rPr>
              <a:t>cage</a:t>
            </a:r>
            <a:endParaRPr lang="pt-PT" dirty="0">
              <a:solidFill>
                <a:srgbClr val="000000"/>
              </a:solidFill>
            </a:endParaRPr>
          </a:p>
          <a:p>
            <a:pPr lvl="1">
              <a:spcBef>
                <a:spcPts val="1200"/>
              </a:spcBef>
            </a:pPr>
            <a:r>
              <a:rPr lang="pt-PT" dirty="0" err="1">
                <a:solidFill>
                  <a:srgbClr val="000000"/>
                </a:solidFill>
              </a:rPr>
              <a:t>Easy</a:t>
            </a:r>
            <a:r>
              <a:rPr lang="pt-PT" dirty="0">
                <a:solidFill>
                  <a:srgbClr val="000000"/>
                </a:solidFill>
              </a:rPr>
              <a:t> to </a:t>
            </a:r>
            <a:r>
              <a:rPr lang="pt-PT" dirty="0" err="1">
                <a:solidFill>
                  <a:srgbClr val="000000"/>
                </a:solidFill>
              </a:rPr>
              <a:t>construct</a:t>
            </a:r>
            <a:r>
              <a:rPr lang="pt-PT" dirty="0">
                <a:solidFill>
                  <a:srgbClr val="000000"/>
                </a:solidFill>
              </a:rPr>
              <a:t>, </a:t>
            </a:r>
            <a:r>
              <a:rPr lang="pt-PT" dirty="0" err="1">
                <a:solidFill>
                  <a:srgbClr val="000000"/>
                </a:solidFill>
              </a:rPr>
              <a:t>handle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and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access</a:t>
            </a:r>
            <a:r>
              <a:rPr lang="pt-PT" dirty="0">
                <a:solidFill>
                  <a:srgbClr val="000000"/>
                </a:solidFill>
              </a:rPr>
              <a:t> for </a:t>
            </a:r>
            <a:r>
              <a:rPr lang="pt-PT" dirty="0" err="1">
                <a:solidFill>
                  <a:srgbClr val="000000"/>
                </a:solidFill>
              </a:rPr>
              <a:t>maintenance</a:t>
            </a:r>
            <a:endParaRPr lang="pt-PT" dirty="0">
              <a:solidFill>
                <a:srgbClr val="000000"/>
              </a:solidFill>
            </a:endParaRPr>
          </a:p>
          <a:p>
            <a:pPr lvl="1">
              <a:spcBef>
                <a:spcPts val="1200"/>
              </a:spcBef>
            </a:pPr>
            <a:r>
              <a:rPr lang="pt-PT" dirty="0">
                <a:solidFill>
                  <a:srgbClr val="000000"/>
                </a:solidFill>
              </a:rPr>
              <a:t>14 RC-RC </a:t>
            </a:r>
            <a:r>
              <a:rPr lang="pt-PT" dirty="0" err="1">
                <a:solidFill>
                  <a:srgbClr val="000000"/>
                </a:solidFill>
              </a:rPr>
              <a:t>low-pass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filters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in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each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filter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board</a:t>
            </a:r>
            <a:endParaRPr lang="pt-PT" dirty="0">
              <a:solidFill>
                <a:srgbClr val="000000"/>
              </a:solidFill>
            </a:endParaRPr>
          </a:p>
          <a:p>
            <a:pPr lvl="1">
              <a:spcBef>
                <a:spcPts val="1200"/>
              </a:spcBef>
            </a:pPr>
            <a:r>
              <a:rPr lang="pt-PT" dirty="0" err="1">
                <a:solidFill>
                  <a:srgbClr val="000000"/>
                </a:solidFill>
              </a:rPr>
              <a:t>Means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one</a:t>
            </a:r>
            <a:r>
              <a:rPr lang="pt-PT" dirty="0">
                <a:solidFill>
                  <a:srgbClr val="000000"/>
                </a:solidFill>
              </a:rPr>
              <a:t> 56-wire </a:t>
            </a:r>
            <a:r>
              <a:rPr lang="pt-PT" dirty="0" err="1">
                <a:solidFill>
                  <a:srgbClr val="000000"/>
                </a:solidFill>
              </a:rPr>
              <a:t>cable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connected</a:t>
            </a:r>
            <a:r>
              <a:rPr lang="pt-PT" dirty="0">
                <a:solidFill>
                  <a:srgbClr val="000000"/>
                </a:solidFill>
              </a:rPr>
              <a:t> to </a:t>
            </a:r>
            <a:r>
              <a:rPr lang="pt-PT" dirty="0" err="1">
                <a:solidFill>
                  <a:srgbClr val="000000"/>
                </a:solidFill>
              </a:rPr>
              <a:t>each</a:t>
            </a:r>
            <a:r>
              <a:rPr lang="pt-PT" dirty="0">
                <a:solidFill>
                  <a:srgbClr val="000000"/>
                </a:solidFill>
              </a:rPr>
              <a:t> module: = 28 HV </a:t>
            </a:r>
            <a:r>
              <a:rPr lang="pt-PT" dirty="0" err="1">
                <a:solidFill>
                  <a:srgbClr val="000000"/>
                </a:solidFill>
              </a:rPr>
              <a:t>channels</a:t>
            </a:r>
            <a:r>
              <a:rPr lang="pt-PT" dirty="0">
                <a:solidFill>
                  <a:srgbClr val="000000"/>
                </a:solidFill>
              </a:rPr>
              <a:t> = 14 </a:t>
            </a:r>
            <a:r>
              <a:rPr lang="pt-PT" dirty="0" err="1">
                <a:solidFill>
                  <a:srgbClr val="000000"/>
                </a:solidFill>
              </a:rPr>
              <a:t>channels</a:t>
            </a:r>
            <a:r>
              <a:rPr lang="pt-PT" dirty="0">
                <a:solidFill>
                  <a:srgbClr val="000000"/>
                </a:solidFill>
              </a:rPr>
              <a:t> x 2 </a:t>
            </a:r>
            <a:r>
              <a:rPr lang="pt-PT" dirty="0" err="1">
                <a:solidFill>
                  <a:srgbClr val="000000"/>
                </a:solidFill>
              </a:rPr>
              <a:t>boards</a:t>
            </a:r>
            <a:endParaRPr lang="pt-PT" dirty="0">
              <a:solidFill>
                <a:srgbClr val="000000"/>
              </a:solidFill>
            </a:endParaRPr>
          </a:p>
          <a:p>
            <a:pPr lvl="1">
              <a:spcBef>
                <a:spcPts val="1200"/>
              </a:spcBef>
            </a:pPr>
            <a:r>
              <a:rPr lang="pt-PT" dirty="0" err="1">
                <a:solidFill>
                  <a:srgbClr val="000000"/>
                </a:solidFill>
              </a:rPr>
              <a:t>Routing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of</a:t>
            </a:r>
            <a:r>
              <a:rPr lang="pt-PT" dirty="0">
                <a:solidFill>
                  <a:srgbClr val="000000"/>
                </a:solidFill>
              </a:rPr>
              <a:t> individual HV </a:t>
            </a:r>
            <a:r>
              <a:rPr lang="pt-PT" dirty="0" err="1">
                <a:solidFill>
                  <a:srgbClr val="000000"/>
                </a:solidFill>
              </a:rPr>
              <a:t>channels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through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wires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connecting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cables</a:t>
            </a:r>
            <a:r>
              <a:rPr lang="pt-PT" dirty="0">
                <a:solidFill>
                  <a:srgbClr val="000000"/>
                </a:solidFill>
              </a:rPr>
              <a:t> to </a:t>
            </a:r>
            <a:r>
              <a:rPr lang="pt-PT" dirty="0" err="1">
                <a:solidFill>
                  <a:srgbClr val="000000"/>
                </a:solidFill>
              </a:rPr>
              <a:t>each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filter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board</a:t>
            </a:r>
            <a:endParaRPr lang="pt-PT" dirty="0">
              <a:solidFill>
                <a:srgbClr val="000000"/>
              </a:solidFill>
            </a:endParaRPr>
          </a:p>
          <a:p>
            <a:pPr lvl="1">
              <a:spcBef>
                <a:spcPts val="1200"/>
              </a:spcBef>
            </a:pPr>
            <a:endParaRPr lang="pt-PT" dirty="0">
              <a:solidFill>
                <a:srgbClr val="000000"/>
              </a:solidFill>
            </a:endParaRPr>
          </a:p>
        </p:txBody>
      </p:sp>
      <p:pic>
        <p:nvPicPr>
          <p:cNvPr id="8" name="Picture 7" descr="board filtro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8" t="30669" r="29240" b="10072"/>
          <a:stretch/>
        </p:blipFill>
        <p:spPr>
          <a:xfrm>
            <a:off x="12329171" y="3166106"/>
            <a:ext cx="4020416" cy="2319364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1" y="4577121"/>
            <a:ext cx="3846849" cy="2325313"/>
          </a:xfrm>
          <a:prstGeom prst="rect">
            <a:avLst/>
          </a:prstGeom>
        </p:spPr>
      </p:pic>
      <p:pic>
        <p:nvPicPr>
          <p:cNvPr id="10" name="Picture 9" descr="Diagram&#10;&#10;Description automatically generated"/>
          <p:cNvPicPr/>
          <p:nvPr/>
        </p:nvPicPr>
        <p:blipFill>
          <a:blip r:embed="rId4"/>
          <a:stretch>
            <a:fillRect/>
          </a:stretch>
        </p:blipFill>
        <p:spPr>
          <a:xfrm>
            <a:off x="3846849" y="4577120"/>
            <a:ext cx="4377107" cy="2325313"/>
          </a:xfrm>
          <a:prstGeom prst="rect">
            <a:avLst/>
          </a:prstGeom>
        </p:spPr>
      </p:pic>
      <p:pic>
        <p:nvPicPr>
          <p:cNvPr id="11" name="Picture 10" descr="A picture containing text, electronics&#10;&#10;Description automatically generated"/>
          <p:cNvPicPr/>
          <p:nvPr/>
        </p:nvPicPr>
        <p:blipFill>
          <a:blip r:embed="rId5"/>
          <a:stretch>
            <a:fillRect/>
          </a:stretch>
        </p:blipFill>
        <p:spPr>
          <a:xfrm>
            <a:off x="8223955" y="4577121"/>
            <a:ext cx="3968044" cy="232531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514234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F0FE5-C8BB-71CE-7CB9-0E32827EB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2056" y="365125"/>
            <a:ext cx="8151744" cy="1325563"/>
          </a:xfrm>
        </p:spPr>
        <p:txBody>
          <a:bodyPr/>
          <a:lstStyle/>
          <a:p>
            <a:pPr algn="ctr"/>
            <a:r>
              <a:rPr lang="en-CH" dirty="0"/>
              <a:t>High-Voltage Power Supplies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8F3D6-843D-BC67-60B3-40AE5D38D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8756" y="4263887"/>
            <a:ext cx="8300821" cy="2392190"/>
          </a:xfrm>
        </p:spPr>
        <p:txBody>
          <a:bodyPr/>
          <a:lstStyle/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Power supplies undergoing ageing tests at the factory</a:t>
            </a:r>
            <a:endParaRPr lang="en-GB" dirty="0">
              <a:solidFill>
                <a:srgbClr val="000000"/>
              </a:solidFill>
              <a:latin typeface="Helvetica" pitchFamily="2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Helvetica" pitchFamily="2" charset="0"/>
              </a:rPr>
              <a:t>To be finished by the end of February</a:t>
            </a:r>
          </a:p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After that will proceed with power supply tests</a:t>
            </a:r>
            <a:endParaRPr lang="en-C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A3B3B8-E380-710B-EE2A-E5DB32A2C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2907" y="1423278"/>
            <a:ext cx="5961451" cy="26826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60D9AE-A6EE-6510-35BF-5D06CB02B0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423" y="681037"/>
            <a:ext cx="2779633" cy="6176963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107D7A6-3F45-550D-F5E5-DC76687CE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R Gonçalo</a:t>
            </a:r>
            <a:endParaRPr lang="en-CH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161543B-9DD9-8B82-48ED-EBE68CFA6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HGTD Week - 7/2/2023</a:t>
            </a:r>
            <a:endParaRPr lang="en-CH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30BB561-7A96-D552-A9D3-DE8F06364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E9B6-73DE-7E43-80D3-67E7482F0A0F}" type="slidenum">
              <a:rPr lang="en-CH" smtClean="0"/>
              <a:t>2</a:t>
            </a:fld>
            <a:endParaRPr lang="en-CH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427CA2-D142-FD32-5A27-1644708C38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2056" y="1423278"/>
            <a:ext cx="3575473" cy="268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151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6D0CF-5413-19D3-C47D-1C428C48E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High voltage Patch Panels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39A40-9445-5ACC-B9AA-D53D42865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384" y="1460875"/>
            <a:ext cx="11328328" cy="2687468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1200"/>
              </a:spcBef>
            </a:pPr>
            <a:r>
              <a:rPr lang="pt-PT" dirty="0">
                <a:solidFill>
                  <a:srgbClr val="000000"/>
                </a:solidFill>
              </a:rPr>
              <a:t>HV </a:t>
            </a:r>
            <a:r>
              <a:rPr lang="pt-PT" dirty="0" err="1">
                <a:solidFill>
                  <a:srgbClr val="000000"/>
                </a:solidFill>
              </a:rPr>
              <a:t>filtered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and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routed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between</a:t>
            </a:r>
            <a:r>
              <a:rPr lang="pt-PT" dirty="0">
                <a:solidFill>
                  <a:srgbClr val="000000"/>
                </a:solidFill>
              </a:rPr>
              <a:t> input </a:t>
            </a:r>
            <a:r>
              <a:rPr lang="pt-PT" dirty="0" err="1">
                <a:solidFill>
                  <a:srgbClr val="000000"/>
                </a:solidFill>
              </a:rPr>
              <a:t>long</a:t>
            </a:r>
            <a:r>
              <a:rPr lang="pt-PT" dirty="0">
                <a:solidFill>
                  <a:srgbClr val="000000"/>
                </a:solidFill>
              </a:rPr>
              <a:t> cables </a:t>
            </a:r>
            <a:r>
              <a:rPr lang="pt-PT" dirty="0" err="1">
                <a:solidFill>
                  <a:srgbClr val="000000"/>
                </a:solidFill>
              </a:rPr>
              <a:t>from</a:t>
            </a:r>
            <a:r>
              <a:rPr lang="pt-PT" dirty="0">
                <a:solidFill>
                  <a:srgbClr val="000000"/>
                </a:solidFill>
              </a:rPr>
              <a:t> USA15 </a:t>
            </a:r>
            <a:r>
              <a:rPr lang="pt-PT" dirty="0" err="1">
                <a:solidFill>
                  <a:srgbClr val="000000"/>
                </a:solidFill>
              </a:rPr>
              <a:t>and</a:t>
            </a:r>
            <a:r>
              <a:rPr lang="pt-PT" dirty="0">
                <a:solidFill>
                  <a:srgbClr val="000000"/>
                </a:solidFill>
              </a:rPr>
              <a:t> short cables to </a:t>
            </a:r>
            <a:r>
              <a:rPr lang="pt-PT" dirty="0" err="1">
                <a:solidFill>
                  <a:srgbClr val="000000"/>
                </a:solidFill>
              </a:rPr>
              <a:t>detector</a:t>
            </a:r>
            <a:r>
              <a:rPr lang="pt-PT" dirty="0">
                <a:solidFill>
                  <a:srgbClr val="000000"/>
                </a:solidFill>
              </a:rPr>
              <a:t> </a:t>
            </a:r>
          </a:p>
          <a:p>
            <a:pPr lvl="1">
              <a:spcBef>
                <a:spcPts val="1200"/>
              </a:spcBef>
            </a:pPr>
            <a:r>
              <a:rPr lang="pt-PT" dirty="0">
                <a:solidFill>
                  <a:srgbClr val="000000"/>
                </a:solidFill>
              </a:rPr>
              <a:t>2</a:t>
            </a:r>
            <a:r>
              <a:rPr lang="pt-PT" baseline="30000" dirty="0">
                <a:solidFill>
                  <a:srgbClr val="000000"/>
                </a:solidFill>
              </a:rPr>
              <a:t>nd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order</a:t>
            </a:r>
            <a:r>
              <a:rPr lang="pt-PT" dirty="0">
                <a:solidFill>
                  <a:srgbClr val="000000"/>
                </a:solidFill>
              </a:rPr>
              <a:t> RC-RC </a:t>
            </a:r>
            <a:r>
              <a:rPr lang="pt-PT" dirty="0" err="1">
                <a:solidFill>
                  <a:srgbClr val="000000"/>
                </a:solidFill>
              </a:rPr>
              <a:t>low-pass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filter</a:t>
            </a:r>
            <a:r>
              <a:rPr lang="pt-PT" dirty="0">
                <a:solidFill>
                  <a:srgbClr val="000000"/>
                </a:solidFill>
              </a:rPr>
              <a:t> to </a:t>
            </a:r>
            <a:r>
              <a:rPr lang="pt-PT" dirty="0" err="1">
                <a:solidFill>
                  <a:srgbClr val="000000"/>
                </a:solidFill>
              </a:rPr>
              <a:t>suppress</a:t>
            </a:r>
            <a:r>
              <a:rPr lang="pt-PT" dirty="0">
                <a:solidFill>
                  <a:srgbClr val="000000"/>
                </a:solidFill>
              </a:rPr>
              <a:t> AC noise</a:t>
            </a:r>
          </a:p>
          <a:p>
            <a:pPr lvl="1">
              <a:spcBef>
                <a:spcPts val="1200"/>
              </a:spcBef>
            </a:pPr>
            <a:r>
              <a:rPr lang="pt-PT" dirty="0">
                <a:solidFill>
                  <a:srgbClr val="000000"/>
                </a:solidFill>
              </a:rPr>
              <a:t>8032 HV </a:t>
            </a:r>
            <a:r>
              <a:rPr lang="pt-PT" dirty="0" err="1">
                <a:solidFill>
                  <a:srgbClr val="000000"/>
                </a:solidFill>
              </a:rPr>
              <a:t>channels</a:t>
            </a:r>
            <a:r>
              <a:rPr lang="pt-PT" dirty="0">
                <a:solidFill>
                  <a:srgbClr val="000000"/>
                </a:solidFill>
              </a:rPr>
              <a:t>: </a:t>
            </a:r>
            <a:r>
              <a:rPr lang="pt-PT" dirty="0" err="1">
                <a:solidFill>
                  <a:srgbClr val="000000"/>
                </a:solidFill>
              </a:rPr>
              <a:t>at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least</a:t>
            </a:r>
            <a:r>
              <a:rPr lang="pt-PT" dirty="0">
                <a:solidFill>
                  <a:srgbClr val="000000"/>
                </a:solidFill>
              </a:rPr>
              <a:t> 574 </a:t>
            </a:r>
            <a:r>
              <a:rPr lang="pt-PT" dirty="0" err="1">
                <a:solidFill>
                  <a:srgbClr val="000000"/>
                </a:solidFill>
              </a:rPr>
              <a:t>boards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of</a:t>
            </a:r>
            <a:r>
              <a:rPr lang="pt-PT" dirty="0">
                <a:solidFill>
                  <a:srgbClr val="000000"/>
                </a:solidFill>
              </a:rPr>
              <a:t> 14 </a:t>
            </a:r>
            <a:r>
              <a:rPr lang="pt-PT" dirty="0" err="1">
                <a:solidFill>
                  <a:srgbClr val="000000"/>
                </a:solidFill>
              </a:rPr>
              <a:t>filters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each</a:t>
            </a:r>
            <a:endParaRPr lang="pt-PT" dirty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</a:pPr>
            <a:r>
              <a:rPr lang="pt-PT" dirty="0" err="1">
                <a:solidFill>
                  <a:srgbClr val="000000"/>
                </a:solidFill>
              </a:rPr>
              <a:t>MSc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student</a:t>
            </a:r>
            <a:r>
              <a:rPr lang="pt-PT" dirty="0">
                <a:solidFill>
                  <a:srgbClr val="000000"/>
                </a:solidFill>
              </a:rPr>
              <a:t> (</a:t>
            </a:r>
            <a:r>
              <a:rPr lang="pt-PT" dirty="0" err="1">
                <a:solidFill>
                  <a:srgbClr val="000000"/>
                </a:solidFill>
              </a:rPr>
              <a:t>Antonio</a:t>
            </a:r>
            <a:r>
              <a:rPr lang="pt-PT" dirty="0">
                <a:solidFill>
                  <a:srgbClr val="000000"/>
                </a:solidFill>
              </a:rPr>
              <a:t> Caramelo) </a:t>
            </a:r>
            <a:r>
              <a:rPr lang="pt-PT" dirty="0" err="1">
                <a:solidFill>
                  <a:srgbClr val="000000"/>
                </a:solidFill>
              </a:rPr>
              <a:t>setting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up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automated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testing</a:t>
            </a:r>
            <a:r>
              <a:rPr lang="pt-PT" dirty="0">
                <a:solidFill>
                  <a:srgbClr val="000000"/>
                </a:solidFill>
              </a:rPr>
              <a:t> station for QC</a:t>
            </a:r>
          </a:p>
          <a:p>
            <a:pPr lvl="1">
              <a:spcBef>
                <a:spcPts val="1200"/>
              </a:spcBef>
            </a:pPr>
            <a:r>
              <a:rPr lang="pt-PT" dirty="0" err="1">
                <a:solidFill>
                  <a:srgbClr val="000000"/>
                </a:solidFill>
              </a:rPr>
              <a:t>Earlier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prototype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being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used</a:t>
            </a:r>
            <a:r>
              <a:rPr lang="pt-PT" dirty="0">
                <a:solidFill>
                  <a:srgbClr val="000000"/>
                </a:solidFill>
              </a:rPr>
              <a:t> for </a:t>
            </a:r>
            <a:r>
              <a:rPr lang="pt-PT" dirty="0" err="1">
                <a:solidFill>
                  <a:srgbClr val="000000"/>
                </a:solidFill>
              </a:rPr>
              <a:t>developing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tests</a:t>
            </a:r>
            <a:endParaRPr lang="pt-PT" dirty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</a:pPr>
            <a:r>
              <a:rPr lang="pt-PT" dirty="0">
                <a:solidFill>
                  <a:srgbClr val="000000"/>
                </a:solidFill>
              </a:rPr>
              <a:t>New </a:t>
            </a:r>
            <a:r>
              <a:rPr lang="pt-PT" dirty="0" err="1">
                <a:solidFill>
                  <a:srgbClr val="000000"/>
                </a:solidFill>
              </a:rPr>
              <a:t>prototype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going</a:t>
            </a:r>
            <a:r>
              <a:rPr lang="pt-PT" dirty="0">
                <a:solidFill>
                  <a:srgbClr val="000000"/>
                </a:solidFill>
              </a:rPr>
              <a:t> for </a:t>
            </a:r>
            <a:r>
              <a:rPr lang="pt-PT" dirty="0" err="1">
                <a:solidFill>
                  <a:srgbClr val="000000"/>
                </a:solidFill>
              </a:rPr>
              <a:t>production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soon</a:t>
            </a:r>
            <a:r>
              <a:rPr lang="pt-PT" dirty="0">
                <a:solidFill>
                  <a:srgbClr val="000000"/>
                </a:solidFill>
              </a:rPr>
              <a:t> – </a:t>
            </a:r>
            <a:r>
              <a:rPr lang="pt-PT" dirty="0" err="1">
                <a:solidFill>
                  <a:srgbClr val="000000"/>
                </a:solidFill>
              </a:rPr>
              <a:t>should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be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ready</a:t>
            </a:r>
            <a:r>
              <a:rPr lang="pt-PT" dirty="0">
                <a:solidFill>
                  <a:srgbClr val="000000"/>
                </a:solidFill>
              </a:rPr>
              <a:t> for </a:t>
            </a:r>
            <a:r>
              <a:rPr lang="pt-PT" dirty="0" err="1">
                <a:solidFill>
                  <a:srgbClr val="000000"/>
                </a:solidFill>
              </a:rPr>
              <a:t>tests</a:t>
            </a:r>
            <a:r>
              <a:rPr lang="pt-PT" dirty="0">
                <a:solidFill>
                  <a:srgbClr val="000000"/>
                </a:solidFill>
              </a:rPr>
              <a:t> in </a:t>
            </a:r>
            <a:r>
              <a:rPr lang="pt-PT" dirty="0" err="1">
                <a:solidFill>
                  <a:srgbClr val="000000"/>
                </a:solidFill>
              </a:rPr>
              <a:t>few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weeks</a:t>
            </a:r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4E4F7A-7485-8296-2826-4CF982790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R Gonçalo</a:t>
            </a:r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EFDCD-8BF4-9B35-EC7A-6BEA892FE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HGTD Week - 7/2/2023</a:t>
            </a:r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40039E-5C70-220D-BE1B-391979232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E9B6-73DE-7E43-80D3-67E7482F0A0F}" type="slidenum">
              <a:rPr lang="en-CH" smtClean="0"/>
              <a:t>3</a:t>
            </a:fld>
            <a:endParaRPr lang="en-CH"/>
          </a:p>
        </p:txBody>
      </p:sp>
      <p:pic>
        <p:nvPicPr>
          <p:cNvPr id="7" name="Picture 6" descr="Diagram, schematic&#10;&#10;Description automatically generated">
            <a:extLst>
              <a:ext uri="{FF2B5EF4-FFF2-40B4-BE49-F238E27FC236}">
                <a16:creationId xmlns:a16="http://schemas.microsoft.com/office/drawing/2014/main" id="{024C0F29-FA95-1EEA-2C3D-00FE135502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497418" y="4657637"/>
            <a:ext cx="4114800" cy="1934405"/>
          </a:xfrm>
          <a:prstGeom prst="rect">
            <a:avLst/>
          </a:prstGeom>
        </p:spPr>
      </p:pic>
      <p:pic>
        <p:nvPicPr>
          <p:cNvPr id="8" name="Picture 7" descr="MAC SSD:Users:sergei:Desktop:Screen Shot 2022-01-25 at 18.23.01.png">
            <a:extLst>
              <a:ext uri="{FF2B5EF4-FFF2-40B4-BE49-F238E27FC236}">
                <a16:creationId xmlns:a16="http://schemas.microsoft.com/office/drawing/2014/main" id="{957E9D9E-1358-CEE3-5DA5-B20D2D1292D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61" y="4657637"/>
            <a:ext cx="6742042" cy="1934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Content Placeholder 4" descr="A picture containing text, sky&#10;&#10;Description automatically generated">
            <a:extLst>
              <a:ext uri="{FF2B5EF4-FFF2-40B4-BE49-F238E27FC236}">
                <a16:creationId xmlns:a16="http://schemas.microsoft.com/office/drawing/2014/main" id="{4DE3F0A2-4E0F-487A-61A0-C89371427A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7418" y="4489797"/>
            <a:ext cx="4009033" cy="210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698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8" descr="Diagram&#10;&#10;Description automatically generated with low confidence">
            <a:extLst>
              <a:ext uri="{FF2B5EF4-FFF2-40B4-BE49-F238E27FC236}">
                <a16:creationId xmlns:a16="http://schemas.microsoft.com/office/drawing/2014/main" id="{F5C47462-4540-D016-D4A7-02BF1FADE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14" y="3869465"/>
            <a:ext cx="4064289" cy="2409250"/>
          </a:xfrm>
          <a:prstGeom prst="rect">
            <a:avLst/>
          </a:prstGeom>
        </p:spPr>
      </p:pic>
      <p:pic>
        <p:nvPicPr>
          <p:cNvPr id="15" name="Content Placeholder 13" descr="Chart&#10;&#10;Description automatically generated">
            <a:extLst>
              <a:ext uri="{FF2B5EF4-FFF2-40B4-BE49-F238E27FC236}">
                <a16:creationId xmlns:a16="http://schemas.microsoft.com/office/drawing/2014/main" id="{7F16D4E2-E37B-2026-3753-A4C5BB0E7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1203" y="3546337"/>
            <a:ext cx="3883592" cy="2967547"/>
          </a:xfrm>
          <a:prstGeom prst="rect">
            <a:avLst/>
          </a:prstGeom>
        </p:spPr>
      </p:pic>
      <p:pic>
        <p:nvPicPr>
          <p:cNvPr id="16" name="Picture 15" descr="Chart, histogram&#10;&#10;Description automatically generated">
            <a:extLst>
              <a:ext uri="{FF2B5EF4-FFF2-40B4-BE49-F238E27FC236}">
                <a16:creationId xmlns:a16="http://schemas.microsoft.com/office/drawing/2014/main" id="{404BDDD3-3746-109B-55DD-99B9A5D046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5816" y="3487482"/>
            <a:ext cx="3849112" cy="30592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3C3985-0D0A-8DD2-A6AB-03A43DBE8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Patch Panel Tests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CE234A-B9BE-F4F4-4412-2C3EB630A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R Gonçalo</a:t>
            </a:r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05E1D1-B2D4-3AD5-EF70-B4BC11280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HGTD Week - 7/2/2023</a:t>
            </a:r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2E2AA-CB7B-22CA-0336-2DE878F56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E9B6-73DE-7E43-80D3-67E7482F0A0F}" type="slidenum">
              <a:rPr lang="en-CH" smtClean="0"/>
              <a:t>4</a:t>
            </a:fld>
            <a:endParaRPr lang="en-CH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2D7A97-4DA1-F071-E0D8-11A227774A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8198" y="301627"/>
            <a:ext cx="3956731" cy="296754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30C41-2444-CCFC-3A5F-333C55543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91" y="1421296"/>
            <a:ext cx="7398523" cy="2537755"/>
          </a:xfrm>
        </p:spPr>
        <p:txBody>
          <a:bodyPr>
            <a:normAutofit fontScale="92500"/>
          </a:bodyPr>
          <a:lstStyle/>
          <a:p>
            <a:r>
              <a:rPr lang="en-GB" dirty="0"/>
              <a:t>Using </a:t>
            </a:r>
            <a:r>
              <a:rPr lang="en-GB" dirty="0" err="1"/>
              <a:t>usb</a:t>
            </a:r>
            <a:r>
              <a:rPr lang="en-GB" dirty="0"/>
              <a:t> oscilloscope to generate and acquire waveform and attenuation curve</a:t>
            </a:r>
          </a:p>
          <a:p>
            <a:r>
              <a:rPr lang="en-GB" dirty="0"/>
              <a:t>Extract </a:t>
            </a:r>
            <a:r>
              <a:rPr lang="en-GB" dirty="0" err="1"/>
              <a:t>cutoff</a:t>
            </a:r>
            <a:r>
              <a:rPr lang="en-GB" dirty="0"/>
              <a:t> frequency (-3 dB) to use as measure of filter quality</a:t>
            </a:r>
          </a:p>
          <a:p>
            <a:pPr lvl="1"/>
            <a:r>
              <a:rPr lang="en-GB" dirty="0"/>
              <a:t>Expect </a:t>
            </a:r>
            <a:r>
              <a:rPr lang="en-PT"/>
              <a:t>f</a:t>
            </a:r>
            <a:r>
              <a:rPr lang="en-PT" baseline="-25000"/>
              <a:t>3db</a:t>
            </a:r>
            <a:r>
              <a:rPr lang="en-PT"/>
              <a:t>=126,4 Hz </a:t>
            </a:r>
            <a:r>
              <a:rPr lang="en-US" dirty="0"/>
              <a:t>and</a:t>
            </a:r>
            <a:r>
              <a:rPr lang="en-PT"/>
              <a:t> -40dB/decad</a:t>
            </a:r>
            <a:r>
              <a:rPr lang="en-US" dirty="0"/>
              <a:t>e</a:t>
            </a:r>
            <a:r>
              <a:rPr lang="en-PT"/>
              <a:t> </a:t>
            </a:r>
            <a:r>
              <a:rPr lang="en-US" dirty="0"/>
              <a:t>for this example</a:t>
            </a:r>
          </a:p>
          <a:p>
            <a:pPr lvl="1"/>
            <a:r>
              <a:rPr lang="en-US" dirty="0"/>
              <a:t>Get </a:t>
            </a:r>
            <a:r>
              <a:rPr lang="en-GB" dirty="0"/>
              <a:t>122.4±4 and investigating extra peak at the moment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1976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B21F7-7E5D-6559-9789-31544A2E6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C678F-F364-34E9-E737-743A5EC8C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28420" cy="4351338"/>
          </a:xfrm>
        </p:spPr>
        <p:txBody>
          <a:bodyPr>
            <a:normAutofit fontScale="92500" lnSpcReduction="10000"/>
          </a:bodyPr>
          <a:lstStyle/>
          <a:p>
            <a:r>
              <a:rPr lang="pt-PT" dirty="0"/>
              <a:t>HV </a:t>
            </a:r>
            <a:r>
              <a:rPr lang="pt-PT" dirty="0" err="1"/>
              <a:t>Power</a:t>
            </a:r>
            <a:r>
              <a:rPr lang="pt-PT" dirty="0"/>
              <a:t> </a:t>
            </a:r>
            <a:r>
              <a:rPr lang="pt-PT" dirty="0" err="1"/>
              <a:t>Supplies</a:t>
            </a:r>
            <a:r>
              <a:rPr lang="pt-PT" dirty="0"/>
              <a:t>:</a:t>
            </a:r>
          </a:p>
          <a:p>
            <a:pPr lvl="1"/>
            <a:r>
              <a:rPr lang="pt-PT" dirty="0" err="1"/>
              <a:t>Ageing</a:t>
            </a:r>
            <a:r>
              <a:rPr lang="pt-PT" dirty="0"/>
              <a:t> </a:t>
            </a:r>
            <a:r>
              <a:rPr lang="pt-PT" dirty="0" err="1"/>
              <a:t>tests</a:t>
            </a:r>
            <a:r>
              <a:rPr lang="pt-PT" dirty="0"/>
              <a:t> in </a:t>
            </a:r>
            <a:r>
              <a:rPr lang="pt-PT" dirty="0" err="1"/>
              <a:t>February</a:t>
            </a:r>
            <a:r>
              <a:rPr lang="pt-PT" dirty="0"/>
              <a:t> </a:t>
            </a:r>
            <a:r>
              <a:rPr lang="pt-PT" dirty="0" err="1"/>
              <a:t>followed</a:t>
            </a:r>
            <a:r>
              <a:rPr lang="pt-PT" dirty="0"/>
              <a:t> </a:t>
            </a:r>
            <a:r>
              <a:rPr lang="pt-PT" dirty="0" err="1"/>
              <a:t>by</a:t>
            </a:r>
            <a:r>
              <a:rPr lang="pt-PT" dirty="0"/>
              <a:t> </a:t>
            </a:r>
            <a:r>
              <a:rPr lang="pt-PT" dirty="0" err="1"/>
              <a:t>testing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full</a:t>
            </a:r>
            <a:r>
              <a:rPr lang="pt-PT" dirty="0"/>
              <a:t> HV </a:t>
            </a:r>
            <a:r>
              <a:rPr lang="pt-PT" dirty="0" err="1"/>
              <a:t>supply</a:t>
            </a:r>
            <a:r>
              <a:rPr lang="pt-PT" dirty="0"/>
              <a:t> </a:t>
            </a:r>
            <a:r>
              <a:rPr lang="pt-PT" dirty="0" err="1"/>
              <a:t>units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noise </a:t>
            </a:r>
            <a:r>
              <a:rPr lang="pt-PT" dirty="0" err="1"/>
              <a:t>tests</a:t>
            </a:r>
            <a:endParaRPr lang="pt-PT" dirty="0"/>
          </a:p>
          <a:p>
            <a:pPr lvl="1"/>
            <a:r>
              <a:rPr lang="pt-PT" dirty="0"/>
              <a:t>Finalize HV </a:t>
            </a:r>
            <a:r>
              <a:rPr lang="pt-PT" dirty="0" err="1"/>
              <a:t>supply</a:t>
            </a:r>
            <a:r>
              <a:rPr lang="pt-PT" dirty="0"/>
              <a:t> </a:t>
            </a:r>
            <a:r>
              <a:rPr lang="pt-PT" dirty="0" err="1"/>
              <a:t>specifications</a:t>
            </a:r>
            <a:r>
              <a:rPr lang="pt-PT" dirty="0"/>
              <a:t> in </a:t>
            </a:r>
            <a:r>
              <a:rPr lang="pt-PT" dirty="0" err="1"/>
              <a:t>June</a:t>
            </a:r>
            <a:endParaRPr lang="pt-PT" dirty="0"/>
          </a:p>
          <a:p>
            <a:r>
              <a:rPr lang="pt-PT" dirty="0" err="1"/>
              <a:t>Patch</a:t>
            </a:r>
            <a:r>
              <a:rPr lang="pt-PT" dirty="0"/>
              <a:t> </a:t>
            </a:r>
            <a:r>
              <a:rPr lang="pt-PT" dirty="0" err="1"/>
              <a:t>panels</a:t>
            </a:r>
            <a:r>
              <a:rPr lang="pt-PT" dirty="0"/>
              <a:t>:</a:t>
            </a:r>
          </a:p>
          <a:p>
            <a:pPr lvl="1"/>
            <a:r>
              <a:rPr lang="pt-PT" dirty="0"/>
              <a:t>New (</a:t>
            </a:r>
            <a:r>
              <a:rPr lang="pt-PT" dirty="0" err="1"/>
              <a:t>hopefully</a:t>
            </a:r>
            <a:r>
              <a:rPr lang="pt-PT" dirty="0"/>
              <a:t> final) </a:t>
            </a:r>
            <a:r>
              <a:rPr lang="pt-PT" dirty="0" err="1"/>
              <a:t>prototype</a:t>
            </a:r>
            <a:r>
              <a:rPr lang="pt-PT" dirty="0"/>
              <a:t> </a:t>
            </a:r>
            <a:r>
              <a:rPr lang="pt-PT" dirty="0" err="1"/>
              <a:t>next</a:t>
            </a:r>
            <a:r>
              <a:rPr lang="pt-PT" dirty="0"/>
              <a:t> </a:t>
            </a:r>
            <a:r>
              <a:rPr lang="pt-PT" dirty="0" err="1"/>
              <a:t>month</a:t>
            </a:r>
            <a:r>
              <a:rPr lang="pt-PT" dirty="0"/>
              <a:t>: 1 </a:t>
            </a:r>
            <a:r>
              <a:rPr lang="pt-PT" dirty="0" err="1"/>
              <a:t>month</a:t>
            </a:r>
            <a:r>
              <a:rPr lang="pt-PT" dirty="0"/>
              <a:t> </a:t>
            </a:r>
            <a:r>
              <a:rPr lang="pt-PT" dirty="0" err="1"/>
              <a:t>delay</a:t>
            </a:r>
            <a:r>
              <a:rPr lang="pt-PT" dirty="0"/>
              <a:t> </a:t>
            </a:r>
            <a:r>
              <a:rPr lang="pt-PT" dirty="0" err="1"/>
              <a:t>but</a:t>
            </a:r>
            <a:r>
              <a:rPr lang="pt-PT" dirty="0"/>
              <a:t> no </a:t>
            </a:r>
            <a:r>
              <a:rPr lang="pt-PT" dirty="0" err="1"/>
              <a:t>technical</a:t>
            </a:r>
            <a:r>
              <a:rPr lang="pt-PT" dirty="0"/>
              <a:t>  </a:t>
            </a:r>
            <a:r>
              <a:rPr lang="pt-PT" dirty="0" err="1"/>
              <a:t>problems</a:t>
            </a:r>
            <a:endParaRPr lang="pt-PT" dirty="0"/>
          </a:p>
          <a:p>
            <a:pPr lvl="1"/>
            <a:r>
              <a:rPr lang="pt-PT" dirty="0" err="1"/>
              <a:t>Further</a:t>
            </a:r>
            <a:r>
              <a:rPr lang="pt-PT" dirty="0"/>
              <a:t> </a:t>
            </a:r>
            <a:r>
              <a:rPr lang="pt-PT" dirty="0" err="1"/>
              <a:t>tests</a:t>
            </a:r>
            <a:r>
              <a:rPr lang="pt-PT" dirty="0"/>
              <a:t>: </a:t>
            </a:r>
            <a:r>
              <a:rPr lang="pt-PT" dirty="0" err="1"/>
              <a:t>leakage</a:t>
            </a:r>
            <a:r>
              <a:rPr lang="pt-PT" dirty="0"/>
              <a:t> </a:t>
            </a:r>
            <a:r>
              <a:rPr lang="pt-PT" dirty="0" err="1"/>
              <a:t>current</a:t>
            </a:r>
            <a:r>
              <a:rPr lang="pt-PT" dirty="0"/>
              <a:t>, cross </a:t>
            </a:r>
            <a:r>
              <a:rPr lang="pt-PT" dirty="0" err="1"/>
              <a:t>talk</a:t>
            </a:r>
            <a:r>
              <a:rPr lang="pt-PT" dirty="0"/>
              <a:t>, rad. </a:t>
            </a:r>
            <a:r>
              <a:rPr lang="pt-PT" dirty="0" err="1"/>
              <a:t>hardness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magnetic</a:t>
            </a:r>
            <a:r>
              <a:rPr lang="pt-PT" dirty="0"/>
              <a:t> </a:t>
            </a:r>
            <a:r>
              <a:rPr lang="pt-PT" dirty="0" err="1"/>
              <a:t>field</a:t>
            </a:r>
            <a:r>
              <a:rPr lang="pt-PT" dirty="0"/>
              <a:t>, </a:t>
            </a:r>
            <a:r>
              <a:rPr lang="pt-PT" dirty="0" err="1"/>
              <a:t>ageing</a:t>
            </a:r>
            <a:endParaRPr lang="pt-PT" dirty="0"/>
          </a:p>
          <a:p>
            <a:pPr lvl="1"/>
            <a:r>
              <a:rPr lang="pt-PT" dirty="0"/>
              <a:t>QC </a:t>
            </a:r>
            <a:r>
              <a:rPr lang="pt-PT" dirty="0" err="1"/>
              <a:t>progressing</a:t>
            </a:r>
            <a:endParaRPr lang="pt-PT" dirty="0"/>
          </a:p>
          <a:p>
            <a:r>
              <a:rPr lang="pt-PT" dirty="0" err="1"/>
              <a:t>High</a:t>
            </a:r>
            <a:r>
              <a:rPr lang="pt-PT" dirty="0"/>
              <a:t> </a:t>
            </a:r>
            <a:r>
              <a:rPr lang="pt-PT" dirty="0" err="1"/>
              <a:t>Voltage</a:t>
            </a:r>
            <a:r>
              <a:rPr lang="pt-PT" dirty="0"/>
              <a:t> PDR </a:t>
            </a:r>
            <a:r>
              <a:rPr lang="pt-PT" dirty="0" err="1"/>
              <a:t>passed</a:t>
            </a:r>
            <a:r>
              <a:rPr lang="pt-PT" dirty="0"/>
              <a:t> in </a:t>
            </a:r>
            <a:r>
              <a:rPr lang="pt-PT" dirty="0" err="1"/>
              <a:t>August</a:t>
            </a:r>
            <a:r>
              <a:rPr lang="pt-PT" dirty="0"/>
              <a:t> 2022: </a:t>
            </a:r>
          </a:p>
          <a:p>
            <a:pPr lvl="1"/>
            <a:r>
              <a:rPr lang="pt-PT" dirty="0">
                <a:hlinkClick r:id="rId2"/>
              </a:rPr>
              <a:t>https://indico.cern.ch/event/1190013/</a:t>
            </a:r>
            <a:endParaRPr lang="pt-PT" dirty="0"/>
          </a:p>
          <a:p>
            <a:pPr lvl="1"/>
            <a:r>
              <a:rPr lang="pt-PT" dirty="0">
                <a:hlinkClick r:id="rId3"/>
              </a:rPr>
              <a:t>https://edms.cern.ch/ui/file/2775726/1/HGTD-HVPS-PDR_docx_cpdf.pdf</a:t>
            </a:r>
            <a:endParaRPr lang="en-CH" dirty="0"/>
          </a:p>
          <a:p>
            <a:r>
              <a:rPr lang="pt-PT" dirty="0"/>
              <a:t>HV </a:t>
            </a:r>
            <a:r>
              <a:rPr lang="pt-PT" dirty="0" err="1"/>
              <a:t>supply</a:t>
            </a:r>
            <a:r>
              <a:rPr lang="pt-PT" dirty="0"/>
              <a:t> FDR meeting </a:t>
            </a:r>
            <a:r>
              <a:rPr lang="pt-PT" dirty="0" err="1"/>
              <a:t>on</a:t>
            </a:r>
            <a:r>
              <a:rPr lang="pt-PT" dirty="0"/>
              <a:t> 7 </a:t>
            </a:r>
            <a:r>
              <a:rPr lang="pt-PT" dirty="0" err="1"/>
              <a:t>July</a:t>
            </a:r>
            <a:r>
              <a:rPr lang="pt-PT" dirty="0"/>
              <a:t> 2023; PP FDR </a:t>
            </a:r>
            <a:r>
              <a:rPr lang="pt-PT" dirty="0" err="1"/>
              <a:t>on</a:t>
            </a:r>
            <a:r>
              <a:rPr lang="pt-PT" dirty="0"/>
              <a:t> 29 </a:t>
            </a:r>
            <a:r>
              <a:rPr lang="pt-PT" dirty="0" err="1"/>
              <a:t>August</a:t>
            </a:r>
            <a:r>
              <a:rPr lang="pt-PT" dirty="0"/>
              <a:t> (</a:t>
            </a:r>
            <a:r>
              <a:rPr lang="pt-PT" dirty="0" err="1"/>
              <a:t>merge</a:t>
            </a:r>
            <a:r>
              <a:rPr lang="pt-PT" dirty="0"/>
              <a:t>?)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0675F-5C8F-E04D-A1A9-F828ABB3D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R Gonçalo</a:t>
            </a:r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A0AC4E-1F55-EB48-447D-0FECDD30B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HGTD Week - 7/2/2023</a:t>
            </a:r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2AAFAB-224A-67CA-34FD-0352FFB0A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E9B6-73DE-7E43-80D3-67E7482F0A0F}" type="slidenum">
              <a:rPr lang="en-CH" smtClean="0"/>
              <a:t>5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389316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3456F28-463F-39A9-A234-ED4D8B393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9909"/>
            <a:ext cx="10515600" cy="1325563"/>
          </a:xfrm>
        </p:spPr>
        <p:txBody>
          <a:bodyPr/>
          <a:lstStyle/>
          <a:p>
            <a:pPr algn="ctr"/>
            <a:r>
              <a:rPr lang="en-CH" dirty="0"/>
              <a:t>Bonus slides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50EB1A-E7B5-2ED8-8DA5-F3513EA73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R Gonçalo</a:t>
            </a:r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4FC545-F219-C4C9-88C4-8033B0445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HGTD Week - 7/2/2023</a:t>
            </a:r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54B29-B812-CA75-9DDC-F74C84F3F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E9B6-73DE-7E43-80D3-67E7482F0A0F}" type="slidenum">
              <a:rPr lang="en-CH" smtClean="0"/>
              <a:t>6</a:t>
            </a:fld>
            <a:endParaRPr lang="en-CH"/>
          </a:p>
        </p:txBody>
      </p:sp>
      <p:pic>
        <p:nvPicPr>
          <p:cNvPr id="8" name="Picture 4" descr="Danger High Voltage Vector Art, Icons, and Graphics for Free Download">
            <a:extLst>
              <a:ext uri="{FF2B5EF4-FFF2-40B4-BE49-F238E27FC236}">
                <a16:creationId xmlns:a16="http://schemas.microsoft.com/office/drawing/2014/main" id="{1736F2A0-5842-9B5B-6FD9-B31239CB0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331" y="3145133"/>
            <a:ext cx="2042327" cy="204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976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7A2F592-2BFD-DE21-27C3-3BA6B251F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8924" y="442747"/>
            <a:ext cx="3984975" cy="2989899"/>
          </a:xfrm>
          <a:prstGeom prst="rect">
            <a:avLst/>
          </a:prstGeom>
        </p:spPr>
      </p:pic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F40B2CEE-73BB-C9A5-7E9B-E26D43257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R Gonçalo</a:t>
            </a:r>
            <a:endParaRPr lang="en-CH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AE19D19D-C456-6A1F-A595-03732BF88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HGTD Week - 7/2/2023</a:t>
            </a:r>
            <a:endParaRPr lang="en-CH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D0892767-5BF4-AFE1-6EF6-006F647FC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E9B6-73DE-7E43-80D3-67E7482F0A0F}" type="slidenum">
              <a:rPr lang="en-CH" smtClean="0"/>
              <a:t>7</a:t>
            </a:fld>
            <a:endParaRPr lang="en-CH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03DE9A9-6E06-14A7-D979-8EFA4444C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8924" y="3428999"/>
            <a:ext cx="3984975" cy="298989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1960AF6-9A83-23EF-40AE-3FA4C9A667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1417" y="439650"/>
            <a:ext cx="4485776" cy="597869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94AF34B-B6F4-90F7-35BA-2D5CF0D063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272" y="439651"/>
            <a:ext cx="2690414" cy="597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832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err="1"/>
              <a:t>Patch</a:t>
            </a:r>
            <a:r>
              <a:rPr lang="pt-PT" dirty="0"/>
              <a:t> </a:t>
            </a:r>
            <a:r>
              <a:rPr lang="pt-PT" dirty="0" err="1"/>
              <a:t>Panel</a:t>
            </a:r>
            <a:r>
              <a:rPr lang="pt-PT" dirty="0"/>
              <a:t> </a:t>
            </a:r>
            <a:r>
              <a:rPr lang="pt-PT" dirty="0" err="1"/>
              <a:t>Filter</a:t>
            </a:r>
            <a:r>
              <a:rPr lang="pt-PT" dirty="0"/>
              <a:t> Design For PDR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126067" y="1442722"/>
            <a:ext cx="10634804" cy="1943561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1200"/>
              </a:spcBef>
            </a:pPr>
            <a:r>
              <a:rPr lang="pt-PT" dirty="0">
                <a:solidFill>
                  <a:srgbClr val="000000"/>
                </a:solidFill>
              </a:rPr>
              <a:t>HV </a:t>
            </a:r>
            <a:r>
              <a:rPr lang="pt-PT" dirty="0" err="1">
                <a:solidFill>
                  <a:srgbClr val="000000"/>
                </a:solidFill>
              </a:rPr>
              <a:t>routing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through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fixed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wire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connections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between</a:t>
            </a:r>
            <a:r>
              <a:rPr lang="pt-PT" dirty="0">
                <a:solidFill>
                  <a:srgbClr val="000000"/>
                </a:solidFill>
              </a:rPr>
              <a:t> input </a:t>
            </a:r>
            <a:r>
              <a:rPr lang="pt-PT" dirty="0" err="1">
                <a:solidFill>
                  <a:srgbClr val="000000"/>
                </a:solidFill>
              </a:rPr>
              <a:t>long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cables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from</a:t>
            </a:r>
            <a:r>
              <a:rPr lang="pt-PT" dirty="0">
                <a:solidFill>
                  <a:srgbClr val="000000"/>
                </a:solidFill>
              </a:rPr>
              <a:t> USA15 </a:t>
            </a:r>
            <a:r>
              <a:rPr lang="pt-PT" dirty="0" err="1">
                <a:solidFill>
                  <a:srgbClr val="000000"/>
                </a:solidFill>
              </a:rPr>
              <a:t>and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short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cables</a:t>
            </a:r>
            <a:r>
              <a:rPr lang="pt-PT" dirty="0">
                <a:solidFill>
                  <a:srgbClr val="000000"/>
                </a:solidFill>
              </a:rPr>
              <a:t> to detector modules</a:t>
            </a:r>
          </a:p>
          <a:p>
            <a:pPr>
              <a:spcBef>
                <a:spcPts val="1200"/>
              </a:spcBef>
            </a:pPr>
            <a:r>
              <a:rPr lang="pt-PT" dirty="0">
                <a:solidFill>
                  <a:srgbClr val="000000"/>
                </a:solidFill>
              </a:rPr>
              <a:t>2</a:t>
            </a:r>
            <a:r>
              <a:rPr lang="pt-PT" baseline="30000" dirty="0">
                <a:solidFill>
                  <a:srgbClr val="000000"/>
                </a:solidFill>
              </a:rPr>
              <a:t>nd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order</a:t>
            </a:r>
            <a:r>
              <a:rPr lang="pt-PT" dirty="0">
                <a:solidFill>
                  <a:srgbClr val="000000"/>
                </a:solidFill>
              </a:rPr>
              <a:t> RC-RC </a:t>
            </a:r>
            <a:r>
              <a:rPr lang="pt-PT" dirty="0" err="1">
                <a:solidFill>
                  <a:srgbClr val="000000"/>
                </a:solidFill>
              </a:rPr>
              <a:t>low-pass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filter</a:t>
            </a:r>
            <a:r>
              <a:rPr lang="pt-PT" dirty="0">
                <a:solidFill>
                  <a:srgbClr val="000000"/>
                </a:solidFill>
              </a:rPr>
              <a:t> to </a:t>
            </a:r>
            <a:r>
              <a:rPr lang="pt-PT" dirty="0" err="1">
                <a:solidFill>
                  <a:srgbClr val="000000"/>
                </a:solidFill>
              </a:rPr>
              <a:t>suppress</a:t>
            </a:r>
            <a:r>
              <a:rPr lang="pt-PT" dirty="0">
                <a:solidFill>
                  <a:srgbClr val="000000"/>
                </a:solidFill>
              </a:rPr>
              <a:t> AC </a:t>
            </a:r>
            <a:r>
              <a:rPr lang="pt-PT" dirty="0" err="1">
                <a:solidFill>
                  <a:srgbClr val="000000"/>
                </a:solidFill>
              </a:rPr>
              <a:t>noise</a:t>
            </a:r>
            <a:endParaRPr lang="pt-PT" dirty="0">
              <a:solidFill>
                <a:srgbClr val="000000"/>
              </a:solidFill>
            </a:endParaRPr>
          </a:p>
          <a:p>
            <a:pPr lvl="1">
              <a:spcBef>
                <a:spcPts val="1200"/>
              </a:spcBef>
            </a:pPr>
            <a:r>
              <a:rPr lang="pt-PT" dirty="0" err="1">
                <a:solidFill>
                  <a:srgbClr val="000000"/>
                </a:solidFill>
              </a:rPr>
              <a:t>Up</a:t>
            </a:r>
            <a:r>
              <a:rPr lang="pt-PT" dirty="0">
                <a:solidFill>
                  <a:srgbClr val="000000"/>
                </a:solidFill>
              </a:rPr>
              <a:t> to -900 V </a:t>
            </a:r>
            <a:r>
              <a:rPr lang="pt-PT" dirty="0" err="1">
                <a:solidFill>
                  <a:srgbClr val="000000"/>
                </a:solidFill>
              </a:rPr>
              <a:t>with</a:t>
            </a:r>
            <a:r>
              <a:rPr lang="pt-PT" dirty="0">
                <a:solidFill>
                  <a:srgbClr val="000000"/>
                </a:solidFill>
              </a:rPr>
              <a:t>, no </a:t>
            </a:r>
            <a:r>
              <a:rPr lang="pt-PT" dirty="0" err="1">
                <a:solidFill>
                  <a:srgbClr val="000000"/>
                </a:solidFill>
              </a:rPr>
              <a:t>significant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leakage</a:t>
            </a:r>
            <a:r>
              <a:rPr lang="pt-PT" dirty="0">
                <a:solidFill>
                  <a:srgbClr val="000000"/>
                </a:solidFill>
              </a:rPr>
              <a:t>, </a:t>
            </a:r>
            <a:r>
              <a:rPr lang="pt-PT" dirty="0" err="1">
                <a:solidFill>
                  <a:srgbClr val="000000"/>
                </a:solidFill>
              </a:rPr>
              <a:t>supply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currents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up</a:t>
            </a:r>
            <a:r>
              <a:rPr lang="pt-PT" dirty="0">
                <a:solidFill>
                  <a:srgbClr val="000000"/>
                </a:solidFill>
              </a:rPr>
              <a:t> to 3 </a:t>
            </a:r>
            <a:r>
              <a:rPr lang="pt-PT" dirty="0" err="1">
                <a:solidFill>
                  <a:srgbClr val="000000"/>
                </a:solidFill>
              </a:rPr>
              <a:t>mA</a:t>
            </a:r>
            <a:r>
              <a:rPr lang="pt-PT" dirty="0">
                <a:solidFill>
                  <a:srgbClr val="000000"/>
                </a:solidFill>
              </a:rPr>
              <a:t> per </a:t>
            </a:r>
            <a:r>
              <a:rPr lang="pt-PT" dirty="0" err="1">
                <a:solidFill>
                  <a:srgbClr val="000000"/>
                </a:solidFill>
              </a:rPr>
              <a:t>channel</a:t>
            </a:r>
            <a:endParaRPr lang="pt-PT" dirty="0">
              <a:solidFill>
                <a:srgbClr val="000000"/>
              </a:solidFill>
            </a:endParaRPr>
          </a:p>
          <a:p>
            <a:pPr marL="294097" lvl="1">
              <a:spcBef>
                <a:spcPts val="1200"/>
              </a:spcBef>
              <a:buFontTx/>
              <a:buChar char="•"/>
            </a:pPr>
            <a:r>
              <a:rPr lang="pt-PT" dirty="0" err="1">
                <a:solidFill>
                  <a:srgbClr val="000000"/>
                </a:solidFill>
              </a:rPr>
              <a:t>Decoupling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capacitors</a:t>
            </a:r>
            <a:r>
              <a:rPr lang="pt-PT" dirty="0">
                <a:solidFill>
                  <a:srgbClr val="000000"/>
                </a:solidFill>
              </a:rPr>
              <a:t> to </a:t>
            </a:r>
            <a:r>
              <a:rPr lang="pt-PT" dirty="0" err="1">
                <a:solidFill>
                  <a:srgbClr val="000000"/>
                </a:solidFill>
              </a:rPr>
              <a:t>suppress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common-mode</a:t>
            </a:r>
            <a:r>
              <a:rPr lang="pt-PT" dirty="0">
                <a:solidFill>
                  <a:srgbClr val="000000"/>
                </a:solidFill>
              </a:rPr>
              <a:t> </a:t>
            </a:r>
            <a:r>
              <a:rPr lang="pt-PT" dirty="0" err="1">
                <a:solidFill>
                  <a:srgbClr val="000000"/>
                </a:solidFill>
              </a:rPr>
              <a:t>noise</a:t>
            </a:r>
            <a:r>
              <a:rPr lang="pt-PT" dirty="0">
                <a:solidFill>
                  <a:srgbClr val="000000"/>
                </a:solidFill>
              </a:rPr>
              <a:t> (C3, C4)</a:t>
            </a:r>
          </a:p>
        </p:txBody>
      </p:sp>
      <p:pic>
        <p:nvPicPr>
          <p:cNvPr id="7" name="Picture 6" descr="Diagram, schematic&#10;&#10;Description automatically generated"/>
          <p:cNvPicPr/>
          <p:nvPr/>
        </p:nvPicPr>
        <p:blipFill>
          <a:blip r:embed="rId2"/>
          <a:stretch>
            <a:fillRect/>
          </a:stretch>
        </p:blipFill>
        <p:spPr>
          <a:xfrm>
            <a:off x="3402419" y="3627053"/>
            <a:ext cx="5297829" cy="271834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981812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Patch</a:t>
            </a:r>
            <a:r>
              <a:rPr lang="pt-PT" dirty="0"/>
              <a:t> </a:t>
            </a:r>
            <a:r>
              <a:rPr lang="pt-PT" dirty="0" err="1"/>
              <a:t>Panel</a:t>
            </a:r>
            <a:r>
              <a:rPr lang="pt-PT" dirty="0"/>
              <a:t> </a:t>
            </a:r>
            <a:r>
              <a:rPr lang="pt-PT" dirty="0" err="1"/>
              <a:t>Grounding</a:t>
            </a:r>
            <a:r>
              <a:rPr lang="pt-PT" dirty="0"/>
              <a:t> &amp; </a:t>
            </a:r>
            <a:r>
              <a:rPr lang="pt-PT" dirty="0" err="1"/>
              <a:t>Shielding</a:t>
            </a:r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847" y="1586749"/>
            <a:ext cx="3468733" cy="4789020"/>
          </a:xfrm>
        </p:spPr>
        <p:txBody>
          <a:bodyPr>
            <a:normAutofit fontScale="62500" lnSpcReduction="20000"/>
          </a:bodyPr>
          <a:lstStyle/>
          <a:p>
            <a:r>
              <a:rPr lang="pt-PT" dirty="0"/>
              <a:t>Use </a:t>
            </a:r>
            <a:r>
              <a:rPr lang="pt-PT" dirty="0" err="1"/>
              <a:t>filter</a:t>
            </a:r>
            <a:r>
              <a:rPr lang="pt-PT" dirty="0"/>
              <a:t> module boxes as </a:t>
            </a:r>
            <a:r>
              <a:rPr lang="pt-PT" dirty="0" err="1"/>
              <a:t>continuation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vessel</a:t>
            </a:r>
            <a:r>
              <a:rPr lang="pt-PT" dirty="0"/>
              <a:t> Faraday </a:t>
            </a:r>
            <a:r>
              <a:rPr lang="pt-PT" dirty="0" err="1"/>
              <a:t>cage</a:t>
            </a:r>
            <a:endParaRPr lang="pt-PT" dirty="0"/>
          </a:p>
          <a:p>
            <a:pPr lvl="1"/>
            <a:r>
              <a:rPr lang="pt-PT" dirty="0" err="1"/>
              <a:t>Also</a:t>
            </a:r>
            <a:r>
              <a:rPr lang="pt-PT" dirty="0"/>
              <a:t> DC </a:t>
            </a:r>
            <a:r>
              <a:rPr lang="pt-PT" dirty="0" err="1"/>
              <a:t>connecttion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filter</a:t>
            </a:r>
            <a:r>
              <a:rPr lang="pt-PT" dirty="0"/>
              <a:t> </a:t>
            </a:r>
            <a:r>
              <a:rPr lang="pt-PT" dirty="0" err="1"/>
              <a:t>boards</a:t>
            </a:r>
            <a:r>
              <a:rPr lang="pt-PT" dirty="0"/>
              <a:t> </a:t>
            </a:r>
            <a:r>
              <a:rPr lang="pt-PT" dirty="0" err="1"/>
              <a:t>backplane</a:t>
            </a:r>
            <a:r>
              <a:rPr lang="pt-PT" dirty="0"/>
              <a:t> to </a:t>
            </a:r>
            <a:r>
              <a:rPr lang="pt-PT" dirty="0" err="1"/>
              <a:t>cage</a:t>
            </a:r>
            <a:endParaRPr lang="pt-PT" dirty="0"/>
          </a:p>
          <a:p>
            <a:endParaRPr lang="pt-PT" dirty="0"/>
          </a:p>
          <a:p>
            <a:r>
              <a:rPr lang="pt-PT" dirty="0"/>
              <a:t>DC </a:t>
            </a:r>
            <a:r>
              <a:rPr lang="pt-PT" dirty="0" err="1"/>
              <a:t>connection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Faraday </a:t>
            </a:r>
            <a:r>
              <a:rPr lang="pt-PT" dirty="0" err="1"/>
              <a:t>cage</a:t>
            </a:r>
            <a:r>
              <a:rPr lang="pt-PT" dirty="0"/>
              <a:t> to local </a:t>
            </a:r>
            <a:r>
              <a:rPr lang="pt-PT" dirty="0" err="1"/>
              <a:t>TileCal</a:t>
            </a:r>
            <a:r>
              <a:rPr lang="pt-PT" dirty="0"/>
              <a:t> </a:t>
            </a:r>
            <a:r>
              <a:rPr lang="pt-PT" dirty="0" err="1"/>
              <a:t>earth</a:t>
            </a:r>
            <a:endParaRPr lang="pt-PT" dirty="0"/>
          </a:p>
          <a:p>
            <a:pPr lvl="1"/>
            <a:r>
              <a:rPr lang="pt-PT" dirty="0"/>
              <a:t>DC </a:t>
            </a:r>
            <a:r>
              <a:rPr lang="pt-PT" dirty="0" err="1"/>
              <a:t>current</a:t>
            </a:r>
            <a:r>
              <a:rPr lang="pt-PT" dirty="0"/>
              <a:t> </a:t>
            </a:r>
            <a:r>
              <a:rPr lang="pt-PT" dirty="0" err="1"/>
              <a:t>not</a:t>
            </a:r>
            <a:r>
              <a:rPr lang="pt-PT" dirty="0"/>
              <a:t> as </a:t>
            </a:r>
            <a:r>
              <a:rPr lang="pt-PT" dirty="0" err="1"/>
              <a:t>bad</a:t>
            </a:r>
            <a:r>
              <a:rPr lang="pt-PT" dirty="0"/>
              <a:t> as HF AC </a:t>
            </a:r>
            <a:r>
              <a:rPr lang="pt-PT" dirty="0" err="1"/>
              <a:t>noise</a:t>
            </a:r>
            <a:endParaRPr lang="pt-PT" dirty="0"/>
          </a:p>
          <a:p>
            <a:endParaRPr lang="pt-PT" dirty="0"/>
          </a:p>
          <a:p>
            <a:r>
              <a:rPr lang="pt-PT" dirty="0"/>
              <a:t>Move </a:t>
            </a:r>
            <a:r>
              <a:rPr lang="pt-PT" dirty="0" err="1"/>
              <a:t>common-mode</a:t>
            </a:r>
            <a:r>
              <a:rPr lang="pt-PT" dirty="0"/>
              <a:t> </a:t>
            </a:r>
            <a:r>
              <a:rPr lang="pt-PT" dirty="0" err="1"/>
              <a:t>filter</a:t>
            </a:r>
            <a:r>
              <a:rPr lang="pt-PT" dirty="0"/>
              <a:t> </a:t>
            </a:r>
            <a:r>
              <a:rPr lang="pt-PT" dirty="0" err="1"/>
              <a:t>capacitors</a:t>
            </a:r>
            <a:r>
              <a:rPr lang="pt-PT" dirty="0"/>
              <a:t> to </a:t>
            </a:r>
            <a:r>
              <a:rPr lang="pt-PT" dirty="0" err="1"/>
              <a:t>filter</a:t>
            </a:r>
            <a:r>
              <a:rPr lang="pt-PT" dirty="0"/>
              <a:t> input </a:t>
            </a:r>
            <a:r>
              <a:rPr lang="pt-PT" dirty="0" err="1"/>
              <a:t>instead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output</a:t>
            </a:r>
          </a:p>
          <a:p>
            <a:pPr lvl="1"/>
            <a:r>
              <a:rPr lang="pt-PT" dirty="0" err="1"/>
              <a:t>Filter</a:t>
            </a:r>
            <a:r>
              <a:rPr lang="pt-PT" dirty="0"/>
              <a:t> </a:t>
            </a:r>
            <a:r>
              <a:rPr lang="pt-PT" dirty="0" err="1"/>
              <a:t>common</a:t>
            </a:r>
            <a:r>
              <a:rPr lang="pt-PT" dirty="0"/>
              <a:t> </a:t>
            </a:r>
            <a:r>
              <a:rPr lang="pt-PT" dirty="0" err="1"/>
              <a:t>mode</a:t>
            </a:r>
            <a:r>
              <a:rPr lang="pt-PT" dirty="0"/>
              <a:t> </a:t>
            </a:r>
            <a:r>
              <a:rPr lang="pt-PT" dirty="0" err="1"/>
              <a:t>current</a:t>
            </a:r>
            <a:r>
              <a:rPr lang="pt-PT" dirty="0"/>
              <a:t> </a:t>
            </a:r>
            <a:r>
              <a:rPr lang="pt-PT" dirty="0" err="1"/>
              <a:t>at</a:t>
            </a:r>
            <a:r>
              <a:rPr lang="pt-PT" dirty="0"/>
              <a:t> input</a:t>
            </a:r>
          </a:p>
          <a:p>
            <a:endParaRPr lang="pt-PT" dirty="0"/>
          </a:p>
        </p:txBody>
      </p:sp>
      <p:pic>
        <p:nvPicPr>
          <p:cNvPr id="5" name="Picture 4" descr="PatchPanelsNe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581" y="1766955"/>
            <a:ext cx="8215921" cy="370295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987149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1131</TotalTime>
  <Words>814</Words>
  <Application>Microsoft Macintosh PowerPoint</Application>
  <PresentationFormat>Widescreen</PresentationFormat>
  <Paragraphs>107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Helvetica</vt:lpstr>
      <vt:lpstr>Office Theme</vt:lpstr>
      <vt:lpstr>HGTD High Voltage Status</vt:lpstr>
      <vt:lpstr>High-Voltage Power Supplies</vt:lpstr>
      <vt:lpstr>High voltage Patch Panels</vt:lpstr>
      <vt:lpstr>Patch Panel Tests</vt:lpstr>
      <vt:lpstr>Next Steps</vt:lpstr>
      <vt:lpstr>Bonus slides</vt:lpstr>
      <vt:lpstr>PowerPoint Presentation</vt:lpstr>
      <vt:lpstr>Patch Panel Filter Design For PDR</vt:lpstr>
      <vt:lpstr>Patch Panel Grounding &amp; Shielding</vt:lpstr>
      <vt:lpstr>Prototype tests and quality control</vt:lpstr>
      <vt:lpstr>HGTD HV Patch Panels</vt:lpstr>
      <vt:lpstr>Patch Panel design parameters</vt:lpstr>
      <vt:lpstr>Patch Panel Units Design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HGTD High Voltage Status</dc:title>
  <dc:creator>Ricardo Goncalo</dc:creator>
  <cp:lastModifiedBy>Ricardo Goncalo</cp:lastModifiedBy>
  <cp:revision>12</cp:revision>
  <dcterms:created xsi:type="dcterms:W3CDTF">2023-02-06T14:17:58Z</dcterms:created>
  <dcterms:modified xsi:type="dcterms:W3CDTF">2023-02-07T09:09:37Z</dcterms:modified>
</cp:coreProperties>
</file>