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1" r:id="rId5"/>
    <p:sldId id="260" r:id="rId6"/>
    <p:sldId id="274" r:id="rId7"/>
    <p:sldId id="276" r:id="rId8"/>
    <p:sldId id="278" r:id="rId9"/>
    <p:sldId id="277" r:id="rId10"/>
    <p:sldId id="280" r:id="rId11"/>
    <p:sldId id="272" r:id="rId12"/>
    <p:sldId id="273" r:id="rId13"/>
    <p:sldId id="270" r:id="rId14"/>
    <p:sldId id="271" r:id="rId1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8" autoAdjust="0"/>
  </p:normalViewPr>
  <p:slideViewPr>
    <p:cSldViewPr snapToGrid="0" snapToObjects="1">
      <p:cViewPr>
        <p:scale>
          <a:sx n="200" d="100"/>
          <a:sy n="200" d="100"/>
        </p:scale>
        <p:origin x="-80" y="3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197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4" indent="-342900">
              <a:buFont typeface="Arial"/>
              <a:buChar char="•"/>
            </a:pPr>
            <a:r>
              <a:rPr lang="pt-PT" dirty="0" err="1" smtClean="0"/>
              <a:t>Maximimize</a:t>
            </a:r>
            <a:r>
              <a:rPr lang="pt-PT" dirty="0" smtClean="0"/>
              <a:t> </a:t>
            </a:r>
            <a:r>
              <a:rPr lang="pt-PT" dirty="0" err="1" smtClean="0"/>
              <a:t>parallelism</a:t>
            </a:r>
            <a:r>
              <a:rPr lang="pt-PT" dirty="0" smtClean="0"/>
              <a:t>:</a:t>
            </a:r>
          </a:p>
          <a:p>
            <a:pPr marL="342900" lvl="4" indent="-342900">
              <a:buFont typeface="Arial"/>
              <a:buChar char="•"/>
            </a:pPr>
            <a:r>
              <a:rPr lang="pt-PT" dirty="0" smtClean="0"/>
              <a:t>Data </a:t>
            </a:r>
            <a:r>
              <a:rPr lang="pt-PT" dirty="0" err="1" smtClean="0"/>
              <a:t>organised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cell</a:t>
            </a:r>
            <a:r>
              <a:rPr lang="pt-PT" dirty="0" smtClean="0"/>
              <a:t> </a:t>
            </a:r>
            <a:r>
              <a:rPr lang="pt-PT" dirty="0" err="1" smtClean="0"/>
              <a:t>pairs</a:t>
            </a:r>
            <a:endParaRPr lang="pt-PT" dirty="0" smtClean="0"/>
          </a:p>
          <a:p>
            <a:pPr marL="342900" lvl="4" indent="-342900">
              <a:buFont typeface="Arial"/>
              <a:buChar char="•"/>
            </a:pPr>
            <a:r>
              <a:rPr lang="pt-PT" dirty="0" smtClean="0"/>
              <a:t>Use </a:t>
            </a:r>
            <a:r>
              <a:rPr lang="pt-PT" dirty="0" err="1" smtClean="0"/>
              <a:t>cellular</a:t>
            </a:r>
            <a:r>
              <a:rPr lang="pt-PT" dirty="0" smtClean="0"/>
              <a:t> </a:t>
            </a:r>
            <a:r>
              <a:rPr lang="pt-PT" dirty="0" err="1" smtClean="0"/>
              <a:t>automaton</a:t>
            </a:r>
            <a:endParaRPr lang="pt-PT" dirty="0" smtClean="0"/>
          </a:p>
          <a:p>
            <a:pPr marL="342900" lvl="4" indent="-342900">
              <a:buFont typeface="Arial"/>
              <a:buChar char="•"/>
            </a:pPr>
            <a:r>
              <a:rPr lang="pt-PT" dirty="0" err="1" smtClean="0"/>
              <a:t>Propagate</a:t>
            </a:r>
            <a:r>
              <a:rPr lang="pt-PT" dirty="0" smtClean="0"/>
              <a:t> </a:t>
            </a:r>
            <a:r>
              <a:rPr lang="pt-PT" dirty="0" err="1" smtClean="0"/>
              <a:t>flag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a </a:t>
            </a:r>
            <a:r>
              <a:rPr lang="pt-PT" dirty="0" err="1" smtClean="0"/>
              <a:t>grid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elements</a:t>
            </a:r>
            <a:r>
              <a:rPr lang="pt-PT" dirty="0" smtClean="0"/>
              <a:t> (</a:t>
            </a:r>
            <a:r>
              <a:rPr lang="pt-PT" dirty="0" err="1" smtClean="0"/>
              <a:t>cell</a:t>
            </a:r>
            <a:r>
              <a:rPr lang="pt-PT" dirty="0" smtClean="0"/>
              <a:t> </a:t>
            </a:r>
            <a:r>
              <a:rPr lang="pt-PT" dirty="0" err="1" smtClean="0"/>
              <a:t>pair</a:t>
            </a:r>
            <a:r>
              <a:rPr lang="pt-PT" dirty="0" smtClean="0"/>
              <a:t>)</a:t>
            </a:r>
          </a:p>
          <a:p>
            <a:pPr marL="342900" lvl="4" indent="-342900">
              <a:buFont typeface="Arial"/>
              <a:buChar char="•"/>
            </a:pPr>
            <a:r>
              <a:rPr lang="pt-PT" dirty="0" err="1" smtClean="0"/>
              <a:t>Cells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 smtClean="0"/>
              <a:t>flag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iteration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142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2pPr>
            <a:lvl3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3pPr>
            <a:lvl4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4pPr>
            <a:lvl5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5565" y="4664221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Horiz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153"/>
          <p:cNvSpPr/>
          <p:nvPr/>
        </p:nvSpPr>
        <p:spPr>
          <a:xfrm>
            <a:off x="179" y="2541721"/>
            <a:ext cx="9143642" cy="25930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-7751" y="2564713"/>
            <a:ext cx="9159501" cy="1206030"/>
          </a:xfrm>
          <a:prstGeom prst="rect">
            <a:avLst/>
          </a:prstGeom>
        </p:spPr>
        <p:txBody>
          <a:bodyPr lIns="91423" tIns="91423" rIns="91423" bIns="91423" anchor="t"/>
          <a:lstStyle>
            <a:lvl1pPr algn="ctr" defTabSz="914400">
              <a:lnSpc>
                <a:spcPct val="100000"/>
              </a:lnSpc>
              <a:defRPr sz="6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176480"/>
            <a:ext cx="8229600" cy="1967020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 defTabSz="914400">
              <a:lnSpc>
                <a:spcPct val="115000"/>
              </a:lnSpc>
              <a:spcBef>
                <a:spcPts val="0"/>
              </a:spcBef>
              <a:buSzPct val="100000"/>
              <a:buChar char="■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467427" indent="-498927" defTabSz="914400">
              <a:lnSpc>
                <a:spcPct val="115000"/>
              </a:lnSpc>
              <a:spcBef>
                <a:spcPts val="0"/>
              </a:spcBef>
              <a:buSzPts val="2200"/>
              <a:buChar char="○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51910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682" y="4690469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0.png"/><Relationship Id="rId3" Type="http://schemas.openxmlformats.org/officeDocument/2006/relationships/image" Target="../media/image78.png"/><Relationship Id="rId4" Type="http://schemas.openxmlformats.org/officeDocument/2006/relationships/image" Target="../media/image59.png"/><Relationship Id="rId5" Type="http://schemas.openxmlformats.org/officeDocument/2006/relationships/image" Target="../media/image20.png"/><Relationship Id="rId6" Type="http://schemas.openxmlformats.org/officeDocument/2006/relationships/image" Target="../media/image58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microsoft.com/office/2007/relationships/hdphoto" Target="../media/hdphoto1.wdp"/><Relationship Id="rId6" Type="http://schemas.openxmlformats.org/officeDocument/2006/relationships/image" Target="../media/image92.png"/><Relationship Id="rId7" Type="http://schemas.openxmlformats.org/officeDocument/2006/relationships/image" Target="../media/image20.png"/><Relationship Id="rId8" Type="http://schemas.openxmlformats.org/officeDocument/2006/relationships/image" Target="../media/image58.png"/><Relationship Id="rId9" Type="http://schemas.openxmlformats.org/officeDocument/2006/relationships/image" Target="../media/image69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9.jpg"/><Relationship Id="rId5" Type="http://schemas.openxmlformats.org/officeDocument/2006/relationships/image" Target="../media/image60.png"/><Relationship Id="rId6" Type="http://schemas.openxmlformats.org/officeDocument/2006/relationships/image" Target="../media/image59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tif"/><Relationship Id="rId17" Type="http://schemas.openxmlformats.org/officeDocument/2006/relationships/image" Target="../media/image1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tif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tif"/><Relationship Id="rId18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ti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28.jpe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7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2.png"/><Relationship Id="rId3" Type="http://schemas.openxmlformats.org/officeDocument/2006/relationships/image" Target="../media/image4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59.png"/><Relationship Id="rId9" Type="http://schemas.openxmlformats.org/officeDocument/2006/relationships/image" Target="../media/image67.jpeg"/><Relationship Id="rId10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10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7.png"/><Relationship Id="rId3" Type="http://schemas.openxmlformats.org/officeDocument/2006/relationships/image" Target="../media/image68.png"/><Relationship Id="rId4" Type="http://schemas.openxmlformats.org/officeDocument/2006/relationships/image" Target="../media/image26.jpeg"/><Relationship Id="rId5" Type="http://schemas.openxmlformats.org/officeDocument/2006/relationships/image" Target="../media/image70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3434" cy="5143500"/>
          </a:xfrm>
          <a:prstGeom prst="rect">
            <a:avLst/>
          </a:prstGeom>
        </p:spPr>
      </p:pic>
      <p:sp>
        <p:nvSpPr>
          <p:cNvPr id="288" name="Rectangle"/>
          <p:cNvSpPr/>
          <p:nvPr/>
        </p:nvSpPr>
        <p:spPr>
          <a:xfrm>
            <a:off x="-10897" y="3292538"/>
            <a:ext cx="9151056" cy="1841446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9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3842" y="3239073"/>
            <a:ext cx="9136316" cy="99377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LIP </a:t>
            </a:r>
            <a:r>
              <a:rPr lang="mr-IN" dirty="0" smtClean="0"/>
              <a:t>–</a:t>
            </a:r>
            <a:r>
              <a:rPr lang="en-US" dirty="0" smtClean="0"/>
              <a:t> Expression of Interest</a:t>
            </a:r>
            <a:endParaRPr dirty="0"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789" y="4068641"/>
            <a:ext cx="995786" cy="70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Local expertise and support infrastructures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337609"/>
            <a:ext cx="5294348" cy="2698774"/>
          </a:xfrm>
        </p:spPr>
        <p:txBody>
          <a:bodyPr>
            <a:normAutofit lnSpcReduction="1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/>
              <a:t>DCS </a:t>
            </a:r>
            <a:r>
              <a:rPr lang="en-US" dirty="0" smtClean="0"/>
              <a:t>expertise: 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Filipe Martins and </a:t>
            </a:r>
            <a:r>
              <a:rPr lang="en-US" dirty="0"/>
              <a:t>Luis </a:t>
            </a:r>
            <a:r>
              <a:rPr lang="en-US" dirty="0" err="1" smtClean="0"/>
              <a:t>Seabra</a:t>
            </a:r>
            <a:r>
              <a:rPr lang="en-US" dirty="0"/>
              <a:t> c</a:t>
            </a:r>
            <a:r>
              <a:rPr lang="en-US" dirty="0" smtClean="0"/>
              <a:t>oordinating DCS of </a:t>
            </a:r>
            <a:r>
              <a:rPr lang="en-US" dirty="0" err="1" smtClean="0"/>
              <a:t>TileCal</a:t>
            </a:r>
            <a:r>
              <a:rPr lang="en-US" dirty="0" smtClean="0"/>
              <a:t>, ALFA, AFP </a:t>
            </a:r>
            <a:endParaRPr lang="pt-PT" dirty="0"/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 smtClean="0"/>
              <a:t>Support/collaboration with local groups: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Radiation detector lab. and precision mechanical workshop at LIP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Electronics (LIP-</a:t>
            </a:r>
            <a:r>
              <a:rPr lang="en-US" dirty="0" err="1" smtClean="0"/>
              <a:t>eCRLab</a:t>
            </a:r>
            <a:r>
              <a:rPr lang="en-US" dirty="0" smtClean="0"/>
              <a:t>)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Computing (</a:t>
            </a:r>
            <a:r>
              <a:rPr lang="pt-PT" dirty="0"/>
              <a:t>INESC-ID / </a:t>
            </a:r>
            <a:r>
              <a:rPr lang="pt-PT" dirty="0" smtClean="0"/>
              <a:t>IST)</a:t>
            </a:r>
            <a:endParaRPr lang="en-US" dirty="0" smtClean="0"/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99" y="4049244"/>
            <a:ext cx="635035" cy="787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r="22272"/>
          <a:stretch/>
        </p:blipFill>
        <p:spPr>
          <a:xfrm>
            <a:off x="1078799" y="4067907"/>
            <a:ext cx="597768" cy="76905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9" y="4036384"/>
            <a:ext cx="684018" cy="78191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11280" r="10847"/>
          <a:stretch/>
        </p:blipFill>
        <p:spPr>
          <a:xfrm>
            <a:off x="2524171" y="4067907"/>
            <a:ext cx="598894" cy="76905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/>
          <a:srcRect l="12533" r="9097"/>
          <a:stretch/>
        </p:blipFill>
        <p:spPr>
          <a:xfrm>
            <a:off x="3212923" y="4049245"/>
            <a:ext cx="619990" cy="769058"/>
          </a:xfrm>
          <a:prstGeom prst="rect">
            <a:avLst/>
          </a:prstGeom>
        </p:spPr>
      </p:pic>
      <p:pic>
        <p:nvPicPr>
          <p:cNvPr id="61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94349" y="1144758"/>
            <a:ext cx="2297819" cy="134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920" y="2186896"/>
            <a:ext cx="1851456" cy="1319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8944" y="3153465"/>
            <a:ext cx="1753433" cy="1249505"/>
          </a:xfrm>
          <a:prstGeom prst="rect">
            <a:avLst/>
          </a:prstGeom>
        </p:spPr>
      </p:pic>
      <p:pic>
        <p:nvPicPr>
          <p:cNvPr id="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41100" y="1516851"/>
            <a:ext cx="1753433" cy="1488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2655" y="3567722"/>
            <a:ext cx="1781131" cy="1269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8965" t="18627" r="38358" b="41894"/>
          <a:stretch/>
        </p:blipFill>
        <p:spPr>
          <a:xfrm>
            <a:off x="1772849" y="4067907"/>
            <a:ext cx="621102" cy="7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284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168913"/>
            <a:ext cx="3791552" cy="1964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Involvement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422788"/>
            <a:ext cx="4712465" cy="171044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Producing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CERN </a:t>
            </a:r>
            <a:r>
              <a:rPr lang="pt-PT" dirty="0" err="1" smtClean="0">
                <a:solidFill>
                  <a:schemeClr val="tx1"/>
                </a:solidFill>
              </a:rPr>
              <a:t>group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16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</a:t>
            </a:r>
            <a:r>
              <a:rPr lang="pt-PT" dirty="0" smtClean="0">
                <a:solidFill>
                  <a:schemeClr val="tx1"/>
                </a:solidFill>
              </a:rPr>
              <a:t> boxes </a:t>
            </a:r>
            <a:r>
              <a:rPr lang="pt-PT" dirty="0" err="1" smtClean="0">
                <a:solidFill>
                  <a:schemeClr val="tx1"/>
                </a:solidFill>
              </a:rPr>
              <a:t>located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around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the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calorimeter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perimeter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>
                <a:solidFill>
                  <a:schemeClr val="tx1"/>
                </a:solidFill>
              </a:rPr>
              <a:t>Routing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of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High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Voltage</a:t>
            </a:r>
            <a:r>
              <a:rPr lang="pt-PT" dirty="0" smtClean="0">
                <a:solidFill>
                  <a:schemeClr val="tx1"/>
                </a:solidFill>
              </a:rPr>
              <a:t> to HGTD detector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filtering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AC </a:t>
            </a:r>
            <a:r>
              <a:rPr lang="pt-PT" dirty="0" err="1" smtClean="0">
                <a:solidFill>
                  <a:schemeClr val="tx1"/>
                </a:solidFill>
              </a:rPr>
              <a:t>noise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out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Presented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 meetings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 smtClean="0">
                <a:solidFill>
                  <a:schemeClr val="tx1"/>
                </a:solidFill>
              </a:rPr>
              <a:t>: 1 </a:t>
            </a:r>
            <a:r>
              <a:rPr lang="pt-PT" dirty="0" err="1" smtClean="0">
                <a:solidFill>
                  <a:schemeClr val="tx1"/>
                </a:solidFill>
              </a:rPr>
              <a:t>academic</a:t>
            </a:r>
            <a:r>
              <a:rPr lang="pt-PT" dirty="0" smtClean="0">
                <a:solidFill>
                  <a:schemeClr val="tx1"/>
                </a:solidFill>
              </a:rPr>
              <a:t>, 2 </a:t>
            </a:r>
            <a:r>
              <a:rPr lang="pt-PT" dirty="0" err="1" smtClean="0">
                <a:solidFill>
                  <a:schemeClr val="tx1"/>
                </a:solidFill>
              </a:rPr>
              <a:t>engineers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  <a:p>
            <a:pPr marL="285750" indent="-285750">
              <a:buFont typeface="Arial"/>
              <a:buChar char="•"/>
            </a:pPr>
            <a:endParaRPr lang="pt-PT" dirty="0"/>
          </a:p>
          <a:p>
            <a:pPr marL="285750" indent="-285750">
              <a:buFont typeface="Arial"/>
              <a:buChar char="•"/>
            </a:pPr>
            <a:endParaRPr lang="pt-PT" dirty="0" smtClean="0"/>
          </a:p>
        </p:txBody>
      </p:sp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2438913"/>
            <a:ext cx="4662768" cy="21148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01211" y="1168913"/>
            <a:ext cx="4085724" cy="3521620"/>
            <a:chOff x="4890157" y="719328"/>
            <a:chExt cx="4085724" cy="3521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0157" y="719328"/>
              <a:ext cx="4085724" cy="3521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88859" y="876680"/>
              <a:ext cx="766606" cy="26955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280" r="10847"/>
          <a:stretch/>
        </p:blipFill>
        <p:spPr>
          <a:xfrm>
            <a:off x="1460663" y="3133236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2533" r="9097"/>
          <a:stretch/>
        </p:blipFill>
        <p:spPr>
          <a:xfrm>
            <a:off x="2096671" y="3133236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2831115" y="3133236"/>
            <a:ext cx="601446" cy="769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8" y="4143379"/>
            <a:ext cx="4896265" cy="820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2000" dirty="0" err="1" smtClean="0">
                <a:solidFill>
                  <a:srgbClr val="3366FF"/>
                </a:solidFill>
              </a:rPr>
              <a:t>Looking</a:t>
            </a:r>
            <a:r>
              <a:rPr lang="pt-PT" sz="2000" dirty="0" smtClean="0">
                <a:solidFill>
                  <a:srgbClr val="3366FF"/>
                </a:solidFill>
              </a:rPr>
              <a:t> for </a:t>
            </a:r>
            <a:r>
              <a:rPr lang="pt-PT" sz="2000" dirty="0" err="1">
                <a:solidFill>
                  <a:srgbClr val="3366FF"/>
                </a:solidFill>
              </a:rPr>
              <a:t>new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projects</a:t>
            </a:r>
            <a:r>
              <a:rPr lang="pt-PT" sz="2000" dirty="0">
                <a:solidFill>
                  <a:srgbClr val="3366FF"/>
                </a:solidFill>
              </a:rPr>
              <a:t> to </a:t>
            </a:r>
            <a:r>
              <a:rPr lang="pt-PT" sz="2000" dirty="0" err="1">
                <a:solidFill>
                  <a:srgbClr val="3366FF"/>
                </a:solidFill>
              </a:rPr>
              <a:t>get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involved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with</a:t>
            </a:r>
            <a:r>
              <a:rPr lang="pt-PT" sz="2000" dirty="0">
                <a:solidFill>
                  <a:srgbClr val="3366FF"/>
                </a:solidFill>
              </a:rPr>
              <a:t> </a:t>
            </a:r>
            <a:r>
              <a:rPr lang="pt-PT" sz="2000" dirty="0" err="1">
                <a:solidFill>
                  <a:srgbClr val="3366FF"/>
                </a:solidFill>
              </a:rPr>
              <a:t>in</a:t>
            </a:r>
            <a:r>
              <a:rPr lang="pt-PT" sz="2000" dirty="0">
                <a:solidFill>
                  <a:srgbClr val="3366FF"/>
                </a:solidFill>
              </a:rPr>
              <a:t> HGTD </a:t>
            </a:r>
            <a:r>
              <a:rPr lang="pt-PT" dirty="0">
                <a:solidFill>
                  <a:srgbClr val="33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Possible</a:t>
            </a:r>
            <a:r>
              <a:rPr lang="pt-PT" dirty="0" smtClean="0"/>
              <a:t> </a:t>
            </a:r>
            <a:r>
              <a:rPr lang="pt-PT" dirty="0" err="1"/>
              <a:t>t</a:t>
            </a:r>
            <a:r>
              <a:rPr lang="pt-PT" dirty="0" err="1" smtClean="0"/>
              <a:t>eam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involved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HGTD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091" y="1273052"/>
            <a:ext cx="7573818" cy="3618932"/>
          </a:xfrm>
        </p:spPr>
        <p:txBody>
          <a:bodyPr>
            <a:normAutofit/>
          </a:bodyPr>
          <a:lstStyle/>
          <a:p>
            <a:pPr marL="0" indent="0"/>
            <a:r>
              <a:rPr lang="pt-PT" dirty="0" err="1" smtClean="0"/>
              <a:t>Initially</a:t>
            </a:r>
            <a:r>
              <a:rPr lang="pt-PT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Luís Lopes </a:t>
            </a:r>
            <a:r>
              <a:rPr lang="pt-PT" dirty="0" err="1" smtClean="0"/>
              <a:t>and</a:t>
            </a:r>
            <a:r>
              <a:rPr lang="pt-PT" dirty="0" smtClean="0"/>
              <a:t> Orlando Oliveira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Filipe Martins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Luis</a:t>
            </a:r>
            <a:r>
              <a:rPr lang="pt-PT" dirty="0" smtClean="0"/>
              <a:t> Seabra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pt-PT" dirty="0" smtClean="0"/>
              <a:t>DCS</a:t>
            </a:r>
          </a:p>
          <a:p>
            <a:pPr marL="285750" indent="-285750">
              <a:buFont typeface="Arial"/>
              <a:buChar char="•"/>
            </a:pPr>
            <a:r>
              <a:rPr lang="pt-PT" dirty="0"/>
              <a:t>Rui </a:t>
            </a:r>
            <a:r>
              <a:rPr lang="pt-PT" dirty="0" err="1"/>
              <a:t>Fernandez</a:t>
            </a:r>
            <a:r>
              <a:rPr lang="pt-PT" dirty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/</a:t>
            </a:r>
            <a:r>
              <a:rPr lang="pt-PT" dirty="0" err="1" smtClean="0"/>
              <a:t>firmware</a:t>
            </a:r>
            <a:r>
              <a:rPr lang="pt-PT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Ricardo Gonçalo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future, </a:t>
            </a:r>
            <a:r>
              <a:rPr lang="pt-PT" dirty="0" err="1" smtClean="0"/>
              <a:t>possible</a:t>
            </a:r>
            <a:r>
              <a:rPr lang="pt-PT" dirty="0" smtClean="0"/>
              <a:t> </a:t>
            </a:r>
            <a:r>
              <a:rPr lang="pt-PT" dirty="0" err="1" smtClean="0"/>
              <a:t>involvement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senior</a:t>
            </a:r>
            <a:r>
              <a:rPr lang="pt-PT" dirty="0" smtClean="0"/>
              <a:t> </a:t>
            </a:r>
            <a:r>
              <a:rPr lang="pt-PT" dirty="0" err="1" smtClean="0"/>
              <a:t>group</a:t>
            </a:r>
            <a:r>
              <a:rPr lang="pt-PT" dirty="0" smtClean="0"/>
              <a:t> </a:t>
            </a:r>
            <a:r>
              <a:rPr lang="pt-PT" dirty="0" err="1" smtClean="0"/>
              <a:t>members</a:t>
            </a:r>
            <a:r>
              <a:rPr lang="pt-PT" dirty="0"/>
              <a:t>,</a:t>
            </a:r>
            <a:r>
              <a:rPr lang="pt-PT" dirty="0" smtClean="0"/>
              <a:t> </a:t>
            </a:r>
            <a:r>
              <a:rPr lang="pt-PT" dirty="0" err="1" smtClean="0"/>
              <a:t>MSc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PhD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 </a:t>
            </a:r>
            <a:r>
              <a:rPr lang="pt-PT" dirty="0" smtClean="0"/>
              <a:t>for </a:t>
            </a:r>
            <a:r>
              <a:rPr lang="pt-PT" dirty="0" err="1" smtClean="0"/>
              <a:t>thesis</a:t>
            </a:r>
            <a:r>
              <a:rPr lang="pt-PT" dirty="0" smtClean="0"/>
              <a:t> </a:t>
            </a:r>
            <a:r>
              <a:rPr lang="pt-PT" dirty="0" err="1" smtClean="0"/>
              <a:t>works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qualification</a:t>
            </a:r>
            <a:r>
              <a:rPr lang="pt-PT" dirty="0" smtClean="0"/>
              <a:t> </a:t>
            </a:r>
            <a:r>
              <a:rPr lang="pt-PT" dirty="0" err="1" smtClean="0"/>
              <a:t>tasks</a:t>
            </a:r>
            <a:endParaRPr lang="pt-P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80" r="10847"/>
          <a:stretch/>
        </p:blipFill>
        <p:spPr>
          <a:xfrm>
            <a:off x="1234712" y="3666168"/>
            <a:ext cx="734680" cy="94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533" r="9097"/>
          <a:stretch/>
        </p:blipFill>
        <p:spPr>
          <a:xfrm>
            <a:off x="2054309" y="3666168"/>
            <a:ext cx="760560" cy="943425"/>
          </a:xfrm>
          <a:prstGeom prst="rect">
            <a:avLst/>
          </a:prstGeom>
        </p:spPr>
      </p:pic>
      <p:pic>
        <p:nvPicPr>
          <p:cNvPr id="6" name="Picture 5" descr="IMG_14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5623086" y="3665510"/>
            <a:ext cx="737811" cy="943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348" y="3666167"/>
            <a:ext cx="760559" cy="943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814" y="3666169"/>
            <a:ext cx="871127" cy="94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22272"/>
          <a:stretch/>
        </p:blipFill>
        <p:spPr>
          <a:xfrm>
            <a:off x="3804938" y="3666169"/>
            <a:ext cx="733299" cy="943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938" y="3829529"/>
            <a:ext cx="753927" cy="753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4251" y="3666169"/>
            <a:ext cx="1250381" cy="35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+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kumimoji="0" lang="pt-P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others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7033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sp>
        <p:nvSpPr>
          <p:cNvPr id="452" name="Acknowledgments"/>
          <p:cNvSpPr txBox="1"/>
          <p:nvPr/>
        </p:nvSpPr>
        <p:spPr>
          <a:xfrm>
            <a:off x="2065337" y="3013074"/>
            <a:ext cx="4630738" cy="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/>
            </a:lvl1pPr>
          </a:lstStyle>
          <a:p>
            <a:r>
              <a:t>Acknowledgments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Backup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701995"/>
            <a:ext cx="266181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07" name="Portuguese ATLAS Team"/>
          <p:cNvSpPr txBox="1">
            <a:spLocks noGrp="1"/>
          </p:cNvSpPr>
          <p:nvPr>
            <p:ph type="title"/>
          </p:nvPr>
        </p:nvSpPr>
        <p:spPr>
          <a:xfrm>
            <a:off x="-7750" y="3293241"/>
            <a:ext cx="9159500" cy="143276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dirty="0"/>
              <a:t>Portuguese ATLAS Team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t="12313" r="959" b="19463"/>
          <a:stretch/>
        </p:blipFill>
        <p:spPr>
          <a:xfrm>
            <a:off x="-97234" y="20326"/>
            <a:ext cx="9248984" cy="3054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b="9738"/>
          <a:stretch>
            <a:fillRect/>
          </a:stretch>
        </p:blipFill>
        <p:spPr>
          <a:xfrm>
            <a:off x="7285084" y="2781881"/>
            <a:ext cx="477169" cy="61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5780" y="2787186"/>
            <a:ext cx="512127" cy="59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rcRect l="5174" r="5174" b="10227"/>
          <a:stretch>
            <a:fillRect/>
          </a:stretch>
        </p:blipFill>
        <p:spPr>
          <a:xfrm>
            <a:off x="600091" y="2788245"/>
            <a:ext cx="437188" cy="6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rcRect l="10746" r="10746" b="20483"/>
          <a:stretch>
            <a:fillRect/>
          </a:stretch>
        </p:blipFill>
        <p:spPr>
          <a:xfrm>
            <a:off x="2302842" y="2787548"/>
            <a:ext cx="421873" cy="592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5161" y="2782442"/>
            <a:ext cx="514223" cy="61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rcRect l="9884" r="9884"/>
          <a:stretch>
            <a:fillRect/>
          </a:stretch>
        </p:blipFill>
        <p:spPr>
          <a:xfrm>
            <a:off x="1742884" y="2779208"/>
            <a:ext cx="473241" cy="612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31039" y="2797043"/>
            <a:ext cx="445959" cy="60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1277" t="1277" r="1277" b="12367"/>
          <a:stretch>
            <a:fillRect/>
          </a:stretch>
        </p:blipFill>
        <p:spPr>
          <a:xfrm>
            <a:off x="3429551" y="2782929"/>
            <a:ext cx="522769" cy="619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10093" y="2803024"/>
            <a:ext cx="520228" cy="608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340247" y="2794474"/>
            <a:ext cx="578311" cy="59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4">
            <a:extLst/>
          </a:blip>
          <a:srcRect l="6750" t="16972" r="17817" b="16972"/>
          <a:stretch>
            <a:fillRect/>
          </a:stretch>
        </p:blipFill>
        <p:spPr>
          <a:xfrm>
            <a:off x="7906710" y="2774810"/>
            <a:ext cx="600509" cy="622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10870" t="4944" r="10870" b="17644"/>
          <a:stretch>
            <a:fillRect/>
          </a:stretch>
        </p:blipFill>
        <p:spPr>
          <a:xfrm>
            <a:off x="4049679" y="2792200"/>
            <a:ext cx="543024" cy="60803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ational group:…"/>
          <p:cNvSpPr txBox="1"/>
          <p:nvPr/>
        </p:nvSpPr>
        <p:spPr>
          <a:xfrm>
            <a:off x="607820" y="3583528"/>
            <a:ext cx="7299557" cy="102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latin typeface="Arial"/>
                <a:cs typeface="Arial"/>
              </a:rPr>
              <a:t>National group:</a:t>
            </a:r>
          </a:p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latin typeface="Arial"/>
                <a:cs typeface="Arial"/>
              </a:rPr>
              <a:t>LIP (Lisbon, Coimbra, Minho), FCUL, FCTUC, U. Minho, CFNUL</a:t>
            </a:r>
          </a:p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latin typeface="Arial"/>
                <a:cs typeface="Arial"/>
              </a:rPr>
              <a:t>CEFITEC/UNL, INESC, CFMC, AdI engineers training program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8036446" y="3480920"/>
            <a:ext cx="1054010" cy="1617920"/>
          </a:xfrm>
          <a:prstGeom prst="roundRect">
            <a:avLst>
              <a:gd name="adj" fmla="val 19647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grpSp>
        <p:nvGrpSpPr>
          <p:cNvPr id="327" name="Group"/>
          <p:cNvGrpSpPr/>
          <p:nvPr/>
        </p:nvGrpSpPr>
        <p:grpSpPr>
          <a:xfrm>
            <a:off x="8302294" y="3569878"/>
            <a:ext cx="728491" cy="1440003"/>
            <a:chOff x="0" y="0"/>
            <a:chExt cx="728490" cy="1440002"/>
          </a:xfrm>
        </p:grpSpPr>
        <p:pic>
          <p:nvPicPr>
            <p:cNvPr id="323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9448"/>
            <a:stretch>
              <a:fillRect/>
            </a:stretch>
          </p:blipFill>
          <p:spPr>
            <a:xfrm>
              <a:off x="0" y="-1"/>
              <a:ext cx="728491" cy="144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Circle"/>
            <p:cNvSpPr/>
            <p:nvPr/>
          </p:nvSpPr>
          <p:spPr>
            <a:xfrm>
              <a:off x="25253" y="89693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Circle"/>
            <p:cNvSpPr/>
            <p:nvPr/>
          </p:nvSpPr>
          <p:spPr>
            <a:xfrm>
              <a:off x="220771" y="513231"/>
              <a:ext cx="55873" cy="55871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Circle"/>
            <p:cNvSpPr/>
            <p:nvPr/>
          </p:nvSpPr>
          <p:spPr>
            <a:xfrm>
              <a:off x="260191" y="11509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051410" y="3822070"/>
            <a:ext cx="397913" cy="281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624" y="2815290"/>
            <a:ext cx="608031" cy="608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l="12519" r="9889"/>
          <a:stretch/>
        </p:blipFill>
        <p:spPr>
          <a:xfrm>
            <a:off x="2861226" y="2786121"/>
            <a:ext cx="459840" cy="592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/>
          <a:srcRect t="6755" r="5552"/>
          <a:stretch/>
        </p:blipFill>
        <p:spPr>
          <a:xfrm>
            <a:off x="38668" y="2800078"/>
            <a:ext cx="453929" cy="597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ortuguese contributions to ATLAS construction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203"/>
                </a:solidFill>
              </a:defRPr>
            </a:pPr>
            <a:r>
              <a:rPr lang="en-US" dirty="0" smtClean="0"/>
              <a:t>Long-term </a:t>
            </a:r>
            <a:r>
              <a:rPr dirty="0" smtClean="0"/>
              <a:t>Portuguese </a:t>
            </a:r>
            <a:r>
              <a:rPr dirty="0"/>
              <a:t>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ATLAS construction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87584" y="4589431"/>
            <a:ext cx="280307" cy="35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3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345" y="2495051"/>
            <a:ext cx="2012047" cy="137172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Fibres insertion with robot…"/>
          <p:cNvSpPr txBox="1"/>
          <p:nvPr/>
        </p:nvSpPr>
        <p:spPr>
          <a:xfrm>
            <a:off x="2165115" y="1966222"/>
            <a:ext cx="2769755" cy="52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defTabSz="457200">
              <a:lnSpc>
                <a:spcPct val="10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 b="1"/>
            </a:pPr>
            <a:r>
              <a:t>Fibres insertion with robot</a:t>
            </a:r>
          </a:p>
          <a:p>
            <a:pPr defTabSz="457200">
              <a:lnSpc>
                <a:spcPct val="10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 b="1"/>
            </a:pPr>
            <a:r>
              <a:t>in 15 k plastic profiles</a:t>
            </a:r>
          </a:p>
        </p:txBody>
      </p:sp>
      <p:pic>
        <p:nvPicPr>
          <p:cNvPr id="33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791" y="3866882"/>
            <a:ext cx="1819589" cy="120722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Design of the cells and fibres routing"/>
          <p:cNvSpPr txBox="1"/>
          <p:nvPr/>
        </p:nvSpPr>
        <p:spPr>
          <a:xfrm>
            <a:off x="237563" y="3360425"/>
            <a:ext cx="2012046" cy="48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defTabSz="457200">
              <a:lnSpc>
                <a:spcPct val="8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 b="1"/>
            </a:pPr>
            <a:r>
              <a:t>Design of the cells and fibres routing</a:t>
            </a:r>
            <a:r>
              <a:rPr b="0"/>
              <a:t> </a:t>
            </a:r>
          </a:p>
        </p:txBody>
      </p:sp>
      <p:sp>
        <p:nvSpPr>
          <p:cNvPr id="336" name="In addition: scintillators, laser calibration, PMT quality control, instrumentation of the modules, calibration, certification and commissioning"/>
          <p:cNvSpPr txBox="1"/>
          <p:nvPr/>
        </p:nvSpPr>
        <p:spPr>
          <a:xfrm>
            <a:off x="2247485" y="4115322"/>
            <a:ext cx="4649030" cy="74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 defTabSz="457200">
              <a:lnSpc>
                <a:spcPct val="10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/>
            </a:lvl1pPr>
          </a:lstStyle>
          <a:p>
            <a:r>
              <a:t>In addition: scintillators, laser calibration, PMT quality control, instrumentation of the modules, calibration, certification and commissioning</a:t>
            </a:r>
          </a:p>
        </p:txBody>
      </p:sp>
      <p:pic>
        <p:nvPicPr>
          <p:cNvPr id="337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3" y="2151333"/>
            <a:ext cx="1629924" cy="121935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600 k WLS fibres…"/>
          <p:cNvSpPr txBox="1"/>
          <p:nvPr/>
        </p:nvSpPr>
        <p:spPr>
          <a:xfrm>
            <a:off x="188787" y="1678540"/>
            <a:ext cx="2109597" cy="46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defTabSz="457200">
              <a:lnSpc>
                <a:spcPct val="7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 b="1">
                <a:solidFill>
                  <a:srgbClr val="1A1A1A"/>
                </a:solidFill>
              </a:defRPr>
            </a:pPr>
            <a:r>
              <a:t>600 k WLS fibres</a:t>
            </a:r>
          </a:p>
          <a:p>
            <a:pPr defTabSz="457200">
              <a:lnSpc>
                <a:spcPct val="7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 b="1">
                <a:solidFill>
                  <a:srgbClr val="1A1A1A"/>
                </a:solidFill>
              </a:defRPr>
            </a:pPr>
            <a:r>
              <a:t>aluminized</a:t>
            </a:r>
          </a:p>
        </p:txBody>
      </p:sp>
      <p:sp>
        <p:nvSpPr>
          <p:cNvPr id="339" name="Detector Control System"/>
          <p:cNvSpPr txBox="1"/>
          <p:nvPr/>
        </p:nvSpPr>
        <p:spPr>
          <a:xfrm>
            <a:off x="4718348" y="1756149"/>
            <a:ext cx="2275869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Detector Control System</a:t>
            </a:r>
          </a:p>
        </p:txBody>
      </p:sp>
      <p:sp>
        <p:nvSpPr>
          <p:cNvPr id="340" name="Forward detectors"/>
          <p:cNvSpPr txBox="1"/>
          <p:nvPr/>
        </p:nvSpPr>
        <p:spPr>
          <a:xfrm>
            <a:off x="6961568" y="1133197"/>
            <a:ext cx="187904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6798" tIns="46798" rIns="46798" bIns="46798">
            <a:spAutoFit/>
          </a:bodyPr>
          <a:lstStyle>
            <a:lvl1pPr>
              <a:lnSpc>
                <a:spcPct val="116999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Forward detectors</a:t>
            </a:r>
          </a:p>
        </p:txBody>
      </p:sp>
      <p:pic>
        <p:nvPicPr>
          <p:cNvPr id="341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1716" y="1570904"/>
            <a:ext cx="1554165" cy="1189039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rigger/DAQ"/>
          <p:cNvSpPr txBox="1"/>
          <p:nvPr/>
        </p:nvSpPr>
        <p:spPr>
          <a:xfrm>
            <a:off x="6967198" y="2829562"/>
            <a:ext cx="269582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Trigger/DAQ</a:t>
            </a:r>
          </a:p>
        </p:txBody>
      </p:sp>
      <p:pic>
        <p:nvPicPr>
          <p:cNvPr id="343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9281" y="3221289"/>
            <a:ext cx="2357008" cy="16620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44" name="TileCal hadronic calorimeter"/>
          <p:cNvSpPr txBox="1"/>
          <p:nvPr/>
        </p:nvSpPr>
        <p:spPr>
          <a:xfrm>
            <a:off x="364782" y="1347506"/>
            <a:ext cx="3253003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TileCal hadronic calorimeter</a:t>
            </a:r>
          </a:p>
        </p:txBody>
      </p:sp>
      <p:pic>
        <p:nvPicPr>
          <p:cNvPr id="345" name="IMG_0663.jpeg" descr="IMG_066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1463" y="2398050"/>
            <a:ext cx="1752119" cy="1565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8127" y="1254125"/>
            <a:ext cx="1319475" cy="164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8732" y="1956521"/>
            <a:ext cx="1319475" cy="90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8329" y="2525628"/>
            <a:ext cx="1526436" cy="91687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Portuguese contributions to ATLAS Physics Results"/>
          <p:cNvSpPr txBox="1">
            <a:spLocks noGrp="1"/>
          </p:cNvSpPr>
          <p:nvPr>
            <p:ph type="title"/>
          </p:nvPr>
        </p:nvSpPr>
        <p:spPr>
          <a:xfrm>
            <a:off x="634249" y="205199"/>
            <a:ext cx="8229242" cy="1262899"/>
          </a:xfrm>
          <a:prstGeom prst="rect">
            <a:avLst/>
          </a:prstGeom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100">
                <a:solidFill>
                  <a:srgbClr val="000000"/>
                </a:solidFill>
              </a:defRPr>
            </a:pPr>
            <a:r>
              <a:rPr dirty="0"/>
              <a:t>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ATLAS Physics Results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87584" y="4589431"/>
            <a:ext cx="280307" cy="35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7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166" y="3664810"/>
            <a:ext cx="1847633" cy="1485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2183" y="729668"/>
            <a:ext cx="2006652" cy="1332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op quark properties"/>
          <p:cNvSpPr txBox="1"/>
          <p:nvPr/>
        </p:nvSpPr>
        <p:spPr>
          <a:xfrm>
            <a:off x="5280554" y="249985"/>
            <a:ext cx="269582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Top quark properties</a:t>
            </a:r>
          </a:p>
        </p:txBody>
      </p:sp>
      <p:sp>
        <p:nvSpPr>
          <p:cNvPr id="375" name="Higgs boson discovery and properties"/>
          <p:cNvSpPr txBox="1"/>
          <p:nvPr/>
        </p:nvSpPr>
        <p:spPr>
          <a:xfrm>
            <a:off x="122371" y="1347463"/>
            <a:ext cx="3870832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Higgs boson discovery and properties</a:t>
            </a:r>
          </a:p>
        </p:txBody>
      </p:sp>
      <p:pic>
        <p:nvPicPr>
          <p:cNvPr id="376" name="fig_08.png" descr="fig_0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9366" y="1668376"/>
            <a:ext cx="1319475" cy="148540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eavy Ion Physics"/>
          <p:cNvSpPr txBox="1"/>
          <p:nvPr/>
        </p:nvSpPr>
        <p:spPr>
          <a:xfrm>
            <a:off x="243294" y="3284087"/>
            <a:ext cx="269583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Heavy Ion Physics</a:t>
            </a:r>
          </a:p>
        </p:txBody>
      </p:sp>
      <p:pic>
        <p:nvPicPr>
          <p:cNvPr id="378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61" y="2045529"/>
            <a:ext cx="1893443" cy="133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48005" y="1732970"/>
            <a:ext cx="1150262" cy="1123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r="7081" b="10125"/>
          <a:stretch>
            <a:fillRect/>
          </a:stretch>
        </p:blipFill>
        <p:spPr>
          <a:xfrm>
            <a:off x="3635057" y="1634228"/>
            <a:ext cx="1064563" cy="99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55310" y="3709627"/>
            <a:ext cx="1630152" cy="139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earches for New Particles &amp; Interactions"/>
          <p:cNvSpPr txBox="1"/>
          <p:nvPr/>
        </p:nvSpPr>
        <p:spPr>
          <a:xfrm>
            <a:off x="4594252" y="2793916"/>
            <a:ext cx="2695829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Searches for New Particles &amp; Interactions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715601" y="558820"/>
            <a:ext cx="2077121" cy="14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91833" y="3393161"/>
            <a:ext cx="1724658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10403" y="3914097"/>
            <a:ext cx="1526436" cy="1143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07216" y="3786265"/>
            <a:ext cx="1292084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19302" y="3754444"/>
            <a:ext cx="676971" cy="139577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H➝WW, H➝bb, ttH…"/>
          <p:cNvSpPr txBox="1"/>
          <p:nvPr/>
        </p:nvSpPr>
        <p:spPr>
          <a:xfrm>
            <a:off x="118269" y="1588308"/>
            <a:ext cx="2695830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H➝WW, H➝bb, ttH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Spin/CP properties</a:t>
            </a:r>
          </a:p>
        </p:txBody>
      </p:sp>
      <p:sp>
        <p:nvSpPr>
          <p:cNvPr id="389" name="QGP jet quenching"/>
          <p:cNvSpPr txBox="1"/>
          <p:nvPr/>
        </p:nvSpPr>
        <p:spPr>
          <a:xfrm>
            <a:off x="2247043" y="3453822"/>
            <a:ext cx="2695828" cy="2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QGP jet quenching</a:t>
            </a:r>
          </a:p>
        </p:txBody>
      </p:sp>
      <p:sp>
        <p:nvSpPr>
          <p:cNvPr id="390" name="Vector-like quarks, FCNC, dark matter, …"/>
          <p:cNvSpPr txBox="1"/>
          <p:nvPr/>
        </p:nvSpPr>
        <p:spPr>
          <a:xfrm>
            <a:off x="7338301" y="2964652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Vector-like quarks, FCNC, dark matter, …</a:t>
            </a:r>
          </a:p>
        </p:txBody>
      </p:sp>
      <p:sp>
        <p:nvSpPr>
          <p:cNvPr id="391" name="Top properties measurements"/>
          <p:cNvSpPr txBox="1"/>
          <p:nvPr/>
        </p:nvSpPr>
        <p:spPr>
          <a:xfrm>
            <a:off x="7578925" y="209344"/>
            <a:ext cx="2006601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Top properties measurements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151665" y="1254125"/>
            <a:ext cx="1847634" cy="175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eading positions in some analysis"/>
          <p:cNvSpPr txBox="1"/>
          <p:nvPr/>
        </p:nvSpPr>
        <p:spPr>
          <a:xfrm>
            <a:off x="7440685" y="3362380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Leading positions in some analysis</a:t>
            </a:r>
          </a:p>
        </p:txBody>
      </p:sp>
      <p:pic>
        <p:nvPicPr>
          <p:cNvPr id="394" name="IMG_0665.jpeg" descr="IMG_0665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020584" y="3566373"/>
            <a:ext cx="1795790" cy="1281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608065"/>
            <a:ext cx="266181" cy="3183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769" y="1172092"/>
            <a:ext cx="1957481" cy="166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12949" t="3732" r="14415" b="19165"/>
          <a:stretch>
            <a:fillRect/>
          </a:stretch>
        </p:blipFill>
        <p:spPr>
          <a:xfrm>
            <a:off x="5102588" y="3783476"/>
            <a:ext cx="1879377" cy="1126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774"/>
          <p:cNvSpPr txBox="1"/>
          <p:nvPr/>
        </p:nvSpPr>
        <p:spPr>
          <a:xfrm>
            <a:off x="742959" y="282938"/>
            <a:ext cx="7617918" cy="9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/>
              <a:t>Current 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</a:t>
            </a: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351" name="TileCal…"/>
          <p:cNvSpPr txBox="1"/>
          <p:nvPr/>
        </p:nvSpPr>
        <p:spPr>
          <a:xfrm>
            <a:off x="349110" y="1422923"/>
            <a:ext cx="2275870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Calibration,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</a:t>
            </a:r>
          </a:p>
        </p:txBody>
      </p:sp>
      <p:sp>
        <p:nvSpPr>
          <p:cNvPr id="352" name="Jets HLT"/>
          <p:cNvSpPr txBox="1"/>
          <p:nvPr/>
        </p:nvSpPr>
        <p:spPr>
          <a:xfrm>
            <a:off x="4595078" y="1012993"/>
            <a:ext cx="227586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Jets HLT</a:t>
            </a:r>
          </a:p>
        </p:txBody>
      </p:sp>
      <p:sp>
        <p:nvSpPr>
          <p:cNvPr id="353" name="ATLAS Roman Pot DCS and HLT"/>
          <p:cNvSpPr txBox="1"/>
          <p:nvPr/>
        </p:nvSpPr>
        <p:spPr>
          <a:xfrm>
            <a:off x="6446056" y="547055"/>
            <a:ext cx="2716521" cy="5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ATLAS Roman Pot DCS and HLT</a:t>
            </a:r>
          </a:p>
        </p:txBody>
      </p:sp>
      <p:pic>
        <p:nvPicPr>
          <p:cNvPr id="3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5078" y="1408707"/>
            <a:ext cx="2275870" cy="16048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5" name="TileCal Upgrade…"/>
          <p:cNvSpPr txBox="1"/>
          <p:nvPr/>
        </p:nvSpPr>
        <p:spPr>
          <a:xfrm>
            <a:off x="2095444" y="2919794"/>
            <a:ext cx="3662531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 Upgrade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HV distribution system</a:t>
            </a:r>
          </a:p>
        </p:txBody>
      </p:sp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rcRect t="6827"/>
          <a:stretch>
            <a:fillRect/>
          </a:stretch>
        </p:blipFill>
        <p:spPr>
          <a:xfrm>
            <a:off x="2001894" y="3440264"/>
            <a:ext cx="2978914" cy="1546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rigger Upgrade: HTT…"/>
          <p:cNvSpPr txBox="1"/>
          <p:nvPr/>
        </p:nvSpPr>
        <p:spPr>
          <a:xfrm>
            <a:off x="4909889" y="3074322"/>
            <a:ext cx="2745786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Trigger Upgrade: HTT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DCS, simulation, mezzanine production</a:t>
            </a:r>
          </a:p>
        </p:txBody>
      </p:sp>
      <p:sp>
        <p:nvSpPr>
          <p:cNvPr id="358" name="Distributed computing"/>
          <p:cNvSpPr txBox="1"/>
          <p:nvPr/>
        </p:nvSpPr>
        <p:spPr>
          <a:xfrm>
            <a:off x="2205388" y="1331709"/>
            <a:ext cx="227587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Distributed computing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6187" y="1656516"/>
            <a:ext cx="1707086" cy="95166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eading TileCal DCS"/>
          <p:cNvSpPr txBox="1"/>
          <p:nvPr/>
        </p:nvSpPr>
        <p:spPr>
          <a:xfrm>
            <a:off x="126377" y="3977003"/>
            <a:ext cx="184806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Leading TileCal DCS</a:t>
            </a:r>
          </a:p>
        </p:txBody>
      </p:sp>
      <p:sp>
        <p:nvSpPr>
          <p:cNvPr id="361" name="Co-leading ARP DCS"/>
          <p:cNvSpPr txBox="1"/>
          <p:nvPr/>
        </p:nvSpPr>
        <p:spPr>
          <a:xfrm>
            <a:off x="7007738" y="2871749"/>
            <a:ext cx="1877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Co-leading ARP DCS</a:t>
            </a:r>
          </a:p>
        </p:txBody>
      </p:sp>
      <p:sp>
        <p:nvSpPr>
          <p:cNvPr id="362" name="Iberian Cloud Coordination"/>
          <p:cNvSpPr txBox="1"/>
          <p:nvPr/>
        </p:nvSpPr>
        <p:spPr>
          <a:xfrm>
            <a:off x="2263432" y="2619577"/>
            <a:ext cx="240622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Iberian Cloud Coordination</a:t>
            </a:r>
          </a:p>
        </p:txBody>
      </p:sp>
      <p:pic>
        <p:nvPicPr>
          <p:cNvPr id="363" name="IMG_0663.jpeg" descr="IMG_066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869" y="2154551"/>
            <a:ext cx="1798978" cy="160759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HGTD…"/>
          <p:cNvSpPr txBox="1"/>
          <p:nvPr/>
        </p:nvSpPr>
        <p:spPr>
          <a:xfrm>
            <a:off x="7362084" y="3182907"/>
            <a:ext cx="2044714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HGTD 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HV patch panels</a:t>
            </a:r>
          </a:p>
        </p:txBody>
      </p:sp>
      <p:pic>
        <p:nvPicPr>
          <p:cNvPr id="365" name="IMG_0683.jpeg" descr="IMG_068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24573" y="3783450"/>
            <a:ext cx="1394057" cy="860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54075" y="725401"/>
            <a:ext cx="2592004" cy="4425846"/>
          </a:xfrm>
          <a:prstGeom prst="rect">
            <a:avLst/>
          </a:prstGeom>
        </p:spPr>
      </p:pic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1015" y="4664221"/>
            <a:ext cx="336812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9" y="594653"/>
            <a:ext cx="7617918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Upgrade </a:t>
            </a:r>
            <a:r>
              <a:rPr lang="mr-IN" dirty="0" smtClean="0">
                <a:solidFill>
                  <a:srgbClr val="134D9E"/>
                </a:solidFill>
              </a:rPr>
              <a:t>–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r>
              <a:rPr lang="en-US" dirty="0" err="1" smtClean="0">
                <a:solidFill>
                  <a:srgbClr val="134D9E"/>
                </a:solidFill>
              </a:rPr>
              <a:t>TileCal</a:t>
            </a:r>
            <a:r>
              <a:rPr lang="en-US" dirty="0" smtClean="0">
                <a:solidFill>
                  <a:srgbClr val="134D9E"/>
                </a:solidFill>
              </a:rPr>
              <a:t> HV Upgrade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2435" y="1289150"/>
            <a:ext cx="4598397" cy="35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pt-PT" dirty="0" err="1" smtClean="0"/>
              <a:t>HVsupply</a:t>
            </a:r>
            <a:r>
              <a:rPr lang="pt-PT" dirty="0" smtClean="0"/>
              <a:t> 	</a:t>
            </a:r>
            <a:r>
              <a:rPr lang="pt-PT" dirty="0" err="1" smtClean="0"/>
              <a:t>testing</a:t>
            </a:r>
            <a:r>
              <a:rPr lang="pt-PT" dirty="0" smtClean="0"/>
              <a:t> </a:t>
            </a:r>
            <a:r>
              <a:rPr lang="pt-PT" dirty="0" err="1" smtClean="0"/>
              <a:t>board</a:t>
            </a:r>
            <a:r>
              <a:rPr lang="pt-PT" dirty="0" smtClean="0"/>
              <a:t>		    </a:t>
            </a:r>
            <a:r>
              <a:rPr lang="pt-PT" dirty="0" err="1" smtClean="0"/>
              <a:t>HVremote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54" y="1289149"/>
            <a:ext cx="3184079" cy="2945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18261" y="1832782"/>
            <a:ext cx="2945178" cy="185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52"/>
          <a:stretch/>
        </p:blipFill>
        <p:spPr>
          <a:xfrm rot="5400000">
            <a:off x="5155893" y="470413"/>
            <a:ext cx="2945176" cy="4582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728" y="1274274"/>
            <a:ext cx="5109808" cy="296005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7518" y="1541716"/>
            <a:ext cx="4225711" cy="326119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pt-PT" dirty="0" err="1" smtClean="0"/>
              <a:t>Developing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II </a:t>
            </a:r>
            <a:r>
              <a:rPr lang="pt-PT" dirty="0" err="1" smtClean="0"/>
              <a:t>TileCal</a:t>
            </a:r>
            <a:r>
              <a:rPr lang="pt-PT" dirty="0" smtClean="0"/>
              <a:t> HV </a:t>
            </a:r>
            <a:r>
              <a:rPr lang="pt-PT" dirty="0" err="1" smtClean="0"/>
              <a:t>distribution</a:t>
            </a:r>
            <a:r>
              <a:rPr lang="pt-PT" dirty="0" smtClean="0"/>
              <a:t>: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~750±0.5V; &lt; 400mA to ~10000 PMTs</a:t>
            </a:r>
          </a:p>
          <a:p>
            <a:pPr marL="685800" lvl="5" indent="-342900">
              <a:buFont typeface="Arial"/>
              <a:buChar char="•"/>
            </a:pPr>
            <a:r>
              <a:rPr lang="pt-PT" b="1" dirty="0" err="1" smtClean="0"/>
              <a:t>Hvsupply</a:t>
            </a:r>
            <a:r>
              <a:rPr lang="pt-PT" dirty="0" smtClean="0"/>
              <a:t> </a:t>
            </a:r>
            <a:r>
              <a:rPr lang="pt-PT" dirty="0"/>
              <a:t> </a:t>
            </a:r>
            <a:r>
              <a:rPr lang="pt-PT" dirty="0" err="1" smtClean="0"/>
              <a:t>boards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USA15 </a:t>
            </a:r>
            <a:r>
              <a:rPr lang="mr-IN" dirty="0" smtClean="0"/>
              <a:t>–</a:t>
            </a:r>
            <a:r>
              <a:rPr lang="pt-PT" dirty="0" smtClean="0"/>
              <a:t> DC</a:t>
            </a:r>
            <a:r>
              <a:rPr lang="pt-PT" dirty="0"/>
              <a:t>-DC </a:t>
            </a:r>
            <a:r>
              <a:rPr lang="pt-PT" dirty="0" err="1" smtClean="0"/>
              <a:t>converters</a:t>
            </a:r>
            <a:endParaRPr lang="pt-PT" dirty="0" smtClean="0"/>
          </a:p>
          <a:p>
            <a:pPr marL="685800" lvl="5" indent="-342900">
              <a:buFont typeface="Arial"/>
              <a:buChar char="•"/>
            </a:pPr>
            <a:r>
              <a:rPr lang="pt-PT" dirty="0" smtClean="0"/>
              <a:t>256 </a:t>
            </a:r>
            <a:r>
              <a:rPr lang="pt-PT" b="1" dirty="0" err="1" smtClean="0"/>
              <a:t>HVRemote</a:t>
            </a:r>
            <a:r>
              <a:rPr lang="pt-PT" dirty="0" smtClean="0"/>
              <a:t> </a:t>
            </a:r>
            <a:r>
              <a:rPr lang="pt-PT" dirty="0" err="1" smtClean="0"/>
              <a:t>boards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USA15 </a:t>
            </a:r>
            <a:r>
              <a:rPr lang="mr-IN" dirty="0" smtClean="0"/>
              <a:t>–</a:t>
            </a:r>
            <a:r>
              <a:rPr lang="pt-PT" dirty="0" smtClean="0"/>
              <a:t>  </a:t>
            </a:r>
            <a:r>
              <a:rPr lang="pt-PT" dirty="0" err="1" smtClean="0"/>
              <a:t>regulation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endParaRPr lang="pt-PT" dirty="0" smtClean="0"/>
          </a:p>
          <a:p>
            <a:pPr marL="685800" lvl="5" indent="-342900">
              <a:buFont typeface="Arial"/>
              <a:buChar char="•"/>
            </a:pPr>
            <a:r>
              <a:rPr lang="pt-PT" dirty="0" err="1" smtClean="0"/>
              <a:t>Crate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DCS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Zybo</a:t>
            </a:r>
            <a:r>
              <a:rPr lang="pt-PT" dirty="0" smtClean="0"/>
              <a:t> </a:t>
            </a:r>
            <a:r>
              <a:rPr lang="pt-PT" dirty="0" err="1" smtClean="0"/>
              <a:t>Zynq</a:t>
            </a:r>
            <a:r>
              <a:rPr lang="pt-PT" dirty="0" smtClean="0"/>
              <a:t> </a:t>
            </a:r>
            <a:r>
              <a:rPr lang="pt-PT" dirty="0" err="1" smtClean="0"/>
              <a:t>SoC</a:t>
            </a:r>
            <a:endParaRPr lang="pt-PT" dirty="0" smtClean="0"/>
          </a:p>
          <a:p>
            <a:pPr marL="685800" lvl="5" indent="-342900">
              <a:buFont typeface="Arial"/>
              <a:buChar char="•"/>
            </a:pPr>
            <a:r>
              <a:rPr lang="pt-PT" dirty="0" smtClean="0"/>
              <a:t>1024 passive </a:t>
            </a:r>
            <a:r>
              <a:rPr lang="pt-PT" b="1" dirty="0" err="1" smtClean="0"/>
              <a:t>HVbus</a:t>
            </a:r>
            <a:r>
              <a:rPr lang="pt-PT" dirty="0" smtClean="0"/>
              <a:t> </a:t>
            </a:r>
            <a:r>
              <a:rPr lang="pt-PT" dirty="0" err="1" smtClean="0"/>
              <a:t>board</a:t>
            </a:r>
            <a:r>
              <a:rPr lang="pt-PT" dirty="0" smtClean="0"/>
              <a:t> </a:t>
            </a:r>
            <a:r>
              <a:rPr lang="pt-PT" dirty="0" err="1"/>
              <a:t>o</a:t>
            </a:r>
            <a:r>
              <a:rPr lang="pt-PT" dirty="0" err="1" smtClean="0"/>
              <a:t>n</a:t>
            </a:r>
            <a:r>
              <a:rPr lang="pt-PT" dirty="0" smtClean="0"/>
              <a:t> detector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smtClean="0"/>
              <a:t>Sole </a:t>
            </a:r>
            <a:r>
              <a:rPr lang="pt-PT" dirty="0" err="1" smtClean="0"/>
              <a:t>responsability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LIP: </a:t>
            </a:r>
            <a:r>
              <a:rPr lang="pt-PT" dirty="0" err="1" smtClean="0"/>
              <a:t>team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3 </a:t>
            </a:r>
            <a:r>
              <a:rPr lang="pt-PT" dirty="0" err="1" smtClean="0"/>
              <a:t>academics</a:t>
            </a:r>
            <a:r>
              <a:rPr lang="pt-PT" dirty="0" smtClean="0"/>
              <a:t>, </a:t>
            </a:r>
            <a:r>
              <a:rPr lang="pt-PT" dirty="0"/>
              <a:t>3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dirty="0" smtClean="0"/>
              <a:t>, 3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endParaRPr lang="pt-PT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353" y="4283013"/>
            <a:ext cx="573805" cy="780846"/>
          </a:xfrm>
          <a:prstGeom prst="rect">
            <a:avLst/>
          </a:prstGeom>
        </p:spPr>
      </p:pic>
      <p:pic>
        <p:nvPicPr>
          <p:cNvPr id="34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rcRect b="9738"/>
          <a:stretch>
            <a:fillRect/>
          </a:stretch>
        </p:blipFill>
        <p:spPr>
          <a:xfrm>
            <a:off x="4755392" y="4283012"/>
            <a:ext cx="614750" cy="780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/>
          <a:srcRect l="28080" t="-1" r="37522" b="45877"/>
          <a:stretch/>
        </p:blipFill>
        <p:spPr>
          <a:xfrm>
            <a:off x="5385522" y="4283310"/>
            <a:ext cx="668712" cy="790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3851" y="4283012"/>
            <a:ext cx="753927" cy="7539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06874" y="4576114"/>
            <a:ext cx="415636" cy="3531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+ 3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712" y="4283309"/>
            <a:ext cx="752857" cy="8012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8078" y="4283012"/>
            <a:ext cx="646219" cy="801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r="23620"/>
          <a:stretch/>
        </p:blipFill>
        <p:spPr>
          <a:xfrm>
            <a:off x="7494361" y="4254837"/>
            <a:ext cx="625380" cy="8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85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549" y="1342984"/>
            <a:ext cx="2507328" cy="1751057"/>
          </a:xfrm>
          <a:prstGeom prst="rect">
            <a:avLst/>
          </a:prstGeom>
        </p:spPr>
      </p:pic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Upgrade </a:t>
            </a:r>
            <a:r>
              <a:rPr lang="mr-IN" dirty="0" smtClean="0">
                <a:solidFill>
                  <a:srgbClr val="134D9E"/>
                </a:solidFill>
              </a:rPr>
              <a:t>–</a:t>
            </a:r>
            <a:r>
              <a:rPr lang="en-US" dirty="0" smtClean="0">
                <a:solidFill>
                  <a:srgbClr val="134D9E"/>
                </a:solidFill>
              </a:rPr>
              <a:t> HTT electronics and software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0" y="1337609"/>
            <a:ext cx="5853549" cy="2759287"/>
          </a:xfrm>
        </p:spPr>
        <p:txBody>
          <a:bodyPr>
            <a:normAutofit fontScale="85000" lnSpcReduction="2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 smtClean="0"/>
              <a:t>Hardware tracking co-processor for the trigger: 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Up to 1 MHz </a:t>
            </a:r>
            <a:r>
              <a:rPr lang="en-US" dirty="0" err="1" smtClean="0"/>
              <a:t>RoI</a:t>
            </a:r>
            <a:r>
              <a:rPr lang="en-US" dirty="0" smtClean="0"/>
              <a:t>-based tracking for </a:t>
            </a:r>
            <a:r>
              <a:rPr lang="hr-HR" dirty="0"/>
              <a:t>|η|&lt;</a:t>
            </a:r>
            <a:r>
              <a:rPr lang="hr-HR" dirty="0" smtClean="0"/>
              <a:t>4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smtClean="0"/>
              <a:t>727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/>
              <a:t>Processor</a:t>
            </a:r>
            <a:r>
              <a:rPr lang="pt-PT" dirty="0"/>
              <a:t> (TP</a:t>
            </a:r>
            <a:r>
              <a:rPr lang="pt-PT" dirty="0" smtClean="0"/>
              <a:t>) </a:t>
            </a:r>
            <a:r>
              <a:rPr lang="pt-PT" dirty="0" err="1" smtClean="0"/>
              <a:t>boards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fitting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communications</a:t>
            </a:r>
            <a:r>
              <a:rPr lang="pt-PT" dirty="0" smtClean="0"/>
              <a:t> (RTM) </a:t>
            </a:r>
            <a:r>
              <a:rPr lang="pt-PT" dirty="0" err="1" smtClean="0"/>
              <a:t>mezzanines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48 </a:t>
            </a:r>
            <a:r>
              <a:rPr lang="pt-PT" dirty="0" err="1" smtClean="0"/>
              <a:t>units</a:t>
            </a:r>
            <a:r>
              <a:rPr lang="pt-PT" dirty="0" smtClean="0"/>
              <a:t> to </a:t>
            </a:r>
            <a:r>
              <a:rPr lang="pt-PT" dirty="0" err="1" smtClean="0"/>
              <a:t>process</a:t>
            </a:r>
            <a:r>
              <a:rPr lang="pt-PT" dirty="0" smtClean="0"/>
              <a:t> </a:t>
            </a:r>
            <a:r>
              <a:rPr lang="pt-PT" dirty="0" err="1" smtClean="0"/>
              <a:t>separate</a:t>
            </a:r>
            <a:r>
              <a:rPr lang="pt-PT" dirty="0" smtClean="0"/>
              <a:t> </a:t>
            </a:r>
            <a:r>
              <a:rPr lang="pt-PT" dirty="0" err="1" smtClean="0"/>
              <a:t>η</a:t>
            </a:r>
            <a:r>
              <a:rPr lang="pt-PT" dirty="0" err="1"/>
              <a:t>-</a:t>
            </a:r>
            <a:r>
              <a:rPr lang="pt-PT" dirty="0" err="1" smtClean="0"/>
              <a:t>ϕ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endParaRPr lang="pt-PT" dirty="0"/>
          </a:p>
          <a:p>
            <a:pPr marL="685800" lvl="5" indent="-342900">
              <a:buFont typeface="Arial"/>
              <a:buChar char="•"/>
            </a:pPr>
            <a:endParaRPr lang="pt-PT" dirty="0" smtClean="0"/>
          </a:p>
          <a:p>
            <a:pPr marL="342900" lvl="4" indent="-342900">
              <a:buFont typeface="Arial"/>
              <a:buChar char="•"/>
            </a:pP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atLIP</a:t>
            </a:r>
            <a:r>
              <a:rPr lang="pt-PT" dirty="0" smtClean="0"/>
              <a:t>: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RTM </a:t>
            </a:r>
            <a:r>
              <a:rPr lang="pt-PT" dirty="0" err="1" smtClean="0"/>
              <a:t>board</a:t>
            </a:r>
            <a:r>
              <a:rPr lang="pt-PT" dirty="0" smtClean="0"/>
              <a:t>;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TP network interface; DCS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smtClean="0"/>
              <a:t>HTT </a:t>
            </a:r>
            <a:r>
              <a:rPr lang="pt-PT" dirty="0" err="1" smtClean="0"/>
              <a:t>fast</a:t>
            </a:r>
            <a:r>
              <a:rPr lang="pt-PT" dirty="0" smtClean="0"/>
              <a:t> </a:t>
            </a:r>
            <a:r>
              <a:rPr lang="pt-PT" dirty="0" err="1" smtClean="0"/>
              <a:t>simulation</a:t>
            </a:r>
            <a:r>
              <a:rPr lang="pt-PT" dirty="0" smtClean="0"/>
              <a:t>; </a:t>
            </a:r>
            <a:r>
              <a:rPr lang="pt-PT" dirty="0" err="1"/>
              <a:t>s</a:t>
            </a:r>
            <a:r>
              <a:rPr lang="pt-PT" dirty="0" err="1" smtClean="0"/>
              <a:t>tudies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performance; </a:t>
            </a:r>
            <a:r>
              <a:rPr lang="pt-PT" dirty="0" err="1" smtClean="0"/>
              <a:t>alternative</a:t>
            </a:r>
            <a:r>
              <a:rPr lang="pt-PT" dirty="0" smtClean="0"/>
              <a:t>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(</a:t>
            </a:r>
            <a:r>
              <a:rPr lang="pt-PT" dirty="0" err="1" smtClean="0"/>
              <a:t>Hough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)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PHD </a:t>
            </a:r>
            <a:r>
              <a:rPr lang="pt-PT" dirty="0" err="1" smtClean="0"/>
              <a:t>Qualif</a:t>
            </a:r>
            <a:r>
              <a:rPr lang="pt-PT" dirty="0" smtClean="0"/>
              <a:t>. </a:t>
            </a:r>
            <a:r>
              <a:rPr lang="pt-PT" dirty="0" err="1" smtClean="0"/>
              <a:t>Task</a:t>
            </a:r>
            <a:r>
              <a:rPr lang="pt-PT" dirty="0" smtClean="0"/>
              <a:t> 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err="1" smtClean="0"/>
              <a:t>Team</a:t>
            </a:r>
            <a:r>
              <a:rPr lang="pt-PT" dirty="0" smtClean="0"/>
              <a:t>: 1 </a:t>
            </a:r>
            <a:r>
              <a:rPr lang="pt-PT" dirty="0" err="1" smtClean="0"/>
              <a:t>academic</a:t>
            </a:r>
            <a:r>
              <a:rPr lang="pt-PT" dirty="0" smtClean="0"/>
              <a:t>, 2 </a:t>
            </a:r>
            <a:r>
              <a:rPr lang="pt-PT" dirty="0" err="1" smtClean="0"/>
              <a:t>engineers</a:t>
            </a:r>
            <a:r>
              <a:rPr lang="pt-PT" dirty="0" smtClean="0"/>
              <a:t>, 1 </a:t>
            </a:r>
            <a:r>
              <a:rPr lang="pt-PT" dirty="0" err="1" smtClean="0"/>
              <a:t>PhD</a:t>
            </a:r>
            <a:r>
              <a:rPr lang="pt-PT" dirty="0" smtClean="0"/>
              <a:t> </a:t>
            </a:r>
            <a:r>
              <a:rPr lang="pt-PT" dirty="0" err="1" smtClean="0"/>
              <a:t>student</a:t>
            </a:r>
            <a:r>
              <a:rPr lang="pt-PT" dirty="0" smtClean="0"/>
              <a:t>, 1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student</a:t>
            </a:r>
            <a:endParaRPr lang="pt-PT" dirty="0"/>
          </a:p>
        </p:txBody>
      </p:sp>
      <p:pic>
        <p:nvPicPr>
          <p:cNvPr id="14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12949" t="3732" r="14415" b="19165"/>
          <a:stretch>
            <a:fillRect/>
          </a:stretch>
        </p:blipFill>
        <p:spPr>
          <a:xfrm>
            <a:off x="5853549" y="3122596"/>
            <a:ext cx="2590165" cy="1553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49" y="1342984"/>
            <a:ext cx="2659887" cy="33159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53549" y="1342984"/>
            <a:ext cx="2712016" cy="3321237"/>
            <a:chOff x="2488219" y="302513"/>
            <a:chExt cx="2928542" cy="39001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1108"/>
            <a:stretch/>
          </p:blipFill>
          <p:spPr>
            <a:xfrm>
              <a:off x="2488219" y="302513"/>
              <a:ext cx="2928542" cy="2478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8219" y="2767362"/>
              <a:ext cx="2928542" cy="14353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712" y="1267789"/>
            <a:ext cx="2794853" cy="3530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3549" y="4134935"/>
            <a:ext cx="1039090" cy="663193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4234" y="4134929"/>
            <a:ext cx="763507" cy="872785"/>
          </a:xfrm>
          <a:prstGeom prst="rect">
            <a:avLst/>
          </a:prstGeom>
        </p:spPr>
      </p:pic>
      <p:pic>
        <p:nvPicPr>
          <p:cNvPr id="22" name="Picture 21" descr="WhatsApp Image 2021-06-20 at 22.58.59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/>
          <a:stretch/>
        </p:blipFill>
        <p:spPr>
          <a:xfrm>
            <a:off x="4364662" y="4148173"/>
            <a:ext cx="705844" cy="872922"/>
          </a:xfrm>
          <a:prstGeom prst="rect">
            <a:avLst/>
          </a:prstGeom>
        </p:spPr>
      </p:pic>
      <p:pic>
        <p:nvPicPr>
          <p:cNvPr id="23" name="Picture 22" descr="image3398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32014" r="24280" b="13328"/>
          <a:stretch/>
        </p:blipFill>
        <p:spPr>
          <a:xfrm>
            <a:off x="3547516" y="4147909"/>
            <a:ext cx="719132" cy="866873"/>
          </a:xfrm>
          <a:prstGeom prst="rect">
            <a:avLst/>
          </a:prstGeom>
        </p:spPr>
      </p:pic>
      <p:pic>
        <p:nvPicPr>
          <p:cNvPr id="26" name="Picture 25" descr="IMG_148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1026054" y="4134935"/>
            <a:ext cx="682673" cy="8729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5790" y="4135222"/>
            <a:ext cx="709072" cy="8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1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Upgrade </a:t>
            </a:r>
            <a:r>
              <a:rPr lang="mr-IN" dirty="0" smtClean="0">
                <a:solidFill>
                  <a:srgbClr val="134D9E"/>
                </a:solidFill>
              </a:rPr>
              <a:t>–</a:t>
            </a:r>
            <a:r>
              <a:rPr lang="en-US" dirty="0" smtClean="0">
                <a:solidFill>
                  <a:srgbClr val="134D9E"/>
                </a:solidFill>
              </a:rPr>
              <a:t> Hardware </a:t>
            </a:r>
            <a:r>
              <a:rPr lang="en-US" dirty="0" err="1" smtClean="0">
                <a:solidFill>
                  <a:srgbClr val="134D9E"/>
                </a:solidFill>
              </a:rPr>
              <a:t>Accellerators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0" y="1205067"/>
            <a:ext cx="5232985" cy="3042742"/>
          </a:xfrm>
        </p:spPr>
        <p:txBody>
          <a:bodyPr>
            <a:normAutofit fontScale="70000" lnSpcReduction="2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 err="1" smtClean="0"/>
              <a:t>TopoCluster</a:t>
            </a:r>
            <a:r>
              <a:rPr lang="en-US" dirty="0" smtClean="0"/>
              <a:t> reconstruction is </a:t>
            </a:r>
            <a:r>
              <a:rPr lang="en-US" dirty="0" smtClean="0"/>
              <a:t>slowest part of </a:t>
            </a:r>
            <a:r>
              <a:rPr lang="en-US" dirty="0" err="1" smtClean="0"/>
              <a:t>calo</a:t>
            </a:r>
            <a:r>
              <a:rPr lang="en-US" dirty="0" smtClean="0"/>
              <a:t> reconstruction </a:t>
            </a:r>
            <a:r>
              <a:rPr lang="en-US" dirty="0" smtClean="0"/>
              <a:t>and scales non-linearly with </a:t>
            </a:r>
            <a:r>
              <a:rPr lang="en-US" dirty="0" smtClean="0"/>
              <a:t>occupancy </a:t>
            </a:r>
            <a:r>
              <a:rPr lang="mr-IN" dirty="0" smtClean="0"/>
              <a:t>–</a:t>
            </a:r>
            <a:r>
              <a:rPr lang="en-US" dirty="0" smtClean="0"/>
              <a:t> affects </a:t>
            </a:r>
            <a:r>
              <a:rPr lang="en-US" dirty="0" smtClean="0"/>
              <a:t>e.g. jet trigger</a:t>
            </a:r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 smtClean="0"/>
              <a:t>Exploit </a:t>
            </a:r>
            <a:r>
              <a:rPr lang="en-US" dirty="0"/>
              <a:t>GPU parallelism to </a:t>
            </a:r>
            <a:r>
              <a:rPr lang="en-US" dirty="0" err="1" smtClean="0"/>
              <a:t>accellerate</a:t>
            </a:r>
            <a:r>
              <a:rPr lang="en-US" dirty="0" smtClean="0"/>
              <a:t> algorithm</a:t>
            </a:r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 err="1" smtClean="0"/>
              <a:t>TopoAutomaton</a:t>
            </a:r>
            <a:r>
              <a:rPr lang="en-US" dirty="0" smtClean="0"/>
              <a:t> Clustering (TAC)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ellular automaton algorithm based on cell pair-wise cluster flag propagation</a:t>
            </a:r>
            <a:endParaRPr lang="en-US" dirty="0"/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1st </a:t>
            </a:r>
            <a:r>
              <a:rPr lang="en-US" dirty="0"/>
              <a:t>prototype demonstrated great </a:t>
            </a:r>
            <a:r>
              <a:rPr lang="en-US" dirty="0" smtClean="0"/>
              <a:t>potential </a:t>
            </a:r>
            <a:r>
              <a:rPr lang="mr-IN" dirty="0" smtClean="0"/>
              <a:t>–</a:t>
            </a:r>
            <a:r>
              <a:rPr lang="en-US" dirty="0" smtClean="0"/>
              <a:t> now optimizing in new, more efficient framework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Both for trigger and offline</a:t>
            </a:r>
            <a:r>
              <a:rPr lang="pt-PT" dirty="0" smtClean="0"/>
              <a:t>, as p</a:t>
            </a:r>
            <a:r>
              <a:rPr lang="en-US" dirty="0" smtClean="0"/>
              <a:t>art </a:t>
            </a:r>
            <a:r>
              <a:rPr lang="en-US" dirty="0" smtClean="0"/>
              <a:t>of ATLAS </a:t>
            </a:r>
            <a:r>
              <a:rPr lang="en-US" dirty="0" smtClean="0"/>
              <a:t>HCAF (Heterogeneous </a:t>
            </a:r>
            <a:r>
              <a:rPr lang="en-US" dirty="0"/>
              <a:t>Computing and Accelerators Forum)</a:t>
            </a:r>
          </a:p>
          <a:p>
            <a:pPr marL="685800" lvl="5" indent="-342900">
              <a:buFont typeface="Arial"/>
              <a:buChar char="•"/>
            </a:pPr>
            <a:r>
              <a:rPr lang="pt-PT" dirty="0" err="1" smtClean="0"/>
              <a:t>Team</a:t>
            </a:r>
            <a:r>
              <a:rPr lang="pt-PT" dirty="0" smtClean="0"/>
              <a:t>: 3 </a:t>
            </a:r>
            <a:r>
              <a:rPr lang="pt-PT" dirty="0" err="1" smtClean="0"/>
              <a:t>academics</a:t>
            </a:r>
            <a:r>
              <a:rPr lang="pt-PT" dirty="0" smtClean="0"/>
              <a:t>, 3 </a:t>
            </a:r>
            <a:r>
              <a:rPr lang="pt-PT" dirty="0" err="1" smtClean="0"/>
              <a:t>MSc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/>
              <a:t> - </a:t>
            </a:r>
            <a:r>
              <a:rPr lang="pt-PT" dirty="0" err="1" smtClean="0"/>
              <a:t>collaboration</a:t>
            </a:r>
            <a:r>
              <a:rPr lang="pt-PT" dirty="0" smtClean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/>
              <a:t>Performance </a:t>
            </a:r>
            <a:r>
              <a:rPr lang="pt-PT" dirty="0" err="1"/>
              <a:t>Computing</a:t>
            </a:r>
            <a:r>
              <a:rPr lang="pt-PT" dirty="0"/>
              <a:t> </a:t>
            </a:r>
            <a:r>
              <a:rPr lang="pt-PT" dirty="0" err="1" smtClean="0"/>
              <a:t>group</a:t>
            </a:r>
            <a:r>
              <a:rPr lang="pt-PT" dirty="0" smtClean="0"/>
              <a:t> (INESC</a:t>
            </a:r>
            <a:r>
              <a:rPr lang="pt-PT" dirty="0"/>
              <a:t>-ID </a:t>
            </a:r>
            <a:r>
              <a:rPr lang="pt-PT" dirty="0" smtClean="0"/>
              <a:t>/ IST</a:t>
            </a:r>
            <a:r>
              <a:rPr lang="pt-PT" dirty="0"/>
              <a:t>)</a:t>
            </a:r>
            <a:endParaRPr lang="pt-PT" dirty="0" smtClean="0"/>
          </a:p>
          <a:p>
            <a:pPr marL="342900" lvl="4" indent="-342900">
              <a:buFont typeface="Arial"/>
              <a:buChar char="•"/>
            </a:pPr>
            <a:endParaRPr lang="pt-PT" dirty="0"/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870" t="4944" r="10870" b="17644"/>
          <a:stretch>
            <a:fillRect/>
          </a:stretch>
        </p:blipFill>
        <p:spPr>
          <a:xfrm>
            <a:off x="2582232" y="4018555"/>
            <a:ext cx="774192" cy="866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218"/>
          <a:stretch/>
        </p:blipFill>
        <p:spPr>
          <a:xfrm>
            <a:off x="332946" y="4035580"/>
            <a:ext cx="752290" cy="86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173"/>
          <a:stretch/>
        </p:blipFill>
        <p:spPr>
          <a:xfrm>
            <a:off x="3388174" y="4018555"/>
            <a:ext cx="761349" cy="866873"/>
          </a:xfrm>
          <a:prstGeom prst="rect">
            <a:avLst/>
          </a:prstGeom>
        </p:spPr>
      </p:pic>
      <p:pic>
        <p:nvPicPr>
          <p:cNvPr id="24" name="run276731_evt531676916.png" descr="run276731_evt531676916.png"/>
          <p:cNvPicPr>
            <a:picLocks noChangeAspect="1"/>
          </p:cNvPicPr>
          <p:nvPr/>
        </p:nvPicPr>
        <p:blipFill rotWithShape="1">
          <a:blip r:embed="rId6">
            <a:extLst/>
          </a:blip>
          <a:srcRect t="3281" r="7907"/>
          <a:stretch/>
        </p:blipFill>
        <p:spPr>
          <a:xfrm>
            <a:off x="5232985" y="1144759"/>
            <a:ext cx="3203756" cy="222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32985" y="1054154"/>
            <a:ext cx="3203756" cy="231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32985" y="3421999"/>
            <a:ext cx="2625381" cy="69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legend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7" y="3378449"/>
            <a:ext cx="1090176" cy="815053"/>
          </a:xfrm>
          <a:prstGeom prst="rect">
            <a:avLst/>
          </a:prstGeom>
        </p:spPr>
      </p:pic>
      <p:pic>
        <p:nvPicPr>
          <p:cNvPr id="36" name="image.png" descr="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207839" y="4193502"/>
            <a:ext cx="3203756" cy="69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7243" y="4035580"/>
            <a:ext cx="716380" cy="849847"/>
          </a:xfrm>
          <a:prstGeom prst="rect">
            <a:avLst/>
          </a:prstGeom>
        </p:spPr>
      </p:pic>
      <p:pic>
        <p:nvPicPr>
          <p:cNvPr id="37" name="image.png" descr="image.png"/>
          <p:cNvPicPr>
            <a:picLocks noChangeAspect="1"/>
          </p:cNvPicPr>
          <p:nvPr/>
        </p:nvPicPr>
        <p:blipFill>
          <a:blip r:embed="rId12">
            <a:extLst/>
          </a:blip>
          <a:srcRect l="10746" r="10746" b="20483"/>
          <a:stretch>
            <a:fillRect/>
          </a:stretch>
        </p:blipFill>
        <p:spPr>
          <a:xfrm>
            <a:off x="1889923" y="4018555"/>
            <a:ext cx="621136" cy="872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.png" descr="image.png"/>
          <p:cNvPicPr>
            <a:picLocks noChangeAspect="1"/>
          </p:cNvPicPr>
          <p:nvPr/>
        </p:nvPicPr>
        <p:blipFill rotWithShape="1">
          <a:blip r:embed="rId13">
            <a:extLst/>
          </a:blip>
          <a:srcRect l="9884" r="9884" b="6066"/>
          <a:stretch/>
        </p:blipFill>
        <p:spPr>
          <a:xfrm>
            <a:off x="1131547" y="4035579"/>
            <a:ext cx="699114" cy="8498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3654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885" t="5213"/>
          <a:stretch>
            <a:fillRect/>
          </a:stretch>
        </p:blipFill>
        <p:spPr>
          <a:xfrm>
            <a:off x="6261550" y="1218985"/>
            <a:ext cx="2540776" cy="2056433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r>
              <a:rPr lang="en-US" dirty="0" smtClean="0">
                <a:solidFill>
                  <a:srgbClr val="134D9E"/>
                </a:solidFill>
              </a:rPr>
              <a:t>ARP Phase </a:t>
            </a:r>
            <a:r>
              <a:rPr lang="en-US" dirty="0" smtClean="0">
                <a:solidFill>
                  <a:srgbClr val="134D9E"/>
                </a:solidFill>
              </a:rPr>
              <a:t>I </a:t>
            </a:r>
            <a:r>
              <a:rPr lang="mr-IN" dirty="0" smtClean="0">
                <a:solidFill>
                  <a:srgbClr val="134D9E"/>
                </a:solidFill>
              </a:rPr>
              <a:t>–</a:t>
            </a:r>
            <a:r>
              <a:rPr lang="en-US" dirty="0" smtClean="0">
                <a:solidFill>
                  <a:srgbClr val="134D9E"/>
                </a:solidFill>
              </a:rPr>
              <a:t> AFP and ALFA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337609"/>
            <a:ext cx="5294348" cy="2698774"/>
          </a:xfrm>
        </p:spPr>
        <p:txBody>
          <a:bodyPr>
            <a:normAutofit fontScale="85000" lnSpcReduction="20000"/>
          </a:bodyPr>
          <a:lstStyle/>
          <a:p>
            <a:pPr marL="342900" lvl="4" indent="-342900">
              <a:buFont typeface="Arial"/>
              <a:buChar char="•"/>
            </a:pPr>
            <a:r>
              <a:rPr lang="en-US" dirty="0"/>
              <a:t>ALFA Luminosity detector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Scintillating </a:t>
            </a:r>
            <a:r>
              <a:rPr lang="en-US" dirty="0" err="1"/>
              <a:t>fibre</a:t>
            </a:r>
            <a:r>
              <a:rPr lang="en-US" dirty="0"/>
              <a:t> preparation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Detector control and monitoring</a:t>
            </a:r>
            <a:endParaRPr lang="pt-PT" dirty="0"/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/>
              <a:t>AFP Atlas Forward Proton spectrometer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Detector control and monitoring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/>
              <a:t>Central Exclusive Jet Production </a:t>
            </a:r>
            <a:r>
              <a:rPr lang="en-US" dirty="0" smtClean="0"/>
              <a:t>trigger</a:t>
            </a:r>
          </a:p>
          <a:p>
            <a:pPr marL="685800" lvl="5" indent="-342900">
              <a:buFont typeface="Arial"/>
              <a:buChar char="•"/>
            </a:pPr>
            <a:r>
              <a:rPr lang="en-US" dirty="0" smtClean="0"/>
              <a:t>Exploitation of unique physics opportunities </a:t>
            </a:r>
            <a:endParaRPr lang="en-US" dirty="0"/>
          </a:p>
          <a:p>
            <a:pPr marL="342900" lvl="4" indent="-342900">
              <a:buFont typeface="Arial"/>
              <a:buChar char="•"/>
            </a:pPr>
            <a:endParaRPr lang="en-US" dirty="0" smtClean="0"/>
          </a:p>
          <a:p>
            <a:pPr marL="342900" lvl="4" indent="-342900">
              <a:buFont typeface="Arial"/>
              <a:buChar char="•"/>
            </a:pPr>
            <a:r>
              <a:rPr lang="en-US" dirty="0" smtClean="0"/>
              <a:t>Team: 2 academics, 1 engineer, 2 PhD students</a:t>
            </a:r>
          </a:p>
        </p:txBody>
      </p:sp>
      <p:pic>
        <p:nvPicPr>
          <p:cNvPr id="23" name="Picture 22" descr="image3398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32014" r="24280" b="13328"/>
          <a:stretch/>
        </p:blipFill>
        <p:spPr>
          <a:xfrm>
            <a:off x="2967281" y="4036381"/>
            <a:ext cx="719132" cy="866873"/>
          </a:xfrm>
          <a:prstGeom prst="rect">
            <a:avLst/>
          </a:prstGeom>
        </p:spPr>
      </p:pic>
      <p:pic>
        <p:nvPicPr>
          <p:cNvPr id="41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0346" y="2490007"/>
            <a:ext cx="1344569" cy="102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13218"/>
          <a:stretch/>
        </p:blipFill>
        <p:spPr>
          <a:xfrm>
            <a:off x="552923" y="4036382"/>
            <a:ext cx="752290" cy="8668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r="22272"/>
          <a:stretch/>
        </p:blipFill>
        <p:spPr>
          <a:xfrm>
            <a:off x="2211547" y="4036381"/>
            <a:ext cx="673797" cy="866873"/>
          </a:xfrm>
          <a:prstGeom prst="rect">
            <a:avLst/>
          </a:prstGeom>
        </p:spPr>
      </p:pic>
      <p:pic>
        <p:nvPicPr>
          <p:cNvPr id="3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1729" y="1179319"/>
            <a:ext cx="3220597" cy="235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07740" y="3532218"/>
            <a:ext cx="3194586" cy="962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Group 21"/>
          <p:cNvGrpSpPr/>
          <p:nvPr/>
        </p:nvGrpSpPr>
        <p:grpSpPr>
          <a:xfrm>
            <a:off x="5294348" y="1179319"/>
            <a:ext cx="3507978" cy="2130661"/>
            <a:chOff x="-1" y="-2"/>
            <a:chExt cx="5799983" cy="3564173"/>
          </a:xfrm>
        </p:grpSpPr>
        <p:grpSp>
          <p:nvGrpSpPr>
            <p:cNvPr id="24" name="Group 22"/>
            <p:cNvGrpSpPr/>
            <p:nvPr/>
          </p:nvGrpSpPr>
          <p:grpSpPr>
            <a:xfrm>
              <a:off x="-1" y="-2"/>
              <a:ext cx="5799966" cy="3564173"/>
              <a:chOff x="0" y="0"/>
              <a:chExt cx="5799964" cy="3564171"/>
            </a:xfrm>
          </p:grpSpPr>
          <p:pic>
            <p:nvPicPr>
              <p:cNvPr id="32" name="Picture 3" descr="Picture 3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5799964" cy="3564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" name="TextBox 29"/>
              <p:cNvSpPr txBox="1"/>
              <p:nvPr/>
            </p:nvSpPr>
            <p:spPr>
              <a:xfrm>
                <a:off x="3974604" y="819835"/>
                <a:ext cx="1031549" cy="719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782">
                  <a:lnSpc>
                    <a:spcPct val="100000"/>
                  </a:lnSpc>
                  <a:defRPr sz="1200">
                    <a:solidFill>
                      <a:srgbClr val="FFFF00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dirty="0"/>
                  <a:t>SiT</a:t>
                </a:r>
              </a:p>
            </p:txBody>
          </p:sp>
          <p:sp>
            <p:nvSpPr>
              <p:cNvPr id="34" name="TextBox 30"/>
              <p:cNvSpPr txBox="1"/>
              <p:nvPr/>
            </p:nvSpPr>
            <p:spPr>
              <a:xfrm>
                <a:off x="1861595" y="791299"/>
                <a:ext cx="1206073" cy="747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782">
                  <a:lnSpc>
                    <a:spcPct val="100000"/>
                  </a:lnSpc>
                  <a:defRPr sz="1200">
                    <a:solidFill>
                      <a:srgbClr val="FFFF00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dirty="0"/>
                  <a:t>ToF</a:t>
                </a:r>
              </a:p>
            </p:txBody>
          </p:sp>
        </p:grpSp>
        <p:grpSp>
          <p:nvGrpSpPr>
            <p:cNvPr id="25" name="Group 23"/>
            <p:cNvGrpSpPr/>
            <p:nvPr/>
          </p:nvGrpSpPr>
          <p:grpSpPr>
            <a:xfrm>
              <a:off x="20" y="240183"/>
              <a:ext cx="5799962" cy="547667"/>
              <a:chOff x="0" y="0"/>
              <a:chExt cx="5799961" cy="547666"/>
            </a:xfrm>
          </p:grpSpPr>
          <p:sp>
            <p:nvSpPr>
              <p:cNvPr id="28" name="Straight Arrow Connector 24"/>
              <p:cNvSpPr/>
              <p:nvPr/>
            </p:nvSpPr>
            <p:spPr>
              <a:xfrm flipH="1">
                <a:off x="-1" y="-1"/>
                <a:ext cx="5799963" cy="547668"/>
              </a:xfrm>
              <a:prstGeom prst="line">
                <a:avLst/>
              </a:prstGeom>
              <a:noFill/>
              <a:ln w="9525" cap="flat">
                <a:solidFill>
                  <a:srgbClr val="FF4F25"/>
                </a:solidFill>
                <a:prstDash val="dash"/>
                <a:round/>
              </a:ln>
              <a:effectLst/>
            </p:spPr>
            <p:txBody>
              <a:bodyPr wrap="square" lIns="18288" tIns="18288" rIns="18288" bIns="18288" numCol="1" anchor="t">
                <a:noAutofit/>
              </a:bodyPr>
              <a:lstStyle/>
              <a:p>
                <a:pPr defTabSz="914400">
                  <a:lnSpc>
                    <a:spcPct val="100000"/>
                  </a:lnSpc>
                  <a:defRPr sz="2400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29" name="Straight Arrow Connector 25"/>
              <p:cNvSpPr/>
              <p:nvPr/>
            </p:nvSpPr>
            <p:spPr>
              <a:xfrm flipH="1">
                <a:off x="32006" y="395932"/>
                <a:ext cx="1547478" cy="151735"/>
              </a:xfrm>
              <a:prstGeom prst="line">
                <a:avLst/>
              </a:prstGeom>
              <a:noFill/>
              <a:ln w="19050" cap="flat">
                <a:solidFill>
                  <a:srgbClr val="FF4F25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18288" tIns="18288" rIns="18288" bIns="18288" numCol="1" anchor="t">
                <a:noAutofit/>
              </a:bodyPr>
              <a:lstStyle/>
              <a:p>
                <a:pPr defTabSz="914400">
                  <a:lnSpc>
                    <a:spcPct val="100000"/>
                  </a:lnSpc>
                  <a:defRPr sz="2400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0" name="Straight Arrow Connector 26"/>
              <p:cNvSpPr/>
              <p:nvPr/>
            </p:nvSpPr>
            <p:spPr>
              <a:xfrm flipH="1">
                <a:off x="4822711" y="-1"/>
                <a:ext cx="977251" cy="91029"/>
              </a:xfrm>
              <a:prstGeom prst="line">
                <a:avLst/>
              </a:prstGeom>
              <a:noFill/>
              <a:ln w="22225" cap="flat">
                <a:solidFill>
                  <a:srgbClr val="FF4F25"/>
                </a:solidFill>
                <a:prstDash val="solid"/>
                <a:round/>
              </a:ln>
              <a:effectLst/>
            </p:spPr>
            <p:txBody>
              <a:bodyPr wrap="square" lIns="18288" tIns="18288" rIns="18288" bIns="18288" numCol="1" anchor="t">
                <a:noAutofit/>
              </a:bodyPr>
              <a:lstStyle/>
              <a:p>
                <a:pPr defTabSz="914400">
                  <a:lnSpc>
                    <a:spcPct val="100000"/>
                  </a:lnSpc>
                  <a:defRPr sz="2400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  <p:sp>
            <p:nvSpPr>
              <p:cNvPr id="31" name="Straight Arrow Connector 27"/>
              <p:cNvSpPr/>
              <p:nvPr/>
            </p:nvSpPr>
            <p:spPr>
              <a:xfrm flipH="1">
                <a:off x="3210223" y="201103"/>
                <a:ext cx="460462" cy="46428"/>
              </a:xfrm>
              <a:prstGeom prst="line">
                <a:avLst/>
              </a:prstGeom>
              <a:noFill/>
              <a:ln w="19050" cap="flat">
                <a:solidFill>
                  <a:srgbClr val="FF4F25"/>
                </a:solidFill>
                <a:prstDash val="solid"/>
                <a:round/>
              </a:ln>
              <a:effectLst/>
            </p:spPr>
            <p:txBody>
              <a:bodyPr wrap="square" lIns="18288" tIns="18288" rIns="18288" bIns="18288" numCol="1" anchor="t">
                <a:noAutofit/>
              </a:bodyPr>
              <a:lstStyle/>
              <a:p>
                <a:pPr defTabSz="914400">
                  <a:lnSpc>
                    <a:spcPct val="100000"/>
                  </a:lnSpc>
                  <a:defRPr sz="2400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</p:grpSp>
      </p:grpSp>
      <p:pic>
        <p:nvPicPr>
          <p:cNvPr id="46" name="Image" descr="Image"/>
          <p:cNvPicPr>
            <a:picLocks noChangeAspect="1"/>
          </p:cNvPicPr>
          <p:nvPr/>
        </p:nvPicPr>
        <p:blipFill rotWithShape="1">
          <a:blip r:embed="rId10">
            <a:extLst/>
          </a:blip>
          <a:srcRect t="37608"/>
          <a:stretch/>
        </p:blipFill>
        <p:spPr>
          <a:xfrm>
            <a:off x="5294349" y="3309980"/>
            <a:ext cx="3507978" cy="1221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94348" y="1179319"/>
            <a:ext cx="3507968" cy="3387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8490" r="6730"/>
          <a:stretch/>
        </p:blipFill>
        <p:spPr>
          <a:xfrm>
            <a:off x="1407168" y="4036382"/>
            <a:ext cx="734934" cy="86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0331" y="4121536"/>
            <a:ext cx="781718" cy="78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546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3139</TotalTime>
  <Words>750</Words>
  <Application>Microsoft Macintosh PowerPoint</Application>
  <PresentationFormat>On-screen Show (16:9)</PresentationFormat>
  <Paragraphs>129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</vt:lpstr>
      <vt:lpstr>LIP – Expression of Interest</vt:lpstr>
      <vt:lpstr>Portuguese ATLAS Team</vt:lpstr>
      <vt:lpstr>Long-term Portuguese contributions to ATLAS construction</vt:lpstr>
      <vt:lpstr>Portuguese contributions to ATLAS Physics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HGTD Involvement</vt:lpstr>
      <vt:lpstr>Possible team to be involved in HGTD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38</cp:revision>
  <dcterms:modified xsi:type="dcterms:W3CDTF">2021-06-24T15:16:00Z</dcterms:modified>
</cp:coreProperties>
</file>