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6" r:id="rId4"/>
    <p:sldId id="269" r:id="rId5"/>
    <p:sldId id="268" r:id="rId6"/>
    <p:sldId id="267" r:id="rId7"/>
    <p:sldId id="264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505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556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26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21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873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90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495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466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67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934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952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32F8-FB1A-4D4C-B595-6C773A2AADD4}" type="datetimeFigureOut">
              <a:rPr lang="en-US" smtClean="0"/>
              <a:t>21.06.21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887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rnell.com/datasheets/291687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effhdgcfaojhpk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26" b="80046" l="31823" r="92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4" t="16331" b="16917"/>
          <a:stretch/>
        </p:blipFill>
        <p:spPr>
          <a:xfrm>
            <a:off x="1251531" y="1682539"/>
            <a:ext cx="7514175" cy="3892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pt-PT" dirty="0" smtClean="0"/>
              <a:t>HGTD </a:t>
            </a:r>
            <a:r>
              <a:rPr lang="pt-PT" dirty="0" err="1" smtClean="0"/>
              <a:t>Patch</a:t>
            </a:r>
            <a:r>
              <a:rPr lang="pt-PT" dirty="0" smtClean="0"/>
              <a:t>/</a:t>
            </a:r>
            <a:r>
              <a:rPr lang="pt-PT" dirty="0" err="1" smtClean="0"/>
              <a:t>Filter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923" y="5195711"/>
            <a:ext cx="7307385" cy="1502978"/>
          </a:xfrm>
        </p:spPr>
        <p:txBody>
          <a:bodyPr>
            <a:normAutofit fontScale="92500"/>
          </a:bodyPr>
          <a:lstStyle/>
          <a:p>
            <a:r>
              <a:rPr lang="pt-PT" dirty="0" err="1" smtClean="0"/>
              <a:t>Luis</a:t>
            </a:r>
            <a:r>
              <a:rPr lang="pt-PT" dirty="0" smtClean="0"/>
              <a:t> Lopes, Orlando Cunha, Ricardo Gonçalo</a:t>
            </a:r>
          </a:p>
          <a:p>
            <a:r>
              <a:rPr lang="pt-PT" dirty="0" smtClean="0"/>
              <a:t>LIP - Portugal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14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75" y="859289"/>
            <a:ext cx="6207884" cy="535078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83661" y="694334"/>
            <a:ext cx="2747108" cy="5719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16 </a:t>
            </a:r>
            <a:r>
              <a:rPr lang="pt-PT" dirty="0" err="1" smtClean="0"/>
              <a:t>Patch</a:t>
            </a:r>
            <a:r>
              <a:rPr lang="pt-PT" dirty="0" smtClean="0"/>
              <a:t> </a:t>
            </a:r>
            <a:r>
              <a:rPr lang="pt-PT" dirty="0" err="1" smtClean="0"/>
              <a:t>Panel</a:t>
            </a:r>
            <a:r>
              <a:rPr lang="pt-PT" dirty="0" smtClean="0"/>
              <a:t> boxes</a:t>
            </a:r>
          </a:p>
          <a:p>
            <a:endParaRPr lang="pt-PT" dirty="0"/>
          </a:p>
          <a:p>
            <a:r>
              <a:rPr lang="pt-PT" dirty="0" err="1" smtClean="0"/>
              <a:t>Routing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HV </a:t>
            </a:r>
            <a:r>
              <a:rPr lang="pt-PT" dirty="0" err="1" smtClean="0"/>
              <a:t>channels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sources</a:t>
            </a:r>
            <a:r>
              <a:rPr lang="pt-PT" dirty="0" smtClean="0"/>
              <a:t> to detector</a:t>
            </a:r>
          </a:p>
          <a:p>
            <a:endParaRPr lang="pt-PT" dirty="0"/>
          </a:p>
          <a:p>
            <a:r>
              <a:rPr lang="pt-PT" dirty="0" err="1" smtClean="0"/>
              <a:t>Filtering</a:t>
            </a:r>
            <a:r>
              <a:rPr lang="pt-PT" dirty="0" smtClean="0"/>
              <a:t> AC </a:t>
            </a:r>
            <a:r>
              <a:rPr lang="pt-PT" dirty="0" err="1" smtClean="0"/>
              <a:t>noise</a:t>
            </a:r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Proposed</a:t>
            </a:r>
            <a:r>
              <a:rPr lang="pt-PT" dirty="0" smtClean="0"/>
              <a:t> design </a:t>
            </a:r>
            <a:r>
              <a:rPr lang="pt-PT" dirty="0" err="1" smtClean="0"/>
              <a:t>shown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next</a:t>
            </a:r>
            <a:r>
              <a:rPr lang="pt-PT" dirty="0" smtClean="0"/>
              <a:t> </a:t>
            </a:r>
            <a:r>
              <a:rPr lang="pt-PT" dirty="0" err="1" smtClean="0"/>
              <a:t>few</a:t>
            </a:r>
            <a:r>
              <a:rPr lang="pt-PT" dirty="0" smtClean="0"/>
              <a:t> slides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2930769" y="1094154"/>
            <a:ext cx="1387231" cy="44938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628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effhdgcfaojhp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t="16331" b="16917"/>
          <a:stretch/>
        </p:blipFill>
        <p:spPr>
          <a:xfrm>
            <a:off x="346503" y="1716705"/>
            <a:ext cx="8340297" cy="43209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Modular box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937" y="1323355"/>
            <a:ext cx="859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solidFill>
                  <a:srgbClr val="FFFFFF"/>
                </a:solidFill>
              </a:rPr>
              <a:t>Dimensions</a:t>
            </a:r>
            <a:r>
              <a:rPr lang="pt-PT" sz="2000" dirty="0" smtClean="0">
                <a:solidFill>
                  <a:srgbClr val="FFFFFF"/>
                </a:solidFill>
              </a:rPr>
              <a:t>: </a:t>
            </a:r>
            <a:r>
              <a:rPr lang="mr-IN" sz="2000" dirty="0">
                <a:solidFill>
                  <a:srgbClr val="FFFFFF"/>
                </a:solidFill>
              </a:rPr>
              <a:t> </a:t>
            </a:r>
            <a:r>
              <a:rPr lang="mr-IN" sz="2000" dirty="0" smtClean="0">
                <a:solidFill>
                  <a:srgbClr val="FFFFFF"/>
                </a:solidFill>
              </a:rPr>
              <a:t>360</a:t>
            </a:r>
            <a:r>
              <a:rPr lang="en-US" sz="2000" dirty="0" smtClean="0">
                <a:solidFill>
                  <a:srgbClr val="FFFFFF"/>
                </a:solidFill>
              </a:rPr>
              <a:t> x </a:t>
            </a:r>
            <a:r>
              <a:rPr lang="mr-IN" sz="2000" dirty="0" smtClean="0">
                <a:solidFill>
                  <a:srgbClr val="FFFFFF"/>
                </a:solidFill>
              </a:rPr>
              <a:t>195</a:t>
            </a:r>
            <a:r>
              <a:rPr lang="en-US" sz="2000" dirty="0" smtClean="0">
                <a:solidFill>
                  <a:srgbClr val="FFFFFF"/>
                </a:solidFill>
              </a:rPr>
              <a:t> x </a:t>
            </a:r>
            <a:r>
              <a:rPr lang="mr-IN" sz="2000" dirty="0" smtClean="0">
                <a:solidFill>
                  <a:srgbClr val="FFFFFF"/>
                </a:solidFill>
              </a:rPr>
              <a:t>104 mm</a:t>
            </a:r>
            <a:r>
              <a:rPr lang="mr-IN" sz="2000" baseline="30000" dirty="0" smtClean="0">
                <a:solidFill>
                  <a:srgbClr val="FFFFFF"/>
                </a:solidFill>
              </a:rPr>
              <a:t>3</a:t>
            </a:r>
            <a:r>
              <a:rPr lang="en-US" sz="2000" baseline="30000" dirty="0">
                <a:solidFill>
                  <a:srgbClr val="FFFFFF"/>
                </a:solidFill>
              </a:rPr>
              <a:t> </a:t>
            </a:r>
            <a:r>
              <a:rPr lang="en-US" sz="2000" baseline="30000" dirty="0" smtClean="0">
                <a:solidFill>
                  <a:srgbClr val="FFFFFF"/>
                </a:solidFill>
              </a:rPr>
              <a:t>                    </a:t>
            </a:r>
            <a:r>
              <a:rPr lang="en-US" sz="2000" dirty="0" smtClean="0">
                <a:solidFill>
                  <a:srgbClr val="FFFFFF"/>
                </a:solidFill>
              </a:rPr>
              <a:t>Weight: 7.5 kg (final around 10 kg)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937" y="6037637"/>
            <a:ext cx="859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56 wires in (28 pairs)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For insulation: male pins on USA15 side; female plugs on sensor side</a:t>
            </a:r>
          </a:p>
        </p:txBody>
      </p:sp>
    </p:spTree>
    <p:extLst>
      <p:ext uri="{BB962C8B-B14F-4D97-AF65-F5344CB8AC3E}">
        <p14:creationId xmlns:p14="http://schemas.microsoft.com/office/powerpoint/2010/main" val="281656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FFFF"/>
                </a:solidFill>
              </a:rPr>
              <a:t>PCB </a:t>
            </a:r>
            <a:r>
              <a:rPr lang="pt-PT" dirty="0" err="1" smtClean="0">
                <a:solidFill>
                  <a:srgbClr val="FFFFFF"/>
                </a:solidFill>
              </a:rPr>
              <a:t>with</a:t>
            </a:r>
            <a:r>
              <a:rPr lang="pt-PT" dirty="0" smtClean="0">
                <a:solidFill>
                  <a:srgbClr val="FFFFFF"/>
                </a:solidFill>
              </a:rPr>
              <a:t> </a:t>
            </a:r>
            <a:r>
              <a:rPr lang="pt-PT" dirty="0" err="1" smtClean="0">
                <a:solidFill>
                  <a:srgbClr val="FFFFFF"/>
                </a:solidFill>
              </a:rPr>
              <a:t>filters</a:t>
            </a:r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17210" b="11220"/>
          <a:stretch/>
        </p:blipFill>
        <p:spPr>
          <a:xfrm>
            <a:off x="-24433" y="1816475"/>
            <a:ext cx="9168434" cy="4484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94" y="1417638"/>
            <a:ext cx="859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14 RC-RC filters per PCB </a:t>
            </a:r>
            <a:r>
              <a:rPr lang="mr-IN" sz="2000" dirty="0" smtClean="0">
                <a:solidFill>
                  <a:srgbClr val="FFFFFF"/>
                </a:solidFill>
              </a:rPr>
              <a:t>–</a:t>
            </a:r>
            <a:r>
              <a:rPr lang="en-US" sz="2000" dirty="0" smtClean="0">
                <a:solidFill>
                  <a:srgbClr val="FFFFFF"/>
                </a:solidFill>
              </a:rPr>
              <a:t> 28 per module / Wire routing from connector to filter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391" y="5278967"/>
            <a:ext cx="5451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Patching options: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56 wires in (28 pairs) </a:t>
            </a:r>
            <a:r>
              <a:rPr lang="mr-IN" sz="2000" dirty="0" smtClean="0">
                <a:solidFill>
                  <a:srgbClr val="FFFFFF"/>
                </a:solidFill>
              </a:rPr>
              <a:t>–</a:t>
            </a:r>
            <a:r>
              <a:rPr lang="en-US" sz="2000" dirty="0" smtClean="0">
                <a:solidFill>
                  <a:srgbClr val="FFFFFF"/>
                </a:solidFill>
              </a:rPr>
              <a:t> 56 wires out (28 pairs)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48 wires in (24 pairs) </a:t>
            </a:r>
            <a:r>
              <a:rPr lang="mr-IN" sz="2000" dirty="0" smtClean="0">
                <a:solidFill>
                  <a:srgbClr val="FFFFFF"/>
                </a:solidFill>
              </a:rPr>
              <a:t>–</a:t>
            </a:r>
            <a:r>
              <a:rPr lang="en-US" sz="2000" dirty="0" smtClean="0">
                <a:solidFill>
                  <a:srgbClr val="FFFFFF"/>
                </a:solidFill>
              </a:rPr>
              <a:t> 56 wires out (28 pairs)</a:t>
            </a:r>
          </a:p>
        </p:txBody>
      </p:sp>
    </p:spTree>
    <p:extLst>
      <p:ext uri="{BB962C8B-B14F-4D97-AF65-F5344CB8AC3E}">
        <p14:creationId xmlns:p14="http://schemas.microsoft.com/office/powerpoint/2010/main" val="307963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rgbClr val="FFFFFF"/>
                </a:solidFill>
              </a:rPr>
              <a:t>Filter</a:t>
            </a:r>
            <a:r>
              <a:rPr lang="pt-PT" dirty="0" smtClean="0">
                <a:solidFill>
                  <a:srgbClr val="FFFFFF"/>
                </a:solidFill>
              </a:rPr>
              <a:t> module</a:t>
            </a:r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3" name="Picture 2" descr="nmabiddpfimoflb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 t="16898" b="11221"/>
          <a:stretch/>
        </p:blipFill>
        <p:spPr>
          <a:xfrm>
            <a:off x="9798661" y="723375"/>
            <a:ext cx="6580152" cy="3697251"/>
          </a:xfrm>
          <a:prstGeom prst="rect">
            <a:avLst/>
          </a:prstGeom>
        </p:spPr>
      </p:pic>
      <p:pic>
        <p:nvPicPr>
          <p:cNvPr id="5" name="Picture 4" descr="jlilcflcoohndpd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t="17897" b="11274"/>
          <a:stretch/>
        </p:blipFill>
        <p:spPr>
          <a:xfrm>
            <a:off x="785296" y="1796977"/>
            <a:ext cx="7901504" cy="3834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450" y="1460790"/>
            <a:ext cx="786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Initial idea: two </a:t>
            </a:r>
            <a:r>
              <a:rPr lang="en-US" sz="2000" dirty="0" smtClean="0">
                <a:solidFill>
                  <a:srgbClr val="FFFFFF"/>
                </a:solidFill>
              </a:rPr>
              <a:t>PCBs per module with filters</a:t>
            </a:r>
          </a:p>
        </p:txBody>
      </p:sp>
    </p:spTree>
    <p:extLst>
      <p:ext uri="{BB962C8B-B14F-4D97-AF65-F5344CB8AC3E}">
        <p14:creationId xmlns:p14="http://schemas.microsoft.com/office/powerpoint/2010/main" val="163540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rgbClr val="FFFFFF"/>
                </a:solidFill>
              </a:rPr>
              <a:t>Filter</a:t>
            </a:r>
            <a:r>
              <a:rPr lang="pt-PT" dirty="0" smtClean="0">
                <a:solidFill>
                  <a:srgbClr val="FFFFFF"/>
                </a:solidFill>
              </a:rPr>
              <a:t> module</a:t>
            </a:r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3" name="Picture 2" descr="nmabiddpfimoflb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 t="16898" b="11221"/>
          <a:stretch/>
        </p:blipFill>
        <p:spPr>
          <a:xfrm>
            <a:off x="9798661" y="723375"/>
            <a:ext cx="6580152" cy="3697251"/>
          </a:xfrm>
          <a:prstGeom prst="rect">
            <a:avLst/>
          </a:prstGeom>
        </p:spPr>
      </p:pic>
      <p:pic>
        <p:nvPicPr>
          <p:cNvPr id="4" name="Picture 3" descr="kilddpllomjfdne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19085" b="13408"/>
          <a:stretch/>
        </p:blipFill>
        <p:spPr>
          <a:xfrm>
            <a:off x="457200" y="1860900"/>
            <a:ext cx="8446015" cy="4419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60790"/>
            <a:ext cx="859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Mechanically independent and insulated modules</a:t>
            </a:r>
          </a:p>
        </p:txBody>
      </p:sp>
    </p:spTree>
    <p:extLst>
      <p:ext uri="{BB962C8B-B14F-4D97-AF65-F5344CB8AC3E}">
        <p14:creationId xmlns:p14="http://schemas.microsoft.com/office/powerpoint/2010/main" val="30022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Status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development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8945"/>
            <a:ext cx="8686801" cy="2524784"/>
          </a:xfrm>
        </p:spPr>
        <p:txBody>
          <a:bodyPr>
            <a:normAutofit fontScale="85000" lnSpcReduction="20000"/>
          </a:bodyPr>
          <a:lstStyle/>
          <a:p>
            <a:r>
              <a:rPr lang="pt-PT" dirty="0" err="1" smtClean="0"/>
              <a:t>Preparing</a:t>
            </a:r>
            <a:r>
              <a:rPr lang="pt-PT" dirty="0" smtClean="0"/>
              <a:t> to </a:t>
            </a:r>
            <a:r>
              <a:rPr lang="pt-PT" dirty="0" err="1" smtClean="0"/>
              <a:t>build</a:t>
            </a:r>
            <a:r>
              <a:rPr lang="pt-PT" dirty="0" smtClean="0"/>
              <a:t> </a:t>
            </a:r>
            <a:r>
              <a:rPr lang="pt-PT" dirty="0" err="1" smtClean="0"/>
              <a:t>initial</a:t>
            </a:r>
            <a:r>
              <a:rPr lang="pt-PT" dirty="0" smtClean="0"/>
              <a:t> “</a:t>
            </a:r>
            <a:r>
              <a:rPr lang="pt-PT" dirty="0" err="1" smtClean="0"/>
              <a:t>Prototype</a:t>
            </a:r>
            <a:r>
              <a:rPr lang="pt-PT" dirty="0" smtClean="0"/>
              <a:t> 0” </a:t>
            </a:r>
          </a:p>
          <a:p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produce</a:t>
            </a:r>
            <a:r>
              <a:rPr lang="pt-PT" dirty="0" smtClean="0"/>
              <a:t> 2 </a:t>
            </a:r>
            <a:r>
              <a:rPr lang="pt-PT" dirty="0" err="1" smtClean="0"/>
              <a:t>equipped</a:t>
            </a:r>
            <a:r>
              <a:rPr lang="pt-PT" dirty="0" smtClean="0"/>
              <a:t> </a:t>
            </a:r>
            <a:r>
              <a:rPr lang="pt-PT" dirty="0" err="1" smtClean="0"/>
              <a:t>boards</a:t>
            </a:r>
            <a:r>
              <a:rPr lang="pt-PT" dirty="0" smtClean="0"/>
              <a:t> for </a:t>
            </a:r>
            <a:r>
              <a:rPr lang="pt-PT" dirty="0" err="1" smtClean="0"/>
              <a:t>basic</a:t>
            </a:r>
            <a:r>
              <a:rPr lang="pt-PT" dirty="0" smtClean="0"/>
              <a:t> </a:t>
            </a:r>
            <a:r>
              <a:rPr lang="pt-PT" dirty="0" err="1" smtClean="0"/>
              <a:t>tests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insulation</a:t>
            </a:r>
            <a:r>
              <a:rPr lang="pt-PT" dirty="0" smtClean="0"/>
              <a:t>, </a:t>
            </a:r>
            <a:r>
              <a:rPr lang="pt-PT" dirty="0" err="1" smtClean="0"/>
              <a:t>mechanics</a:t>
            </a:r>
            <a:r>
              <a:rPr lang="pt-PT" dirty="0" smtClean="0"/>
              <a:t>, </a:t>
            </a:r>
            <a:r>
              <a:rPr lang="pt-PT" dirty="0" err="1" smtClean="0"/>
              <a:t>grounding</a:t>
            </a:r>
            <a:r>
              <a:rPr lang="pt-PT" dirty="0" smtClean="0"/>
              <a:t>, </a:t>
            </a:r>
            <a:r>
              <a:rPr lang="pt-PT" dirty="0" err="1" smtClean="0"/>
              <a:t>noise</a:t>
            </a:r>
            <a:r>
              <a:rPr lang="pt-PT" dirty="0" smtClean="0"/>
              <a:t> </a:t>
            </a:r>
            <a:r>
              <a:rPr lang="pt-PT" dirty="0" err="1" smtClean="0"/>
              <a:t>before</a:t>
            </a:r>
            <a:r>
              <a:rPr lang="pt-PT" dirty="0" smtClean="0"/>
              <a:t> </a:t>
            </a:r>
            <a:r>
              <a:rPr lang="pt-PT" dirty="0" err="1" smtClean="0"/>
              <a:t>end</a:t>
            </a:r>
            <a:r>
              <a:rPr lang="pt-PT" dirty="0" smtClean="0"/>
              <a:t> </a:t>
            </a:r>
            <a:r>
              <a:rPr lang="pt-PT" dirty="0" err="1" smtClean="0"/>
              <a:t>July</a:t>
            </a:r>
            <a:endParaRPr lang="pt-PT" dirty="0" smtClean="0"/>
          </a:p>
          <a:p>
            <a:r>
              <a:rPr lang="pt-PT" dirty="0" smtClean="0"/>
              <a:t>I.e. </a:t>
            </a:r>
            <a:r>
              <a:rPr lang="pt-PT" dirty="0" smtClean="0"/>
              <a:t>2 × 14 RC-RC </a:t>
            </a:r>
            <a:r>
              <a:rPr lang="pt-PT" dirty="0" err="1" smtClean="0"/>
              <a:t>filters</a:t>
            </a:r>
            <a:r>
              <a:rPr lang="pt-PT" dirty="0" smtClean="0"/>
              <a:t> </a:t>
            </a:r>
            <a:r>
              <a:rPr lang="pt-PT" dirty="0" err="1" smtClean="0"/>
              <a:t>mounted</a:t>
            </a:r>
            <a:r>
              <a:rPr lang="pt-PT" dirty="0" smtClean="0"/>
              <a:t> 1/RC = 450 Hz</a:t>
            </a:r>
          </a:p>
          <a:p>
            <a:pPr lvl="1"/>
            <a:r>
              <a:rPr lang="pt-PT" dirty="0" err="1" smtClean="0"/>
              <a:t>Initial</a:t>
            </a:r>
            <a:r>
              <a:rPr lang="pt-PT" dirty="0" smtClean="0"/>
              <a:t> </a:t>
            </a:r>
            <a:r>
              <a:rPr lang="pt-PT" dirty="0" err="1" smtClean="0"/>
              <a:t>guess</a:t>
            </a:r>
            <a:r>
              <a:rPr lang="pt-PT" dirty="0" smtClean="0"/>
              <a:t> (to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corrected</a:t>
            </a:r>
            <a:r>
              <a:rPr lang="pt-PT" dirty="0" smtClean="0"/>
              <a:t>): R = 100 </a:t>
            </a:r>
            <a:r>
              <a:rPr lang="pt-PT" dirty="0" err="1" smtClean="0"/>
              <a:t>kΩ</a:t>
            </a:r>
            <a:r>
              <a:rPr lang="pt-PT" dirty="0" smtClean="0"/>
              <a:t>; C = 22 </a:t>
            </a:r>
            <a:r>
              <a:rPr lang="pt-PT" dirty="0" err="1" smtClean="0"/>
              <a:t>nF</a:t>
            </a:r>
            <a:r>
              <a:rPr lang="pt-PT" dirty="0" smtClean="0"/>
              <a:t> </a:t>
            </a:r>
          </a:p>
          <a:p>
            <a:pPr lvl="1"/>
            <a:r>
              <a:rPr lang="pt-PT" dirty="0"/>
              <a:t>T</a:t>
            </a:r>
            <a:r>
              <a:rPr lang="pt-PT" dirty="0" smtClean="0"/>
              <a:t>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replaced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final </a:t>
            </a:r>
            <a:r>
              <a:rPr lang="pt-PT" dirty="0" err="1" smtClean="0"/>
              <a:t>values</a:t>
            </a:r>
            <a:r>
              <a:rPr lang="pt-PT" dirty="0" smtClean="0"/>
              <a:t> later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399" t="17130" b="10711"/>
          <a:stretch/>
        </p:blipFill>
        <p:spPr>
          <a:xfrm>
            <a:off x="1583447" y="3733729"/>
            <a:ext cx="5626085" cy="279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31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724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Connectors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86" y="923888"/>
            <a:ext cx="8477014" cy="1781376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 smtClean="0"/>
              <a:t>Found</a:t>
            </a:r>
            <a:r>
              <a:rPr lang="pt-PT" dirty="0" smtClean="0"/>
              <a:t> </a:t>
            </a:r>
            <a:r>
              <a:rPr lang="pt-PT" dirty="0" err="1" smtClean="0"/>
              <a:t>potentially</a:t>
            </a:r>
            <a:r>
              <a:rPr lang="pt-PT" dirty="0" smtClean="0"/>
              <a:t> </a:t>
            </a:r>
            <a:r>
              <a:rPr lang="pt-PT" dirty="0" err="1" smtClean="0"/>
              <a:t>interesting</a:t>
            </a:r>
            <a:r>
              <a:rPr lang="pt-PT" dirty="0" smtClean="0"/>
              <a:t> </a:t>
            </a:r>
            <a:r>
              <a:rPr lang="pt-PT" dirty="0" err="1" smtClean="0"/>
              <a:t>connectors</a:t>
            </a:r>
            <a:r>
              <a:rPr lang="pt-PT" dirty="0" smtClean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Farnell</a:t>
            </a:r>
            <a:r>
              <a:rPr lang="pt-PT" dirty="0" smtClean="0"/>
              <a:t>:</a:t>
            </a:r>
            <a:endParaRPr lang="pt-PT" dirty="0"/>
          </a:p>
          <a:p>
            <a:pPr lvl="1"/>
            <a:r>
              <a:rPr lang="pt-PT" dirty="0">
                <a:hlinkClick r:id="rId2"/>
              </a:rPr>
              <a:t>http://www.farnell.com/datasheets/2916873.pdf</a:t>
            </a:r>
            <a:r>
              <a:rPr lang="pt-PT" dirty="0"/>
              <a:t> </a:t>
            </a:r>
            <a:endParaRPr lang="pt-PT" dirty="0" smtClean="0"/>
          </a:p>
          <a:p>
            <a:pPr lvl="1"/>
            <a:r>
              <a:rPr lang="pt-PT" dirty="0" err="1" smtClean="0"/>
              <a:t>Unit</a:t>
            </a:r>
            <a:r>
              <a:rPr lang="pt-PT" dirty="0" smtClean="0"/>
              <a:t> </a:t>
            </a:r>
            <a:r>
              <a:rPr lang="pt-PT" dirty="0" err="1" smtClean="0"/>
              <a:t>price</a:t>
            </a:r>
            <a:r>
              <a:rPr lang="pt-PT" dirty="0" smtClean="0"/>
              <a:t> </a:t>
            </a:r>
            <a:r>
              <a:rPr lang="pt-PT" dirty="0"/>
              <a:t>(120 </a:t>
            </a:r>
            <a:r>
              <a:rPr lang="pt-PT" dirty="0" err="1" smtClean="0"/>
              <a:t>pins</a:t>
            </a:r>
            <a:r>
              <a:rPr lang="pt-PT" dirty="0" smtClean="0"/>
              <a:t>, </a:t>
            </a:r>
            <a:r>
              <a:rPr lang="pt-PT" dirty="0" err="1" smtClean="0"/>
              <a:t>small</a:t>
            </a:r>
            <a:r>
              <a:rPr lang="pt-PT" dirty="0" smtClean="0"/>
              <a:t> </a:t>
            </a:r>
            <a:r>
              <a:rPr lang="pt-PT" dirty="0" err="1" smtClean="0"/>
              <a:t>quant</a:t>
            </a:r>
            <a:r>
              <a:rPr lang="pt-PT" dirty="0"/>
              <a:t>.</a:t>
            </a:r>
            <a:r>
              <a:rPr lang="pt-PT" dirty="0" smtClean="0"/>
              <a:t>): 53 € </a:t>
            </a:r>
            <a:r>
              <a:rPr lang="pt-PT" dirty="0" err="1" smtClean="0"/>
              <a:t>plug</a:t>
            </a:r>
            <a:r>
              <a:rPr lang="pt-PT" dirty="0" smtClean="0"/>
              <a:t>; 45 </a:t>
            </a:r>
            <a:r>
              <a:rPr lang="pt-PT" dirty="0"/>
              <a:t>€ </a:t>
            </a:r>
            <a:r>
              <a:rPr lang="pt-PT" dirty="0" err="1" smtClean="0"/>
              <a:t>pins</a:t>
            </a:r>
            <a:r>
              <a:rPr lang="pt-PT" dirty="0" smtClean="0"/>
              <a:t>; 26 </a:t>
            </a:r>
            <a:r>
              <a:rPr lang="pt-PT" dirty="0"/>
              <a:t>€ </a:t>
            </a:r>
            <a:r>
              <a:rPr lang="pt-PT" dirty="0" err="1" smtClean="0"/>
              <a:t>connector</a:t>
            </a:r>
            <a:endParaRPr lang="pt-PT" dirty="0" smtClean="0"/>
          </a:p>
          <a:p>
            <a:pPr lvl="1"/>
            <a:r>
              <a:rPr lang="pt-PT" dirty="0" smtClean="0"/>
              <a:t>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 for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prototype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/>
              <a:t> </a:t>
            </a:r>
            <a:r>
              <a:rPr lang="pt-PT" dirty="0" err="1" smtClean="0"/>
              <a:t>replaced</a:t>
            </a:r>
            <a:r>
              <a:rPr lang="pt-PT" dirty="0" smtClean="0"/>
              <a:t> later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55" y="2787739"/>
            <a:ext cx="7192075" cy="3825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11" r="2076"/>
          <a:stretch/>
        </p:blipFill>
        <p:spPr>
          <a:xfrm>
            <a:off x="1" y="3694990"/>
            <a:ext cx="9144000" cy="28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2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271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HGTD Patch/Filter Panels</vt:lpstr>
      <vt:lpstr>PowerPoint Presentation</vt:lpstr>
      <vt:lpstr>Modular box</vt:lpstr>
      <vt:lpstr>PCB with filters</vt:lpstr>
      <vt:lpstr>Filter module</vt:lpstr>
      <vt:lpstr>Filter module</vt:lpstr>
      <vt:lpstr>Status of development</vt:lpstr>
      <vt:lpstr>Connectors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31</cp:revision>
  <dcterms:created xsi:type="dcterms:W3CDTF">2021-04-20T23:03:11Z</dcterms:created>
  <dcterms:modified xsi:type="dcterms:W3CDTF">2021-06-22T09:55:13Z</dcterms:modified>
</cp:coreProperties>
</file>