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1" r:id="rId3"/>
    <p:sldId id="296" r:id="rId4"/>
    <p:sldId id="293" r:id="rId5"/>
    <p:sldId id="297" r:id="rId6"/>
    <p:sldId id="300" r:id="rId7"/>
    <p:sldId id="284" r:id="rId8"/>
    <p:sldId id="302" r:id="rId9"/>
    <p:sldId id="270" r:id="rId10"/>
    <p:sldId id="285" r:id="rId11"/>
    <p:sldId id="301" r:id="rId12"/>
    <p:sldId id="288" r:id="rId13"/>
    <p:sldId id="276" r:id="rId14"/>
    <p:sldId id="282" r:id="rId1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8" autoAdjust="0"/>
  </p:normalViewPr>
  <p:slideViewPr>
    <p:cSldViewPr snapToGrid="0" snapToObjects="1">
      <p:cViewPr varScale="1">
        <p:scale>
          <a:sx n="82" d="100"/>
          <a:sy n="82" d="100"/>
        </p:scale>
        <p:origin x="-100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ATLAS_Upgrade:ATLAS_PhaseII:HGTD:ProjetoPatchPanels:Prototype0:Tests:Tests202110727:Resultado%20Filtro%2033nF-ATLA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ATLAS_Upgrade:ATLAS_PhaseII:HGTD:ProjetoPatchPanels:Prototype0:Tests:Tests202110727:Resultado%20Filtro%2033nF-ATLA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Work:LIP:AtlasUpgrade:HGTD:ProjetoPatchPanels:Prototype0:Tests:Tests20210826:2&#186;-Resultado%20Filtro%2033nF-ATL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dB </a:t>
            </a:r>
            <a:r>
              <a:rPr lang="en-US" dirty="0" err="1"/>
              <a:t>vs</a:t>
            </a:r>
            <a:r>
              <a:rPr lang="en-US" dirty="0"/>
              <a:t> log</a:t>
            </a:r>
            <a:r>
              <a:rPr lang="en-US" baseline="-25000" dirty="0"/>
              <a:t>10</a:t>
            </a:r>
            <a:r>
              <a:rPr lang="en-US" dirty="0"/>
              <a:t>(f)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04965802298562"/>
          <c:y val="0.237034854094143"/>
          <c:w val="0.829160011930954"/>
          <c:h val="0.6953894199579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'[Resultado Filtro 33nF-ATLAS.xls]Directo'!$C$22</c:f>
              <c:strCache>
                <c:ptCount val="1"/>
                <c:pt idx="0">
                  <c:v>dB</c:v>
                </c:pt>
              </c:strCache>
            </c:strRef>
          </c:tx>
          <c:xVal>
            <c:numRef>
              <c:f>'[Resultado Filtro 33nF-ATLAS.xls]Directo'!$B$23:$B$35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33nF-ATLAS.xls]Directo'!$C$23:$C$35</c:f>
              <c:numCache>
                <c:formatCode>General</c:formatCode>
                <c:ptCount val="13"/>
                <c:pt idx="0">
                  <c:v>-2.102606865094949</c:v>
                </c:pt>
                <c:pt idx="1">
                  <c:v>-2.270185496550362</c:v>
                </c:pt>
                <c:pt idx="2">
                  <c:v>-7.43222139899377</c:v>
                </c:pt>
                <c:pt idx="3">
                  <c:v>-13.43240793122525</c:v>
                </c:pt>
                <c:pt idx="4">
                  <c:v>-18.48906077214938</c:v>
                </c:pt>
                <c:pt idx="5">
                  <c:v>-22.4987747321659</c:v>
                </c:pt>
                <c:pt idx="6">
                  <c:v>-32.95634963777275</c:v>
                </c:pt>
                <c:pt idx="7">
                  <c:v>-39.1721462968355</c:v>
                </c:pt>
                <c:pt idx="8">
                  <c:v>-43.7417328671429</c:v>
                </c:pt>
                <c:pt idx="9">
                  <c:v>-46.02059991327962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131624"/>
        <c:axId val="-2111796984"/>
      </c:scatterChart>
      <c:valAx>
        <c:axId val="-2146131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1796984"/>
        <c:crosses val="autoZero"/>
        <c:crossBetween val="midCat"/>
      </c:valAx>
      <c:valAx>
        <c:axId val="-2111796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61316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1131461168675"/>
          <c:y val="0.545849372847328"/>
          <c:w val="0.137054729913901"/>
          <c:h val="0.098552913512484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'[Resultado Filtro 33nF-ATLAS.xls]Sheet1'!$C$11</c:f>
              <c:strCache>
                <c:ptCount val="1"/>
                <c:pt idx="0">
                  <c:v>dB (0V)</c:v>
                </c:pt>
              </c:strCache>
            </c:strRef>
          </c:tx>
          <c:xVal>
            <c:numRef>
              <c:f>'[Resultado Filtro 33nF-ATLAS.xls]Sheet1'!$B$12:$B$23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33nF-ATLAS.xls]Sheet1'!$C$12:$C$23</c:f>
              <c:numCache>
                <c:formatCode>General</c:formatCode>
                <c:ptCount val="12"/>
                <c:pt idx="0">
                  <c:v>-2.102606865094949</c:v>
                </c:pt>
                <c:pt idx="1">
                  <c:v>-2.270185496550362</c:v>
                </c:pt>
                <c:pt idx="2">
                  <c:v>-7.43222139899377</c:v>
                </c:pt>
                <c:pt idx="3">
                  <c:v>-13.43240793122525</c:v>
                </c:pt>
                <c:pt idx="4">
                  <c:v>-18.48906077214938</c:v>
                </c:pt>
                <c:pt idx="5">
                  <c:v>-22.4987747321659</c:v>
                </c:pt>
                <c:pt idx="6">
                  <c:v>-32.95634963777275</c:v>
                </c:pt>
                <c:pt idx="7">
                  <c:v>-39.1721462968355</c:v>
                </c:pt>
                <c:pt idx="8">
                  <c:v>-43.7417328671429</c:v>
                </c:pt>
                <c:pt idx="9">
                  <c:v>-46.02059991327962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'[Resultado Filtro 33nF-ATLAS.xls]Sheet1'!$D$11</c:f>
              <c:strCache>
                <c:ptCount val="1"/>
                <c:pt idx="0">
                  <c:v>dB (1 kV)</c:v>
                </c:pt>
              </c:strCache>
            </c:strRef>
          </c:tx>
          <c:xVal>
            <c:numRef>
              <c:f>'[Resultado Filtro 33nF-ATLAS.xls]Sheet1'!$B$12:$B$23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33nF-ATLAS.xls]Sheet1'!$D$12:$D$23</c:f>
              <c:numCache>
                <c:formatCode>General</c:formatCode>
                <c:ptCount val="12"/>
                <c:pt idx="3">
                  <c:v>-33.43240793122525</c:v>
                </c:pt>
                <c:pt idx="4">
                  <c:v>-33.85007924173574</c:v>
                </c:pt>
                <c:pt idx="5">
                  <c:v>-34.6331217209787</c:v>
                </c:pt>
                <c:pt idx="6">
                  <c:v>-40.9151498112134</c:v>
                </c:pt>
                <c:pt idx="7">
                  <c:v>-49.1186391129945</c:v>
                </c:pt>
                <c:pt idx="8">
                  <c:v>-53.97940008672037</c:v>
                </c:pt>
                <c:pt idx="9">
                  <c:v>-57.72113295386326</c:v>
                </c:pt>
                <c:pt idx="10">
                  <c:v>-73.97940008672035</c:v>
                </c:pt>
                <c:pt idx="11">
                  <c:v>-75.56302500767287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9412424"/>
        <c:axId val="-2110935112"/>
      </c:scatterChart>
      <c:valAx>
        <c:axId val="-2139412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0935112"/>
        <c:crosses val="autoZero"/>
        <c:crossBetween val="midCat"/>
      </c:valAx>
      <c:valAx>
        <c:axId val="-2110935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941242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31118406223565"/>
          <c:y val="0.0351551329368675"/>
          <c:w val="0.894434691673689"/>
          <c:h val="0.929689734126265"/>
        </c:manualLayout>
      </c:layout>
      <c:scatterChart>
        <c:scatterStyle val="smoothMarker"/>
        <c:varyColors val="0"/>
        <c:ser>
          <c:idx val="0"/>
          <c:order val="0"/>
          <c:tx>
            <c:v>Shielding; direct; 33 nF</c:v>
          </c:tx>
          <c:xVal>
            <c:numRef>
              <c:f>'[2º-Resultado Filtro 33nF-ATLAS.xlsx]ALL'!$B$5:$B$21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2.397940008672037</c:v>
                </c:pt>
                <c:pt idx="4">
                  <c:v>2.69897000433602</c:v>
                </c:pt>
                <c:pt idx="5">
                  <c:v>2.8750612633917</c:v>
                </c:pt>
                <c:pt idx="6">
                  <c:v>3.0</c:v>
                </c:pt>
                <c:pt idx="7">
                  <c:v>3.176091259055681</c:v>
                </c:pt>
                <c:pt idx="8">
                  <c:v>3.301029995663979</c:v>
                </c:pt>
                <c:pt idx="9">
                  <c:v>3.397940008672037</c:v>
                </c:pt>
                <c:pt idx="10">
                  <c:v>3.477121254719662</c:v>
                </c:pt>
                <c:pt idx="11">
                  <c:v>3.69897000433602</c:v>
                </c:pt>
                <c:pt idx="12">
                  <c:v>3.8750612633917</c:v>
                </c:pt>
                <c:pt idx="13">
                  <c:v>4.0</c:v>
                </c:pt>
                <c:pt idx="14">
                  <c:v>5.0</c:v>
                </c:pt>
                <c:pt idx="15">
                  <c:v>5.698970004336013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33nF-ATLAS.xlsx]ALL'!$C$5:$C$21,'[2º-Resultado Filtro 33nF-ATLAS.xlsx]ALL'!$C$27:$C$43</c:f>
              <c:numCache>
                <c:formatCode>General</c:formatCode>
                <c:ptCount val="34"/>
                <c:pt idx="0">
                  <c:v>0.0</c:v>
                </c:pt>
                <c:pt idx="1">
                  <c:v>-0.331985236389234</c:v>
                </c:pt>
                <c:pt idx="2">
                  <c:v>-2.498774732166</c:v>
                </c:pt>
                <c:pt idx="3">
                  <c:v>-7.28027776398334</c:v>
                </c:pt>
                <c:pt idx="4">
                  <c:v>-13.43240793122525</c:v>
                </c:pt>
                <c:pt idx="5">
                  <c:v>-18.04444530921434</c:v>
                </c:pt>
                <c:pt idx="6">
                  <c:v>-21.54030368582232</c:v>
                </c:pt>
                <c:pt idx="7">
                  <c:v>-27.58687040360758</c:v>
                </c:pt>
                <c:pt idx="8">
                  <c:v>-32.04119982655925</c:v>
                </c:pt>
                <c:pt idx="9">
                  <c:v>-36.19336603659417</c:v>
                </c:pt>
                <c:pt idx="10">
                  <c:v>-38.23727822598898</c:v>
                </c:pt>
                <c:pt idx="11">
                  <c:v>-46.46612780750267</c:v>
                </c:pt>
                <c:pt idx="12">
                  <c:v>-56.47817481888637</c:v>
                </c:pt>
                <c:pt idx="13">
                  <c:v>-58.06179973983887</c:v>
                </c:pt>
                <c:pt idx="14">
                  <c:v>-58.06179973983887</c:v>
                </c:pt>
                <c:pt idx="15">
                  <c:v>-58.06179973983887</c:v>
                </c:pt>
                <c:pt idx="16">
                  <c:v>-58.06179973983887</c:v>
                </c:pt>
                <c:pt idx="17">
                  <c:v>0.0</c:v>
                </c:pt>
                <c:pt idx="18">
                  <c:v>-0.677165345</c:v>
                </c:pt>
                <c:pt idx="19">
                  <c:v>-3.0980392</c:v>
                </c:pt>
                <c:pt idx="20">
                  <c:v>-7.958800173</c:v>
                </c:pt>
                <c:pt idx="21">
                  <c:v>-13.7967587</c:v>
                </c:pt>
                <c:pt idx="22">
                  <c:v>-17.8897963</c:v>
                </c:pt>
                <c:pt idx="23">
                  <c:v>-21.67092103</c:v>
                </c:pt>
                <c:pt idx="24">
                  <c:v>-27.4322214</c:v>
                </c:pt>
                <c:pt idx="25">
                  <c:v>-32.95634964</c:v>
                </c:pt>
                <c:pt idx="26">
                  <c:v>-36.47817482</c:v>
                </c:pt>
                <c:pt idx="27">
                  <c:v>-38.97694955</c:v>
                </c:pt>
                <c:pt idx="28">
                  <c:v>-47.4322214</c:v>
                </c:pt>
                <c:pt idx="29">
                  <c:v>-55.13923903</c:v>
                </c:pt>
                <c:pt idx="30">
                  <c:v>-66.02059991</c:v>
                </c:pt>
                <c:pt idx="31">
                  <c:v>-66.02059991</c:v>
                </c:pt>
                <c:pt idx="32">
                  <c:v>-66.02059991</c:v>
                </c:pt>
                <c:pt idx="33">
                  <c:v>-66.02059991</c:v>
                </c:pt>
              </c:numCache>
            </c:numRef>
          </c:yVal>
          <c:smooth val="1"/>
        </c:ser>
        <c:ser>
          <c:idx val="1"/>
          <c:order val="1"/>
          <c:tx>
            <c:v>Shielding; direct; 47 nF</c:v>
          </c:tx>
          <c:xVal>
            <c:numRef>
              <c:f>'[2º-Resultado Filtro 33nF-ATLAS.xlsx]ALL'!$B$27:$B$43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2.397940009</c:v>
                </c:pt>
                <c:pt idx="4">
                  <c:v>2.698970004</c:v>
                </c:pt>
                <c:pt idx="5">
                  <c:v>2.875061263</c:v>
                </c:pt>
                <c:pt idx="6">
                  <c:v>3.0</c:v>
                </c:pt>
                <c:pt idx="7">
                  <c:v>3.176091259</c:v>
                </c:pt>
                <c:pt idx="8">
                  <c:v>3.301029996</c:v>
                </c:pt>
                <c:pt idx="9">
                  <c:v>3.397940009</c:v>
                </c:pt>
                <c:pt idx="10">
                  <c:v>3.477121255</c:v>
                </c:pt>
                <c:pt idx="11">
                  <c:v>3.698970004</c:v>
                </c:pt>
                <c:pt idx="12">
                  <c:v>3.875061263</c:v>
                </c:pt>
                <c:pt idx="13">
                  <c:v>4.0</c:v>
                </c:pt>
                <c:pt idx="14">
                  <c:v>5.0</c:v>
                </c:pt>
                <c:pt idx="15">
                  <c:v>5.698970003999994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33nF-ATLAS.xlsx]ALL'!$C$27:$C$43</c:f>
              <c:numCache>
                <c:formatCode>General</c:formatCode>
                <c:ptCount val="17"/>
                <c:pt idx="0">
                  <c:v>0.0</c:v>
                </c:pt>
                <c:pt idx="1">
                  <c:v>-0.677165345</c:v>
                </c:pt>
                <c:pt idx="2">
                  <c:v>-3.0980392</c:v>
                </c:pt>
                <c:pt idx="3">
                  <c:v>-7.958800173</c:v>
                </c:pt>
                <c:pt idx="4">
                  <c:v>-13.7967587</c:v>
                </c:pt>
                <c:pt idx="5">
                  <c:v>-17.8897963</c:v>
                </c:pt>
                <c:pt idx="6">
                  <c:v>-21.67092103</c:v>
                </c:pt>
                <c:pt idx="7">
                  <c:v>-27.4322214</c:v>
                </c:pt>
                <c:pt idx="8">
                  <c:v>-32.95634964</c:v>
                </c:pt>
                <c:pt idx="9">
                  <c:v>-36.47817482</c:v>
                </c:pt>
                <c:pt idx="10">
                  <c:v>-38.97694955</c:v>
                </c:pt>
                <c:pt idx="11">
                  <c:v>-47.4322214</c:v>
                </c:pt>
                <c:pt idx="12">
                  <c:v>-55.13923903</c:v>
                </c:pt>
                <c:pt idx="13">
                  <c:v>-66.02059991</c:v>
                </c:pt>
                <c:pt idx="14">
                  <c:v>-66.02059991</c:v>
                </c:pt>
                <c:pt idx="15">
                  <c:v>-66.02059991</c:v>
                </c:pt>
                <c:pt idx="16">
                  <c:v>-66.02059991</c:v>
                </c:pt>
              </c:numCache>
            </c:numRef>
          </c:yVal>
          <c:smooth val="1"/>
        </c:ser>
        <c:ser>
          <c:idx val="2"/>
          <c:order val="2"/>
          <c:tx>
            <c:v>No shielding; direct; 33 nF</c:v>
          </c:tx>
          <c:xVal>
            <c:numRef>
              <c:f>'[2º-Resultado Filtro 33nF-ATLAS.xlsx]ALL'!$B$49:$B$61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2.397940009</c:v>
                </c:pt>
                <c:pt idx="3">
                  <c:v>2.698970004</c:v>
                </c:pt>
                <c:pt idx="4">
                  <c:v>2.875061263</c:v>
                </c:pt>
                <c:pt idx="5">
                  <c:v>3.0</c:v>
                </c:pt>
                <c:pt idx="6">
                  <c:v>3.397940009</c:v>
                </c:pt>
                <c:pt idx="7">
                  <c:v>3.698970004</c:v>
                </c:pt>
                <c:pt idx="8">
                  <c:v>3.875061263</c:v>
                </c:pt>
                <c:pt idx="9">
                  <c:v>4.0</c:v>
                </c:pt>
                <c:pt idx="10">
                  <c:v>5.0</c:v>
                </c:pt>
                <c:pt idx="11">
                  <c:v>5.698970003999994</c:v>
                </c:pt>
                <c:pt idx="12">
                  <c:v>6.0</c:v>
                </c:pt>
              </c:numCache>
            </c:numRef>
          </c:xVal>
          <c:yVal>
            <c:numRef>
              <c:f>'[2º-Resultado Filtro 33nF-ATLAS.xlsx]ALL'!$C$49:$C$61</c:f>
              <c:numCache>
                <c:formatCode>General</c:formatCode>
                <c:ptCount val="13"/>
                <c:pt idx="0">
                  <c:v>-2.102606865</c:v>
                </c:pt>
                <c:pt idx="1">
                  <c:v>-2.270185497</c:v>
                </c:pt>
                <c:pt idx="2">
                  <c:v>-7.432221399</c:v>
                </c:pt>
                <c:pt idx="3">
                  <c:v>-13.43240793</c:v>
                </c:pt>
                <c:pt idx="4">
                  <c:v>-18.48906077</c:v>
                </c:pt>
                <c:pt idx="5">
                  <c:v>-22.49877473</c:v>
                </c:pt>
                <c:pt idx="6">
                  <c:v>-32.95634964</c:v>
                </c:pt>
                <c:pt idx="7">
                  <c:v>-39.1721463</c:v>
                </c:pt>
                <c:pt idx="8">
                  <c:v>-43.74173287</c:v>
                </c:pt>
                <c:pt idx="9">
                  <c:v>-46.02059991</c:v>
                </c:pt>
                <c:pt idx="10">
                  <c:v>-46.02059991</c:v>
                </c:pt>
                <c:pt idx="11">
                  <c:v>-46.02059991</c:v>
                </c:pt>
                <c:pt idx="12">
                  <c:v>-46.02059991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959304"/>
        <c:axId val="-2145291128"/>
      </c:scatterChart>
      <c:valAx>
        <c:axId val="2125959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5291128"/>
        <c:crosses val="autoZero"/>
        <c:crossBetween val="midCat"/>
      </c:valAx>
      <c:valAx>
        <c:axId val="-2145291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5959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2728216333026"/>
          <c:y val="0.146812817761625"/>
          <c:w val="0.42239220193606"/>
          <c:h val="0.257150058728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9D90-21B9-D841-8E09-D5034D2B3AA0}" type="datetimeFigureOut">
              <a:rPr lang="en-US" smtClean="0"/>
              <a:t>14.09.22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900E8-D82E-8041-B4F0-958B943B7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5343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68511" y="4634151"/>
            <a:ext cx="284689" cy="266223"/>
          </a:xfrm>
        </p:spPr>
        <p:txBody>
          <a:bodyPr/>
          <a:lstStyle/>
          <a:p>
            <a:fld id="{DFB41896-22DB-294F-B958-764EE5456B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66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transition xmlns:p14="http://schemas.microsoft.com/office/powerpoint/2010/main" spd="med"/>
  <p:hf sldNum="0" hdr="0" ftr="0" dt="0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jpg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www.farnell.com/datasheets/2916873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685800" y="879523"/>
            <a:ext cx="7772400" cy="11025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HGTD HV </a:t>
            </a:r>
            <a:r>
              <a:rPr lang="en-US"/>
              <a:t>Patch </a:t>
            </a:r>
            <a:r>
              <a:rPr lang="en-US" smtClean="0"/>
              <a:t>Panels</a:t>
            </a:r>
            <a:r>
              <a:rPr lang="en-US"/>
              <a:t> </a:t>
            </a:r>
            <a:r>
              <a:rPr lang="en-US" smtClean="0"/>
              <a:t>Status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44594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Bengt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Lund-Jensen</a:t>
            </a:r>
            <a:r>
              <a:rPr lang="pt-PT" dirty="0" smtClean="0">
                <a:solidFill>
                  <a:schemeClr val="bg1"/>
                </a:solidFill>
              </a:rPr>
              <a:t>, Lei </a:t>
            </a:r>
            <a:r>
              <a:rPr lang="pt-PT" dirty="0" err="1" smtClean="0">
                <a:solidFill>
                  <a:schemeClr val="bg1"/>
                </a:solidFill>
              </a:rPr>
              <a:t>Fan</a:t>
            </a:r>
            <a:r>
              <a:rPr lang="pt-PT" dirty="0" smtClean="0">
                <a:solidFill>
                  <a:schemeClr val="bg1"/>
                </a:solidFill>
              </a:rPr>
              <a:t>, </a:t>
            </a:r>
            <a:r>
              <a:rPr lang="pt-PT" u="sng" dirty="0" smtClean="0">
                <a:solidFill>
                  <a:schemeClr val="bg1"/>
                </a:solidFill>
              </a:rPr>
              <a:t>Ricardo Gonçalo</a:t>
            </a:r>
            <a:endParaRPr lang="pt-PT" u="sng" dirty="0">
              <a:solidFill>
                <a:schemeClr val="bg1"/>
              </a:solidFill>
            </a:endParaR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picture containing text, electronics&#10;&#10;Description automatically generated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" b="98892" l="0" r="99355">
                        <a14:backgroundMark x1="43306" y1="11911" x2="43306" y2="11911"/>
                        <a14:backgroundMark x1="14113" y1="16482" x2="14113" y2="16482"/>
                        <a14:backgroundMark x1="36290" y1="5540" x2="14355" y2="34626"/>
                      </a14:backgroundRemoval>
                    </a14:imgEffect>
                  </a14:imgLayer>
                </a14:imgProps>
              </a:ext>
            </a:extLst>
          </a:blip>
          <a:srcRect t="698" b="21504"/>
          <a:stretch/>
        </p:blipFill>
        <p:spPr>
          <a:xfrm>
            <a:off x="2132337" y="3192116"/>
            <a:ext cx="3903459" cy="19513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587500"/>
            <a:ext cx="4308134" cy="30734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Response improves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shielding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(Faraday </a:t>
            </a:r>
            <a:r>
              <a:rPr lang="pt-PT" dirty="0" err="1">
                <a:solidFill>
                  <a:srgbClr val="000000"/>
                </a:solidFill>
              </a:rPr>
              <a:t>cage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Closer</a:t>
            </a:r>
            <a:r>
              <a:rPr lang="pt-PT" dirty="0" smtClean="0">
                <a:solidFill>
                  <a:srgbClr val="000000"/>
                </a:solidFill>
              </a:rPr>
              <a:t> to -40 dB / </a:t>
            </a:r>
            <a:r>
              <a:rPr lang="pt-PT" dirty="0" err="1" smtClean="0">
                <a:solidFill>
                  <a:srgbClr val="000000"/>
                </a:solidFill>
              </a:rPr>
              <a:t>decade</a:t>
            </a:r>
            <a:endParaRPr lang="pt-PT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Response </a:t>
            </a:r>
            <a:r>
              <a:rPr lang="pt-PT" dirty="0" err="1" smtClean="0">
                <a:solidFill>
                  <a:srgbClr val="000000"/>
                </a:solidFill>
              </a:rPr>
              <a:t>flat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above</a:t>
            </a:r>
            <a:r>
              <a:rPr lang="pt-PT" dirty="0" smtClean="0">
                <a:solidFill>
                  <a:srgbClr val="000000"/>
                </a:solidFill>
              </a:rPr>
              <a:t> 10 kHz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pt-PT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pt-PT" b="1" dirty="0" err="1" smtClean="0">
                <a:solidFill>
                  <a:srgbClr val="000000"/>
                </a:solidFill>
              </a:rPr>
              <a:t>Other</a:t>
            </a:r>
            <a:r>
              <a:rPr lang="pt-PT" b="1" dirty="0" smtClean="0">
                <a:solidFill>
                  <a:srgbClr val="000000"/>
                </a:solidFill>
              </a:rPr>
              <a:t> </a:t>
            </a:r>
            <a:r>
              <a:rPr lang="pt-PT" b="1" dirty="0" err="1" smtClean="0">
                <a:solidFill>
                  <a:srgbClr val="000000"/>
                </a:solidFill>
              </a:rPr>
              <a:t>tests</a:t>
            </a:r>
            <a:r>
              <a:rPr lang="pt-PT" b="1" dirty="0" smtClean="0">
                <a:solidFill>
                  <a:srgbClr val="000000"/>
                </a:solidFill>
              </a:rPr>
              <a:t> </a:t>
            </a:r>
            <a:r>
              <a:rPr lang="pt-PT" b="1" dirty="0" err="1" smtClean="0">
                <a:solidFill>
                  <a:srgbClr val="000000"/>
                </a:solidFill>
              </a:rPr>
              <a:t>foreseen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Leak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current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under</a:t>
            </a:r>
            <a:r>
              <a:rPr lang="pt-PT" dirty="0">
                <a:solidFill>
                  <a:srgbClr val="000000"/>
                </a:solidFill>
              </a:rPr>
              <a:t> HV </a:t>
            </a:r>
            <a:r>
              <a:rPr lang="pt-PT" dirty="0" err="1" smtClean="0">
                <a:solidFill>
                  <a:srgbClr val="000000"/>
                </a:solidFill>
              </a:rPr>
              <a:t>bias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  </a:t>
            </a:r>
            <a:r>
              <a:rPr lang="pt-PT" dirty="0" err="1" smtClean="0">
                <a:solidFill>
                  <a:srgbClr val="000000"/>
                </a:solidFill>
              </a:rPr>
              <a:t>waiting</a:t>
            </a:r>
            <a:r>
              <a:rPr lang="pt-PT" dirty="0" smtClean="0">
                <a:solidFill>
                  <a:srgbClr val="000000"/>
                </a:solidFill>
              </a:rPr>
              <a:t> for </a:t>
            </a:r>
            <a:r>
              <a:rPr lang="pt-PT" dirty="0" err="1" smtClean="0">
                <a:solidFill>
                  <a:srgbClr val="000000"/>
                </a:solidFill>
              </a:rPr>
              <a:t>precision</a:t>
            </a:r>
            <a:r>
              <a:rPr lang="pt-PT" dirty="0" smtClean="0">
                <a:solidFill>
                  <a:srgbClr val="000000"/>
                </a:solidFill>
              </a:rPr>
              <a:t> HV module to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free</a:t>
            </a:r>
            <a:r>
              <a:rPr lang="pt-PT" dirty="0" smtClean="0">
                <a:solidFill>
                  <a:srgbClr val="000000"/>
                </a:solidFill>
              </a:rPr>
              <a:t>, to </a:t>
            </a:r>
            <a:r>
              <a:rPr lang="pt-PT" dirty="0" err="1" smtClean="0">
                <a:solidFill>
                  <a:srgbClr val="000000"/>
                </a:solidFill>
              </a:rPr>
              <a:t>ease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measurement</a:t>
            </a:r>
            <a:endParaRPr lang="pt-PT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tests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must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done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HGTD HV </a:t>
            </a:r>
            <a:r>
              <a:rPr lang="pt-PT" dirty="0" err="1" smtClean="0">
                <a:solidFill>
                  <a:srgbClr val="000000"/>
                </a:solidFill>
              </a:rPr>
              <a:t>source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prototype</a:t>
            </a:r>
            <a:endParaRPr lang="pt-PT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endParaRPr lang="pt-PT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465811"/>
              </p:ext>
            </p:extLst>
          </p:nvPr>
        </p:nvGraphicFramePr>
        <p:xfrm>
          <a:off x="5080000" y="1231900"/>
          <a:ext cx="3895881" cy="372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1939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Response curve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754" y="1259281"/>
            <a:ext cx="3925701" cy="1668995"/>
          </a:xfrm>
        </p:spPr>
        <p:txBody>
          <a:bodyPr/>
          <a:lstStyle/>
          <a:p>
            <a:r>
              <a:rPr lang="pt-PT" dirty="0" smtClean="0"/>
              <a:t>Response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common-mode</a:t>
            </a:r>
            <a:r>
              <a:rPr lang="pt-PT" dirty="0" smtClean="0"/>
              <a:t> </a:t>
            </a:r>
            <a:r>
              <a:rPr lang="pt-PT" dirty="0" err="1" smtClean="0"/>
              <a:t>decoupling</a:t>
            </a:r>
            <a:r>
              <a:rPr lang="pt-PT" dirty="0" smtClean="0"/>
              <a:t> </a:t>
            </a:r>
            <a:r>
              <a:rPr lang="pt-PT" dirty="0" err="1" smtClean="0"/>
              <a:t>capacitors</a:t>
            </a:r>
            <a:endParaRPr lang="pt-PT" dirty="0"/>
          </a:p>
        </p:txBody>
      </p:sp>
      <p:pic>
        <p:nvPicPr>
          <p:cNvPr id="4" name="Picture 3" descr="Diagram, schematic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269606" y="2728391"/>
            <a:ext cx="3973372" cy="2038759"/>
          </a:xfrm>
          <a:prstGeom prst="rect">
            <a:avLst/>
          </a:prstGeom>
        </p:spPr>
      </p:pic>
      <p:pic>
        <p:nvPicPr>
          <p:cNvPr id="8" name="Picture 7" descr="image_2022_08_25T14_22_00_237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07" y="687354"/>
            <a:ext cx="4938074" cy="399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74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Optimising</a:t>
            </a:r>
            <a:r>
              <a:rPr lang="pt-PT" dirty="0" smtClean="0"/>
              <a:t> design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216520"/>
            <a:ext cx="8229242" cy="152467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tried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alternative</a:t>
            </a:r>
            <a:r>
              <a:rPr lang="pt-PT" dirty="0" smtClean="0"/>
              <a:t> design to: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Ease</a:t>
            </a:r>
            <a:r>
              <a:rPr lang="pt-PT" dirty="0" smtClean="0"/>
              <a:t> </a:t>
            </a:r>
            <a:r>
              <a:rPr lang="pt-PT" dirty="0" err="1" smtClean="0"/>
              <a:t>assembly</a:t>
            </a:r>
            <a:r>
              <a:rPr lang="pt-PT" dirty="0" smtClean="0"/>
              <a:t>: </a:t>
            </a:r>
            <a:r>
              <a:rPr lang="pt-PT" dirty="0" err="1" smtClean="0"/>
              <a:t>reduces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time </a:t>
            </a:r>
            <a:r>
              <a:rPr lang="pt-PT" dirty="0" err="1" smtClean="0"/>
              <a:t>and</a:t>
            </a:r>
            <a:r>
              <a:rPr lang="pt-PT" dirty="0" smtClean="0"/>
              <a:t> manufacture </a:t>
            </a:r>
            <a:r>
              <a:rPr lang="pt-PT" dirty="0" err="1" smtClean="0"/>
              <a:t>errors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Improve </a:t>
            </a:r>
            <a:r>
              <a:rPr lang="pt-PT" dirty="0" err="1" smtClean="0"/>
              <a:t>robustness</a:t>
            </a:r>
            <a:r>
              <a:rPr lang="pt-PT" dirty="0" smtClean="0"/>
              <a:t>: </a:t>
            </a:r>
            <a:r>
              <a:rPr lang="pt-PT" dirty="0" err="1" smtClean="0"/>
              <a:t>assess</a:t>
            </a:r>
            <a:r>
              <a:rPr lang="pt-PT" dirty="0" smtClean="0"/>
              <a:t> </a:t>
            </a:r>
            <a:r>
              <a:rPr lang="pt-PT" dirty="0" err="1" smtClean="0"/>
              <a:t>robustness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  <a:r>
              <a:rPr lang="pt-PT" dirty="0" err="1" smtClean="0"/>
              <a:t>cables</a:t>
            </a:r>
            <a:r>
              <a:rPr lang="pt-PT" dirty="0" smtClean="0"/>
              <a:t> / </a:t>
            </a:r>
            <a:r>
              <a:rPr lang="pt-PT" dirty="0" err="1" smtClean="0"/>
              <a:t>soldering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Add</a:t>
            </a:r>
            <a:r>
              <a:rPr lang="pt-PT" dirty="0" smtClean="0"/>
              <a:t> </a:t>
            </a:r>
            <a:r>
              <a:rPr lang="pt-PT" dirty="0" err="1" smtClean="0"/>
              <a:t>decoupling</a:t>
            </a:r>
            <a:r>
              <a:rPr lang="pt-PT" dirty="0" smtClean="0"/>
              <a:t> </a:t>
            </a:r>
            <a:r>
              <a:rPr lang="pt-PT" dirty="0" err="1" smtClean="0"/>
              <a:t>capacitors</a:t>
            </a:r>
            <a:r>
              <a:rPr lang="pt-PT" dirty="0" smtClean="0"/>
              <a:t> </a:t>
            </a:r>
            <a:r>
              <a:rPr lang="pt-PT" dirty="0" err="1" smtClean="0"/>
              <a:t>against</a:t>
            </a:r>
            <a:r>
              <a:rPr lang="pt-PT" dirty="0" smtClean="0"/>
              <a:t> </a:t>
            </a:r>
            <a:r>
              <a:rPr lang="pt-PT" dirty="0" err="1" smtClean="0"/>
              <a:t>common-mode</a:t>
            </a:r>
            <a:r>
              <a:rPr lang="pt-PT" dirty="0" smtClean="0"/>
              <a:t> </a:t>
            </a:r>
            <a:r>
              <a:rPr lang="pt-PT" dirty="0" err="1" smtClean="0"/>
              <a:t>noise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Lower</a:t>
            </a:r>
            <a:r>
              <a:rPr lang="pt-PT" dirty="0" smtClean="0"/>
              <a:t> </a:t>
            </a:r>
            <a:r>
              <a:rPr lang="pt-PT" dirty="0" err="1" smtClean="0"/>
              <a:t>cost</a:t>
            </a:r>
            <a:r>
              <a:rPr lang="pt-PT" dirty="0" smtClean="0"/>
              <a:t>:</a:t>
            </a:r>
            <a:endParaRPr lang="pt-PT" dirty="0"/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Especially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reducing</a:t>
            </a:r>
            <a:r>
              <a:rPr lang="pt-PT" dirty="0" smtClean="0"/>
              <a:t> </a:t>
            </a:r>
            <a:r>
              <a:rPr lang="pt-PT" dirty="0" err="1" smtClean="0"/>
              <a:t>length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cable</a:t>
            </a:r>
            <a:r>
              <a:rPr lang="pt-PT" dirty="0" smtClean="0"/>
              <a:t> for HV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Trying</a:t>
            </a:r>
            <a:r>
              <a:rPr lang="pt-PT" dirty="0" smtClean="0"/>
              <a:t>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4-layer PCB </a:t>
            </a:r>
            <a:endParaRPr lang="pt-PT" dirty="0"/>
          </a:p>
        </p:txBody>
      </p:sp>
      <p:pic>
        <p:nvPicPr>
          <p:cNvPr id="6" name="Picture 5" descr="A picture containing text, electronics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4473759" y="2741199"/>
            <a:ext cx="4110990" cy="2386330"/>
          </a:xfrm>
          <a:prstGeom prst="rect">
            <a:avLst/>
          </a:prstGeom>
        </p:spPr>
      </p:pic>
      <p:pic>
        <p:nvPicPr>
          <p:cNvPr id="7" name="Picture 6" descr="Diagram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358959" y="2741199"/>
            <a:ext cx="4114800" cy="23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74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48793"/>
          </a:xfrm>
        </p:spPr>
        <p:txBody>
          <a:bodyPr>
            <a:normAutofit/>
          </a:bodyPr>
          <a:lstStyle/>
          <a:p>
            <a:r>
              <a:rPr lang="pt-PT" dirty="0" err="1" smtClean="0"/>
              <a:t>Connectors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86" y="692916"/>
            <a:ext cx="8477014" cy="1336032"/>
          </a:xfrm>
        </p:spPr>
        <p:txBody>
          <a:bodyPr>
            <a:normAutofit/>
          </a:bodyPr>
          <a:lstStyle/>
          <a:p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potentially</a:t>
            </a:r>
            <a:r>
              <a:rPr lang="pt-PT" dirty="0" smtClean="0"/>
              <a:t> </a:t>
            </a:r>
            <a:r>
              <a:rPr lang="pt-PT" dirty="0" err="1" smtClean="0"/>
              <a:t>interesting</a:t>
            </a:r>
            <a:r>
              <a:rPr lang="pt-PT" dirty="0" smtClean="0"/>
              <a:t> </a:t>
            </a:r>
            <a:r>
              <a:rPr lang="pt-PT" dirty="0" err="1" smtClean="0"/>
              <a:t>connectors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Farnell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>
                <a:hlinkClick r:id="rId2"/>
              </a:rPr>
              <a:t>http://www.farnell.com/datasheets/2916873.pdf</a:t>
            </a:r>
            <a:r>
              <a:rPr lang="pt-PT" dirty="0"/>
              <a:t> </a:t>
            </a:r>
            <a:endParaRPr lang="pt-PT" dirty="0" smtClean="0"/>
          </a:p>
          <a:p>
            <a:pPr lvl="1"/>
            <a:r>
              <a:rPr lang="pt-PT" dirty="0" err="1" smtClean="0"/>
              <a:t>Unit</a:t>
            </a:r>
            <a:r>
              <a:rPr lang="pt-PT" dirty="0" smtClean="0"/>
              <a:t> </a:t>
            </a:r>
            <a:r>
              <a:rPr lang="pt-PT" dirty="0" err="1" smtClean="0"/>
              <a:t>price</a:t>
            </a:r>
            <a:r>
              <a:rPr lang="pt-PT" dirty="0" smtClean="0"/>
              <a:t> </a:t>
            </a:r>
            <a:r>
              <a:rPr lang="pt-PT" dirty="0"/>
              <a:t>(120 </a:t>
            </a:r>
            <a:r>
              <a:rPr lang="pt-PT" dirty="0" err="1" smtClean="0"/>
              <a:t>pins</a:t>
            </a:r>
            <a:r>
              <a:rPr lang="pt-PT" dirty="0" smtClean="0"/>
              <a:t>,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quant</a:t>
            </a:r>
            <a:r>
              <a:rPr lang="pt-PT" dirty="0"/>
              <a:t>.</a:t>
            </a:r>
            <a:r>
              <a:rPr lang="pt-PT" dirty="0" smtClean="0"/>
              <a:t>): 53 € </a:t>
            </a:r>
            <a:r>
              <a:rPr lang="pt-PT" dirty="0" err="1" smtClean="0"/>
              <a:t>plug</a:t>
            </a:r>
            <a:r>
              <a:rPr lang="pt-PT" dirty="0" smtClean="0"/>
              <a:t>; 45 </a:t>
            </a:r>
            <a:r>
              <a:rPr lang="pt-PT" dirty="0"/>
              <a:t>€ </a:t>
            </a:r>
            <a:r>
              <a:rPr lang="pt-PT" dirty="0" err="1" smtClean="0"/>
              <a:t>pins</a:t>
            </a:r>
            <a:r>
              <a:rPr lang="pt-PT" dirty="0" smtClean="0"/>
              <a:t>; 26 </a:t>
            </a:r>
            <a:r>
              <a:rPr lang="pt-PT" dirty="0"/>
              <a:t>€ </a:t>
            </a:r>
            <a:r>
              <a:rPr lang="pt-PT" dirty="0" err="1" smtClean="0"/>
              <a:t>connector</a:t>
            </a:r>
            <a:endParaRPr lang="pt-PT" dirty="0" smtClean="0"/>
          </a:p>
          <a:p>
            <a:pPr lvl="1"/>
            <a:r>
              <a:rPr lang="pt-PT" dirty="0" smtClean="0"/>
              <a:t>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for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replaced</a:t>
            </a:r>
            <a:r>
              <a:rPr lang="pt-PT" dirty="0" smtClean="0"/>
              <a:t> later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6" y="2090805"/>
            <a:ext cx="7192075" cy="2869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11" r="2076"/>
          <a:stretch/>
        </p:blipFill>
        <p:spPr>
          <a:xfrm>
            <a:off x="1" y="2771242"/>
            <a:ext cx="9144000" cy="2158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0526" y="62969"/>
            <a:ext cx="3542632" cy="1383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mr-IN" dirty="0"/>
              <a:t>REF:516-120-000-101 REF:516-056-000-301 REF:516-120-000-402 REF:516-056-000-402 REF:516-230-512 REF:516 230-556 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1649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Measurements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480" y="1546421"/>
            <a:ext cx="2477830" cy="3130958"/>
          </a:xfrm>
        </p:spPr>
        <p:txBody>
          <a:bodyPr/>
          <a:lstStyle/>
          <a:p>
            <a:r>
              <a:rPr lang="pt-PT" dirty="0" err="1" smtClean="0"/>
              <a:t>Difficult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r>
              <a:rPr lang="pt-PT" dirty="0" smtClean="0"/>
              <a:t> </a:t>
            </a:r>
            <a:r>
              <a:rPr lang="pt-PT" dirty="0" err="1" smtClean="0"/>
              <a:t>low-frequency</a:t>
            </a:r>
            <a:r>
              <a:rPr lang="pt-PT" dirty="0" smtClean="0"/>
              <a:t> </a:t>
            </a:r>
            <a:r>
              <a:rPr lang="pt-PT" dirty="0" err="1" smtClean="0"/>
              <a:t>behaviour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setup</a:t>
            </a:r>
            <a:r>
              <a:rPr lang="pt-PT" dirty="0" smtClean="0"/>
              <a:t> </a:t>
            </a:r>
            <a:r>
              <a:rPr lang="pt-PT" dirty="0" err="1" smtClean="0"/>
              <a:t>due</a:t>
            </a:r>
            <a:r>
              <a:rPr lang="pt-PT" dirty="0" smtClean="0"/>
              <a:t> to output </a:t>
            </a:r>
            <a:r>
              <a:rPr lang="pt-PT" dirty="0" err="1" smtClean="0"/>
              <a:t>capacitor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waveform</a:t>
            </a:r>
            <a:r>
              <a:rPr lang="pt-PT" dirty="0" smtClean="0"/>
              <a:t> </a:t>
            </a:r>
            <a:r>
              <a:rPr lang="pt-PT" dirty="0" err="1" smtClean="0"/>
              <a:t>generator</a:t>
            </a:r>
            <a:endParaRPr lang="pt-PT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69" y="1468098"/>
            <a:ext cx="6119812" cy="3441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771320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4550" y="314325"/>
            <a:ext cx="5695950" cy="855663"/>
          </a:xfrm>
        </p:spPr>
        <p:txBody>
          <a:bodyPr>
            <a:normAutofit/>
          </a:bodyPr>
          <a:lstStyle/>
          <a:p>
            <a:r>
              <a:rPr lang="pt-PT" dirty="0" smtClean="0"/>
              <a:t>HGTD HV </a:t>
            </a:r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Panels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2493553" y="955305"/>
            <a:ext cx="6152319" cy="2131960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Each of the 8032 HGTD </a:t>
            </a:r>
            <a:r>
              <a:rPr lang="en-GB" dirty="0" smtClean="0">
                <a:latin typeface="Arial"/>
                <a:cs typeface="Arial"/>
              </a:rPr>
              <a:t>modules </a:t>
            </a:r>
            <a:r>
              <a:rPr lang="en-GB" dirty="0">
                <a:latin typeface="Arial"/>
                <a:cs typeface="Arial"/>
              </a:rPr>
              <a:t>will </a:t>
            </a:r>
            <a:r>
              <a:rPr lang="en-GB" dirty="0" smtClean="0">
                <a:latin typeface="Arial"/>
                <a:cs typeface="Arial"/>
              </a:rPr>
              <a:t>need a </a:t>
            </a:r>
            <a:r>
              <a:rPr lang="en-GB" dirty="0">
                <a:latin typeface="Arial"/>
                <a:cs typeface="Arial"/>
              </a:rPr>
              <a:t>bias voltage between </a:t>
            </a:r>
            <a:r>
              <a:rPr lang="en-GB" dirty="0" smtClean="0">
                <a:latin typeface="Arial"/>
                <a:cs typeface="Arial"/>
              </a:rPr>
              <a:t>-</a:t>
            </a:r>
            <a:r>
              <a:rPr lang="en-GB" dirty="0">
                <a:latin typeface="Arial"/>
                <a:cs typeface="Arial"/>
              </a:rPr>
              <a:t>300 </a:t>
            </a:r>
            <a:r>
              <a:rPr lang="en-GB" dirty="0" smtClean="0">
                <a:latin typeface="Arial"/>
                <a:cs typeface="Arial"/>
              </a:rPr>
              <a:t>V and  </a:t>
            </a:r>
            <a:r>
              <a:rPr lang="en-GB" dirty="0">
                <a:latin typeface="Arial"/>
                <a:cs typeface="Arial"/>
              </a:rPr>
              <a:t>-900 </a:t>
            </a:r>
            <a:r>
              <a:rPr lang="en-GB" dirty="0" smtClean="0">
                <a:latin typeface="Arial"/>
                <a:cs typeface="Arial"/>
              </a:rPr>
              <a:t>V, </a:t>
            </a:r>
            <a:r>
              <a:rPr lang="en-GB" dirty="0">
                <a:latin typeface="Arial"/>
                <a:cs typeface="Arial"/>
              </a:rPr>
              <a:t>adjusted </a:t>
            </a:r>
            <a:r>
              <a:rPr lang="en-GB" dirty="0" smtClean="0">
                <a:latin typeface="Arial"/>
                <a:cs typeface="Arial"/>
              </a:rPr>
              <a:t>individually</a:t>
            </a:r>
          </a:p>
          <a:p>
            <a:pPr marL="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E</a:t>
            </a:r>
            <a:r>
              <a:rPr lang="en-GB" dirty="0" smtClean="0">
                <a:latin typeface="Arial"/>
                <a:cs typeface="Arial"/>
              </a:rPr>
              <a:t>lectronic </a:t>
            </a:r>
            <a:r>
              <a:rPr lang="en-GB" dirty="0">
                <a:latin typeface="Arial"/>
                <a:cs typeface="Arial"/>
              </a:rPr>
              <a:t>noise induced in the DC bias </a:t>
            </a:r>
            <a:r>
              <a:rPr lang="en-GB" dirty="0" smtClean="0">
                <a:latin typeface="Arial"/>
                <a:cs typeface="Arial"/>
              </a:rPr>
              <a:t>voltage </a:t>
            </a:r>
            <a:r>
              <a:rPr lang="en-GB" dirty="0">
                <a:latin typeface="Arial"/>
                <a:cs typeface="Arial"/>
              </a:rPr>
              <a:t>at the power supply or in the </a:t>
            </a:r>
            <a:r>
              <a:rPr lang="en-GB" dirty="0" smtClean="0">
                <a:latin typeface="Arial"/>
                <a:cs typeface="Arial"/>
              </a:rPr>
              <a:t>cables between USA15 and the detector </a:t>
            </a:r>
            <a:r>
              <a:rPr lang="en-GB" dirty="0">
                <a:latin typeface="Arial"/>
                <a:cs typeface="Arial"/>
              </a:rPr>
              <a:t>must be filtered out. </a:t>
            </a:r>
            <a:endParaRPr lang="en-US" dirty="0">
              <a:latin typeface="Arial"/>
              <a:cs typeface="Arial"/>
            </a:endParaRPr>
          </a:p>
          <a:p>
            <a:pPr marL="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Filter modules (</a:t>
            </a:r>
            <a:r>
              <a:rPr lang="en-GB" dirty="0">
                <a:latin typeface="Arial"/>
                <a:cs typeface="Arial"/>
              </a:rPr>
              <a:t>EC-PP) </a:t>
            </a:r>
            <a:r>
              <a:rPr lang="en-GB" dirty="0" smtClean="0">
                <a:latin typeface="Arial"/>
                <a:cs typeface="Arial"/>
              </a:rPr>
              <a:t>will be </a:t>
            </a:r>
            <a:r>
              <a:rPr lang="en-GB" dirty="0">
                <a:latin typeface="Arial"/>
                <a:cs typeface="Arial"/>
              </a:rPr>
              <a:t>installed on the </a:t>
            </a:r>
            <a:r>
              <a:rPr lang="en-GB" dirty="0" smtClean="0">
                <a:latin typeface="Arial"/>
                <a:cs typeface="Arial"/>
              </a:rPr>
              <a:t>end-cap calorimeter surfaces 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GB" dirty="0" smtClean="0">
                <a:latin typeface="Arial"/>
                <a:cs typeface="Arial"/>
              </a:rPr>
              <a:t> filter noise and allow HV channel routing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MAC SSD:Users:sergei:Desktop:Screen Shot 2022-01-25 at 18.23.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25" y="2924022"/>
            <a:ext cx="6437236" cy="2015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6313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design </a:t>
            </a:r>
            <a:r>
              <a:rPr lang="pt-PT" dirty="0" err="1" smtClean="0"/>
              <a:t>parameters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088" y="1317042"/>
            <a:ext cx="4346448" cy="352938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Materials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withstand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radiation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magnetic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field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</a:p>
          <a:p>
            <a:pPr lvl="1">
              <a:spcBef>
                <a:spcPts val="900"/>
              </a:spcBef>
            </a:pPr>
            <a:r>
              <a:rPr lang="en-US" dirty="0" smtClean="0">
                <a:solidFill>
                  <a:srgbClr val="000000"/>
                </a:solidFill>
              </a:rPr>
              <a:t>TID </a:t>
            </a:r>
            <a:r>
              <a:rPr lang="en-US" dirty="0">
                <a:solidFill>
                  <a:srgbClr val="000000"/>
                </a:solidFill>
              </a:rPr>
              <a:t>15.0 </a:t>
            </a:r>
            <a:r>
              <a:rPr lang="en-US" dirty="0" err="1">
                <a:solidFill>
                  <a:srgbClr val="000000"/>
                </a:solidFill>
              </a:rPr>
              <a:t>Gy</a:t>
            </a:r>
            <a:r>
              <a:rPr lang="en-US" dirty="0">
                <a:solidFill>
                  <a:srgbClr val="000000"/>
                </a:solidFill>
              </a:rPr>
              <a:t> and 1 MeV </a:t>
            </a:r>
            <a:r>
              <a:rPr lang="en-US" dirty="0" err="1">
                <a:solidFill>
                  <a:srgbClr val="000000"/>
                </a:solidFill>
              </a:rPr>
              <a:t>neq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fluence</a:t>
            </a:r>
            <a:r>
              <a:rPr lang="en-US" dirty="0">
                <a:solidFill>
                  <a:srgbClr val="000000"/>
                </a:solidFill>
              </a:rPr>
              <a:t> 1.0 × 10</a:t>
            </a:r>
            <a:r>
              <a:rPr lang="en-US" baseline="30000" dirty="0">
                <a:solidFill>
                  <a:srgbClr val="000000"/>
                </a:solidFill>
              </a:rPr>
              <a:t>12</a:t>
            </a:r>
            <a:r>
              <a:rPr lang="en-US" dirty="0">
                <a:solidFill>
                  <a:srgbClr val="000000"/>
                </a:solidFill>
              </a:rPr>
              <a:t> cm</a:t>
            </a:r>
            <a:r>
              <a:rPr lang="en-US" baseline="30000" dirty="0">
                <a:solidFill>
                  <a:srgbClr val="000000"/>
                </a:solidFill>
              </a:rPr>
              <a:t>−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endParaRPr lang="pt-PT" baseline="30000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Magnetic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field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up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to 0.5 </a:t>
            </a:r>
            <a:r>
              <a:rPr lang="pt-PT" dirty="0" smtClean="0">
                <a:solidFill>
                  <a:srgbClr val="000000"/>
                </a:solidFill>
              </a:rPr>
              <a:t>Tesla</a:t>
            </a: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Avoid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easily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activated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magnetic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materials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Avoid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extensive</a:t>
            </a:r>
            <a:r>
              <a:rPr lang="pt-PT" dirty="0">
                <a:solidFill>
                  <a:srgbClr val="000000"/>
                </a:solidFill>
              </a:rPr>
              <a:t> use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dielectrics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Mechanical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stability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ease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access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during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shutdowns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pt-PT" dirty="0" err="1" smtClean="0">
                <a:solidFill>
                  <a:srgbClr val="000000"/>
                </a:solidFill>
              </a:rPr>
              <a:t>obust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connectors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Fixation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Tilecal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cable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strain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relief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staves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studied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together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Technical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Coordination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Space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constraints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Around</a:t>
            </a:r>
            <a:r>
              <a:rPr lang="pt-PT" dirty="0" smtClean="0">
                <a:solidFill>
                  <a:srgbClr val="000000"/>
                </a:solidFill>
              </a:rPr>
              <a:t> 20cm </a:t>
            </a:r>
            <a:r>
              <a:rPr lang="pt-PT" dirty="0" err="1" smtClean="0">
                <a:solidFill>
                  <a:srgbClr val="000000"/>
                </a:solidFill>
              </a:rPr>
              <a:t>free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</a:t>
            </a:r>
            <a:r>
              <a:rPr lang="pt-PT" dirty="0" smtClean="0">
                <a:solidFill>
                  <a:srgbClr val="000000"/>
                </a:solidFill>
              </a:rPr>
              <a:t> radial </a:t>
            </a:r>
            <a:r>
              <a:rPr lang="pt-PT" dirty="0" err="1" smtClean="0">
                <a:solidFill>
                  <a:srgbClr val="000000"/>
                </a:solidFill>
              </a:rPr>
              <a:t>direction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endParaRPr lang="pt-PT" dirty="0">
              <a:solidFill>
                <a:srgbClr val="000000"/>
              </a:solidFill>
            </a:endParaRPr>
          </a:p>
          <a:p>
            <a:pPr marL="220578" lvl="1">
              <a:spcBef>
                <a:spcPts val="900"/>
              </a:spcBef>
              <a:buFontTx/>
              <a:buChar char="•"/>
            </a:pPr>
            <a:r>
              <a:rPr lang="pt-PT" dirty="0" err="1">
                <a:solidFill>
                  <a:srgbClr val="000000"/>
                </a:solidFill>
              </a:rPr>
              <a:t>Number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wires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should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present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good</a:t>
            </a:r>
            <a:r>
              <a:rPr lang="pt-PT" dirty="0">
                <a:solidFill>
                  <a:srgbClr val="000000"/>
                </a:solidFill>
              </a:rPr>
              <a:t> match to </a:t>
            </a:r>
            <a:r>
              <a:rPr lang="pt-PT" dirty="0" err="1">
                <a:solidFill>
                  <a:srgbClr val="000000"/>
                </a:solidFill>
              </a:rPr>
              <a:t>cables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from</a:t>
            </a:r>
            <a:r>
              <a:rPr lang="pt-PT" dirty="0">
                <a:solidFill>
                  <a:srgbClr val="000000"/>
                </a:solidFill>
              </a:rPr>
              <a:t> HV </a:t>
            </a:r>
            <a:r>
              <a:rPr lang="pt-PT" dirty="0" err="1">
                <a:solidFill>
                  <a:srgbClr val="000000"/>
                </a:solidFill>
              </a:rPr>
              <a:t>supplies</a:t>
            </a:r>
            <a:endParaRPr lang="pt-PT" dirty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endParaRPr lang="pt-PT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52" y="1312227"/>
            <a:ext cx="4341495" cy="279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1597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</a:t>
            </a:r>
            <a:r>
              <a:rPr lang="pt-PT" dirty="0" err="1" smtClean="0"/>
              <a:t>Filter</a:t>
            </a:r>
            <a:r>
              <a:rPr lang="pt-PT" dirty="0" smtClean="0"/>
              <a:t> Design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44550" y="1082041"/>
            <a:ext cx="7976103" cy="145767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HV </a:t>
            </a:r>
            <a:r>
              <a:rPr lang="pt-PT" dirty="0" err="1" smtClean="0">
                <a:solidFill>
                  <a:srgbClr val="000000"/>
                </a:solidFill>
              </a:rPr>
              <a:t>routing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through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fixed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wire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connections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between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input </a:t>
            </a:r>
            <a:r>
              <a:rPr lang="pt-PT" dirty="0" err="1">
                <a:solidFill>
                  <a:srgbClr val="000000"/>
                </a:solidFill>
              </a:rPr>
              <a:t>long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cables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from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USA15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short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cables</a:t>
            </a:r>
            <a:r>
              <a:rPr lang="pt-PT" dirty="0">
                <a:solidFill>
                  <a:srgbClr val="000000"/>
                </a:solidFill>
              </a:rPr>
              <a:t> to </a:t>
            </a:r>
            <a:r>
              <a:rPr lang="pt-PT" dirty="0" smtClean="0">
                <a:solidFill>
                  <a:srgbClr val="000000"/>
                </a:solidFill>
              </a:rPr>
              <a:t>detector modules</a:t>
            </a:r>
          </a:p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2</a:t>
            </a:r>
            <a:r>
              <a:rPr lang="pt-PT" baseline="30000" dirty="0" smtClean="0">
                <a:solidFill>
                  <a:srgbClr val="000000"/>
                </a:solidFill>
              </a:rPr>
              <a:t>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order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RC-RC </a:t>
            </a:r>
            <a:r>
              <a:rPr lang="pt-PT" dirty="0" err="1" smtClean="0">
                <a:solidFill>
                  <a:srgbClr val="000000"/>
                </a:solidFill>
              </a:rPr>
              <a:t>low</a:t>
            </a:r>
            <a:r>
              <a:rPr lang="pt-PT" dirty="0" err="1">
                <a:solidFill>
                  <a:srgbClr val="000000"/>
                </a:solidFill>
              </a:rPr>
              <a:t>-pass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</a:t>
            </a:r>
            <a:r>
              <a:rPr lang="pt-PT" dirty="0">
                <a:solidFill>
                  <a:srgbClr val="000000"/>
                </a:solidFill>
              </a:rPr>
              <a:t> to </a:t>
            </a:r>
            <a:r>
              <a:rPr lang="pt-PT" dirty="0" err="1">
                <a:solidFill>
                  <a:srgbClr val="000000"/>
                </a:solidFill>
              </a:rPr>
              <a:t>suppress</a:t>
            </a:r>
            <a:r>
              <a:rPr lang="pt-PT" dirty="0">
                <a:solidFill>
                  <a:srgbClr val="000000"/>
                </a:solidFill>
              </a:rPr>
              <a:t> AC </a:t>
            </a:r>
            <a:r>
              <a:rPr lang="pt-PT" dirty="0" err="1" smtClean="0">
                <a:solidFill>
                  <a:srgbClr val="000000"/>
                </a:solidFill>
              </a:rPr>
              <a:t>noise</a:t>
            </a:r>
            <a:endParaRPr lang="pt-PT" dirty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Up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to -900 V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>
                <a:solidFill>
                  <a:srgbClr val="000000"/>
                </a:solidFill>
              </a:rPr>
              <a:t>no </a:t>
            </a:r>
            <a:r>
              <a:rPr lang="pt-PT" dirty="0" err="1">
                <a:solidFill>
                  <a:srgbClr val="000000"/>
                </a:solidFill>
              </a:rPr>
              <a:t>significant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leakage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supply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currents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up</a:t>
            </a:r>
            <a:r>
              <a:rPr lang="pt-PT" dirty="0">
                <a:solidFill>
                  <a:srgbClr val="000000"/>
                </a:solidFill>
              </a:rPr>
              <a:t> to 3 </a:t>
            </a:r>
            <a:r>
              <a:rPr lang="pt-PT" dirty="0" err="1">
                <a:solidFill>
                  <a:srgbClr val="000000"/>
                </a:solidFill>
              </a:rPr>
              <a:t>mA</a:t>
            </a:r>
            <a:r>
              <a:rPr lang="pt-PT" dirty="0">
                <a:solidFill>
                  <a:srgbClr val="000000"/>
                </a:solidFill>
              </a:rPr>
              <a:t> per </a:t>
            </a:r>
            <a:r>
              <a:rPr lang="pt-PT" dirty="0" err="1" smtClean="0">
                <a:solidFill>
                  <a:srgbClr val="000000"/>
                </a:solidFill>
              </a:rPr>
              <a:t>channel</a:t>
            </a:r>
            <a:endParaRPr lang="pt-PT" dirty="0" smtClean="0">
              <a:solidFill>
                <a:srgbClr val="000000"/>
              </a:solidFill>
            </a:endParaRPr>
          </a:p>
          <a:p>
            <a:pPr marL="220578" lvl="1">
              <a:spcBef>
                <a:spcPts val="900"/>
              </a:spcBef>
              <a:buFontTx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Decoupling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capacitors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suppress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common-mode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noise</a:t>
            </a:r>
            <a:r>
              <a:rPr lang="pt-PT" dirty="0" smtClean="0">
                <a:solidFill>
                  <a:srgbClr val="000000"/>
                </a:solidFill>
              </a:rPr>
              <a:t> (C3, C4)</a:t>
            </a:r>
          </a:p>
        </p:txBody>
      </p:sp>
      <p:pic>
        <p:nvPicPr>
          <p:cNvPr id="7" name="Picture 6" descr="Diagram, schematic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2551814" y="2720289"/>
            <a:ext cx="3973372" cy="20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75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4550" y="314325"/>
            <a:ext cx="7664450" cy="855663"/>
          </a:xfrm>
        </p:spPr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</a:t>
            </a:r>
            <a:r>
              <a:rPr lang="en-US" dirty="0" smtClean="0"/>
              <a:t>Units D</a:t>
            </a:r>
            <a:r>
              <a:rPr lang="pt-PT" dirty="0" err="1" smtClean="0"/>
              <a:t>esign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9700" y="979084"/>
            <a:ext cx="9004300" cy="245375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A modular </a:t>
            </a:r>
            <a:r>
              <a:rPr lang="pt-PT" dirty="0">
                <a:solidFill>
                  <a:srgbClr val="000000"/>
                </a:solidFill>
              </a:rPr>
              <a:t>design </a:t>
            </a:r>
            <a:r>
              <a:rPr lang="pt-PT" dirty="0" err="1">
                <a:solidFill>
                  <a:srgbClr val="000000"/>
                </a:solidFill>
              </a:rPr>
              <a:t>is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proposed</a:t>
            </a:r>
            <a:r>
              <a:rPr lang="pt-PT" dirty="0">
                <a:solidFill>
                  <a:srgbClr val="000000"/>
                </a:solidFill>
              </a:rPr>
              <a:t> for </a:t>
            </a:r>
            <a:r>
              <a:rPr lang="pt-PT" dirty="0" err="1">
                <a:solidFill>
                  <a:srgbClr val="000000"/>
                </a:solidFill>
              </a:rPr>
              <a:t>the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patch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panels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Individual modules are </a:t>
            </a:r>
            <a:r>
              <a:rPr lang="pt-PT" dirty="0" err="1" smtClean="0">
                <a:solidFill>
                  <a:srgbClr val="000000"/>
                </a:solidFill>
              </a:rPr>
              <a:t>aluminium</a:t>
            </a:r>
            <a:r>
              <a:rPr lang="pt-PT" dirty="0" smtClean="0">
                <a:solidFill>
                  <a:srgbClr val="000000"/>
                </a:solidFill>
              </a:rPr>
              <a:t> boxes </a:t>
            </a:r>
            <a:r>
              <a:rPr lang="pt-PT" dirty="0" err="1" smtClean="0">
                <a:solidFill>
                  <a:srgbClr val="000000"/>
                </a:solidFill>
              </a:rPr>
              <a:t>containing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two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boards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connectors</a:t>
            </a:r>
            <a:r>
              <a:rPr lang="pt-PT" dirty="0">
                <a:solidFill>
                  <a:srgbClr val="000000"/>
                </a:solidFill>
              </a:rPr>
              <a:t> 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Provide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mechanical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support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insulate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each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pair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boards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within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separate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Faraday </a:t>
            </a:r>
            <a:r>
              <a:rPr lang="pt-PT" dirty="0" err="1">
                <a:solidFill>
                  <a:srgbClr val="000000"/>
                </a:solidFill>
              </a:rPr>
              <a:t>cage</a:t>
            </a:r>
            <a:endParaRPr lang="pt-PT" dirty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Easy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construct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handle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access</a:t>
            </a:r>
            <a:r>
              <a:rPr lang="pt-PT" dirty="0" smtClean="0">
                <a:solidFill>
                  <a:srgbClr val="000000"/>
                </a:solidFill>
              </a:rPr>
              <a:t> for </a:t>
            </a:r>
            <a:r>
              <a:rPr lang="pt-PT" dirty="0" err="1" smtClean="0">
                <a:solidFill>
                  <a:srgbClr val="000000"/>
                </a:solidFill>
              </a:rPr>
              <a:t>maintenance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14 </a:t>
            </a:r>
            <a:r>
              <a:rPr lang="pt-PT" dirty="0">
                <a:solidFill>
                  <a:srgbClr val="000000"/>
                </a:solidFill>
              </a:rPr>
              <a:t>RC-RC </a:t>
            </a:r>
            <a:r>
              <a:rPr lang="pt-PT" dirty="0" err="1">
                <a:solidFill>
                  <a:srgbClr val="000000"/>
                </a:solidFill>
              </a:rPr>
              <a:t>low-pass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in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each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board</a:t>
            </a:r>
            <a:endParaRPr lang="pt-PT" dirty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Means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one</a:t>
            </a:r>
            <a:r>
              <a:rPr lang="pt-PT" dirty="0" smtClean="0">
                <a:solidFill>
                  <a:srgbClr val="000000"/>
                </a:solidFill>
              </a:rPr>
              <a:t> 56-wire </a:t>
            </a:r>
            <a:r>
              <a:rPr lang="pt-PT" dirty="0" err="1" smtClean="0">
                <a:solidFill>
                  <a:srgbClr val="000000"/>
                </a:solidFill>
              </a:rPr>
              <a:t>cable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connected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each</a:t>
            </a:r>
            <a:r>
              <a:rPr lang="pt-PT" dirty="0" smtClean="0">
                <a:solidFill>
                  <a:srgbClr val="000000"/>
                </a:solidFill>
              </a:rPr>
              <a:t> module: = 28 HV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 = 14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 x 2 </a:t>
            </a:r>
            <a:r>
              <a:rPr lang="pt-PT" dirty="0" err="1" smtClean="0">
                <a:solidFill>
                  <a:srgbClr val="000000"/>
                </a:solidFill>
              </a:rPr>
              <a:t>boards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Routing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individual HV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through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wires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connecting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cables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to </a:t>
            </a:r>
            <a:r>
              <a:rPr lang="pt-PT" dirty="0" err="1">
                <a:solidFill>
                  <a:srgbClr val="000000"/>
                </a:solidFill>
              </a:rPr>
              <a:t>each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board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endParaRPr lang="pt-PT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board filtr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669" r="29240" b="10072"/>
          <a:stretch/>
        </p:blipFill>
        <p:spPr>
          <a:xfrm>
            <a:off x="9246878" y="2374579"/>
            <a:ext cx="3015312" cy="17395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432840"/>
            <a:ext cx="2885137" cy="1743985"/>
          </a:xfrm>
          <a:prstGeom prst="rect">
            <a:avLst/>
          </a:prstGeom>
        </p:spPr>
      </p:pic>
      <p:pic>
        <p:nvPicPr>
          <p:cNvPr id="10" name="Picture 9" descr="Diagram&#10;&#10;Description automatically generated"/>
          <p:cNvPicPr/>
          <p:nvPr/>
        </p:nvPicPr>
        <p:blipFill>
          <a:blip r:embed="rId4"/>
          <a:stretch>
            <a:fillRect/>
          </a:stretch>
        </p:blipFill>
        <p:spPr>
          <a:xfrm>
            <a:off x="2885137" y="3432839"/>
            <a:ext cx="3282830" cy="1743985"/>
          </a:xfrm>
          <a:prstGeom prst="rect">
            <a:avLst/>
          </a:prstGeom>
        </p:spPr>
      </p:pic>
      <p:pic>
        <p:nvPicPr>
          <p:cNvPr id="11" name="Picture 10" descr="A picture containing text, electronics&#10;&#10;Description automatically generated"/>
          <p:cNvPicPr/>
          <p:nvPr/>
        </p:nvPicPr>
        <p:blipFill>
          <a:blip r:embed="rId5"/>
          <a:stretch>
            <a:fillRect/>
          </a:stretch>
        </p:blipFill>
        <p:spPr>
          <a:xfrm>
            <a:off x="6167966" y="3432841"/>
            <a:ext cx="2976033" cy="17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38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1490642" y="1619358"/>
            <a:ext cx="6013323" cy="35241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design </a:t>
            </a:r>
            <a:r>
              <a:rPr lang="pt-PT" dirty="0" err="1" smtClean="0"/>
              <a:t>parameters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6172" y="1082042"/>
            <a:ext cx="8610916" cy="163242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Differential</a:t>
            </a:r>
            <a:r>
              <a:rPr lang="pt-PT" dirty="0" smtClean="0">
                <a:solidFill>
                  <a:srgbClr val="000000"/>
                </a:solidFill>
              </a:rPr>
              <a:t> HV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insulated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from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the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patch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panel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unit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Module </a:t>
            </a:r>
            <a:r>
              <a:rPr lang="pt-PT" dirty="0" err="1" smtClean="0">
                <a:solidFill>
                  <a:srgbClr val="000000"/>
                </a:solidFill>
              </a:rPr>
              <a:t>aluminium</a:t>
            </a:r>
            <a:r>
              <a:rPr lang="pt-PT" dirty="0" smtClean="0">
                <a:solidFill>
                  <a:srgbClr val="000000"/>
                </a:solidFill>
              </a:rPr>
              <a:t> boxes </a:t>
            </a:r>
            <a:r>
              <a:rPr lang="pt-PT" dirty="0" err="1" smtClean="0">
                <a:solidFill>
                  <a:srgbClr val="000000"/>
                </a:solidFill>
              </a:rPr>
              <a:t>act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as </a:t>
            </a:r>
            <a:r>
              <a:rPr lang="pt-PT" dirty="0" smtClean="0">
                <a:solidFill>
                  <a:srgbClr val="000000"/>
                </a:solidFill>
              </a:rPr>
              <a:t>Faraday </a:t>
            </a:r>
            <a:r>
              <a:rPr lang="pt-PT" dirty="0" err="1" smtClean="0">
                <a:solidFill>
                  <a:srgbClr val="000000"/>
                </a:solidFill>
              </a:rPr>
              <a:t>cage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electrically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connected</a:t>
            </a:r>
            <a:r>
              <a:rPr lang="pt-PT" dirty="0">
                <a:solidFill>
                  <a:srgbClr val="000000"/>
                </a:solidFill>
              </a:rPr>
              <a:t> to </a:t>
            </a:r>
            <a:r>
              <a:rPr lang="pt-PT" dirty="0" err="1">
                <a:solidFill>
                  <a:srgbClr val="000000"/>
                </a:solidFill>
              </a:rPr>
              <a:t>the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Tilecal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surface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HGTD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extends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through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cable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sleeve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board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backplanes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HGTD/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insulated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from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module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>
                <a:solidFill>
                  <a:srgbClr val="000000"/>
                </a:solidFill>
              </a:rPr>
              <a:t> (=</a:t>
            </a:r>
            <a:r>
              <a:rPr lang="pt-PT" dirty="0" err="1" smtClean="0">
                <a:solidFill>
                  <a:srgbClr val="000000"/>
                </a:solidFill>
              </a:rPr>
              <a:t>Tilecal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 smtClean="0">
                <a:solidFill>
                  <a:srgbClr val="000000"/>
                </a:solidFill>
              </a:rPr>
              <a:t>) to </a:t>
            </a:r>
            <a:r>
              <a:rPr lang="pt-PT" dirty="0" err="1" smtClean="0">
                <a:solidFill>
                  <a:srgbClr val="000000"/>
                </a:solidFill>
              </a:rPr>
              <a:t>avoid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ground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loops</a:t>
            </a:r>
            <a:endParaRPr lang="pt-PT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02" y="2337333"/>
            <a:ext cx="6303796" cy="28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224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Initial</a:t>
            </a:r>
            <a:r>
              <a:rPr lang="pt-PT" dirty="0" smtClean="0"/>
              <a:t> (</a:t>
            </a:r>
            <a:r>
              <a:rPr lang="pt-PT" dirty="0" err="1" smtClean="0"/>
              <a:t>pre</a:t>
            </a:r>
            <a:r>
              <a:rPr lang="pt-PT" dirty="0" smtClean="0"/>
              <a:t>-)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5" y="1546420"/>
            <a:ext cx="4516017" cy="340467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RC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RC 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: 10 </a:t>
            </a:r>
            <a:r>
              <a:rPr lang="pt-PT" dirty="0" err="1" smtClean="0">
                <a:solidFill>
                  <a:srgbClr val="000000"/>
                </a:solidFill>
              </a:rPr>
              <a:t>kΩ</a:t>
            </a:r>
            <a:r>
              <a:rPr lang="pt-PT" dirty="0" smtClean="0">
                <a:solidFill>
                  <a:srgbClr val="000000"/>
                </a:solidFill>
              </a:rPr>
              <a:t> x 33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or</a:t>
            </a:r>
            <a:r>
              <a:rPr lang="pt-PT" dirty="0" smtClean="0">
                <a:solidFill>
                  <a:srgbClr val="000000"/>
                </a:solidFill>
              </a:rPr>
              <a:t> 47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endParaRPr lang="pt-PT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Note R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C </a:t>
            </a:r>
            <a:r>
              <a:rPr lang="pt-PT" dirty="0" err="1" smtClean="0">
                <a:solidFill>
                  <a:srgbClr val="000000"/>
                </a:solidFill>
              </a:rPr>
              <a:t>not</a:t>
            </a:r>
            <a:r>
              <a:rPr lang="pt-PT" dirty="0" smtClean="0">
                <a:solidFill>
                  <a:srgbClr val="000000"/>
                </a:solidFill>
              </a:rPr>
              <a:t> final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must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defined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together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sensors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tested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together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Assuming</a:t>
            </a:r>
            <a:r>
              <a:rPr lang="pt-PT" dirty="0" smtClean="0">
                <a:solidFill>
                  <a:srgbClr val="000000"/>
                </a:solidFill>
              </a:rPr>
              <a:t> 3 </a:t>
            </a:r>
            <a:r>
              <a:rPr lang="pt-PT" dirty="0" err="1" smtClean="0">
                <a:solidFill>
                  <a:srgbClr val="000000"/>
                </a:solidFill>
              </a:rPr>
              <a:t>mA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maximum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current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means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60 V </a:t>
            </a:r>
            <a:r>
              <a:rPr lang="pt-PT" dirty="0" err="1" smtClean="0">
                <a:solidFill>
                  <a:srgbClr val="000000"/>
                </a:solidFill>
              </a:rPr>
              <a:t>voltage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drop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180 mW max. </a:t>
            </a:r>
            <a:r>
              <a:rPr lang="pt-PT" dirty="0" err="1" smtClean="0">
                <a:solidFill>
                  <a:srgbClr val="000000"/>
                </a:solidFill>
              </a:rPr>
              <a:t>dissipation</a:t>
            </a:r>
            <a:r>
              <a:rPr lang="pt-PT" dirty="0" smtClean="0">
                <a:solidFill>
                  <a:srgbClr val="000000"/>
                </a:solidFill>
              </a:rPr>
              <a:t> per </a:t>
            </a:r>
            <a:r>
              <a:rPr lang="pt-PT" dirty="0" err="1" smtClean="0">
                <a:solidFill>
                  <a:srgbClr val="000000"/>
                </a:solidFill>
              </a:rPr>
              <a:t>channel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I.e. 5 W / 24-channel box</a:t>
            </a:r>
          </a:p>
          <a:p>
            <a:pPr marL="0" indent="0">
              <a:spcBef>
                <a:spcPts val="600"/>
              </a:spcBef>
            </a:pPr>
            <a:endParaRPr lang="pt-PT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Ideal response: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f</a:t>
            </a:r>
            <a:r>
              <a:rPr lang="pt-PT" baseline="-25000" dirty="0" err="1" smtClean="0">
                <a:solidFill>
                  <a:srgbClr val="000000"/>
                </a:solidFill>
              </a:rPr>
              <a:t>c</a:t>
            </a:r>
            <a:r>
              <a:rPr lang="pt-PT" dirty="0" smtClean="0">
                <a:solidFill>
                  <a:srgbClr val="000000"/>
                </a:solidFill>
              </a:rPr>
              <a:t> = 338 Hz (33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r>
              <a:rPr lang="pt-PT" dirty="0" smtClean="0">
                <a:solidFill>
                  <a:srgbClr val="000000"/>
                </a:solidFill>
              </a:rPr>
              <a:t>) </a:t>
            </a:r>
            <a:r>
              <a:rPr lang="pt-PT" dirty="0" err="1" smtClean="0">
                <a:solidFill>
                  <a:srgbClr val="000000"/>
                </a:solidFill>
              </a:rPr>
              <a:t>or</a:t>
            </a:r>
            <a:r>
              <a:rPr lang="pt-PT" dirty="0" smtClean="0">
                <a:solidFill>
                  <a:srgbClr val="000000"/>
                </a:solidFill>
              </a:rPr>
              <a:t> 482 Hz (47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r>
              <a:rPr lang="pt-PT" dirty="0" smtClean="0">
                <a:solidFill>
                  <a:srgbClr val="000000"/>
                </a:solidFill>
              </a:rPr>
              <a:t>)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-40 dB / </a:t>
            </a:r>
            <a:r>
              <a:rPr lang="pt-PT" dirty="0" err="1" smtClean="0">
                <a:solidFill>
                  <a:srgbClr val="000000"/>
                </a:solidFill>
              </a:rPr>
              <a:t>decade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Achieved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this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when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tested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inside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shielding</a:t>
            </a:r>
            <a:r>
              <a:rPr lang="pt-PT" dirty="0" smtClean="0">
                <a:solidFill>
                  <a:srgbClr val="000000"/>
                </a:solidFill>
              </a:rPr>
              <a:t> box</a:t>
            </a:r>
          </a:p>
          <a:p>
            <a:endParaRPr lang="pt-PT" dirty="0" smtClean="0"/>
          </a:p>
          <a:p>
            <a:endParaRPr lang="pt-PT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280532"/>
              </p:ext>
            </p:extLst>
          </p:nvPr>
        </p:nvGraphicFramePr>
        <p:xfrm>
          <a:off x="9323464" y="966112"/>
          <a:ext cx="4046617" cy="2443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IMG_20210723_11535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5"/>
          <a:stretch/>
        </p:blipFill>
        <p:spPr>
          <a:xfrm>
            <a:off x="5223359" y="2647297"/>
            <a:ext cx="3536631" cy="2303801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402004"/>
              </p:ext>
            </p:extLst>
          </p:nvPr>
        </p:nvGraphicFramePr>
        <p:xfrm>
          <a:off x="5223359" y="527780"/>
          <a:ext cx="3708400" cy="211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2527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/>
              <a:t>q</a:t>
            </a:r>
            <a:r>
              <a:rPr lang="pt-PT" dirty="0" err="1" smtClean="0"/>
              <a:t>uality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844" y="1198341"/>
            <a:ext cx="5105348" cy="343838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Planned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Connectivity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components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filter</a:t>
            </a:r>
            <a:r>
              <a:rPr lang="pt-PT" dirty="0"/>
              <a:t> performance </a:t>
            </a:r>
            <a:r>
              <a:rPr lang="pt-PT" dirty="0" err="1" smtClean="0"/>
              <a:t>tested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/>
              <a:t>measuring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filter</a:t>
            </a:r>
            <a:r>
              <a:rPr lang="pt-PT" dirty="0"/>
              <a:t> response as </a:t>
            </a:r>
            <a:r>
              <a:rPr lang="pt-PT" dirty="0" err="1"/>
              <a:t>function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frequency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load</a:t>
            </a:r>
            <a:r>
              <a:rPr lang="pt-PT" dirty="0" smtClean="0"/>
              <a:t> </a:t>
            </a:r>
            <a:endParaRPr lang="pt-PT" dirty="0"/>
          </a:p>
          <a:p>
            <a:pPr lvl="1"/>
            <a:r>
              <a:rPr lang="pt-PT" dirty="0" err="1" smtClean="0"/>
              <a:t>Leakage</a:t>
            </a:r>
            <a:r>
              <a:rPr lang="pt-PT" dirty="0" smtClean="0"/>
              <a:t> </a:t>
            </a:r>
            <a:r>
              <a:rPr lang="pt-PT" dirty="0" err="1"/>
              <a:t>current</a:t>
            </a:r>
            <a:endParaRPr lang="pt-PT" dirty="0"/>
          </a:p>
          <a:p>
            <a:pPr lvl="1"/>
            <a:r>
              <a:rPr lang="pt-PT" dirty="0" err="1" smtClean="0"/>
              <a:t>Insulation</a:t>
            </a:r>
            <a:r>
              <a:rPr lang="pt-PT" dirty="0" smtClean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internal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external</a:t>
            </a:r>
            <a:r>
              <a:rPr lang="pt-PT" dirty="0"/>
              <a:t> </a:t>
            </a:r>
            <a:r>
              <a:rPr lang="pt-PT" dirty="0" err="1"/>
              <a:t>ground</a:t>
            </a:r>
            <a:r>
              <a:rPr lang="pt-PT" dirty="0"/>
              <a:t>.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/>
              <a:t>talk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pPr lvl="1"/>
            <a:r>
              <a:rPr lang="pt-PT" dirty="0" err="1" smtClean="0"/>
              <a:t>Temperature</a:t>
            </a:r>
            <a:r>
              <a:rPr lang="pt-PT" dirty="0" smtClean="0"/>
              <a:t> </a:t>
            </a:r>
            <a:r>
              <a:rPr lang="pt-PT" dirty="0" err="1"/>
              <a:t>under</a:t>
            </a:r>
            <a:r>
              <a:rPr lang="pt-PT" dirty="0"/>
              <a:t> </a:t>
            </a:r>
            <a:r>
              <a:rPr lang="pt-PT" dirty="0" err="1"/>
              <a:t>load</a:t>
            </a:r>
            <a:endParaRPr lang="pt-PT" dirty="0"/>
          </a:p>
          <a:p>
            <a:pPr lvl="1"/>
            <a:r>
              <a:rPr lang="pt-PT" dirty="0" smtClean="0"/>
              <a:t>Long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reliability</a:t>
            </a:r>
            <a:r>
              <a:rPr lang="pt-PT" dirty="0"/>
              <a:t> </a:t>
            </a:r>
            <a:r>
              <a:rPr lang="pt-PT" dirty="0" err="1"/>
              <a:t>including</a:t>
            </a:r>
            <a:r>
              <a:rPr lang="pt-PT" dirty="0"/>
              <a:t> </a:t>
            </a:r>
            <a:r>
              <a:rPr lang="pt-PT" dirty="0" err="1"/>
              <a:t>enhanced</a:t>
            </a:r>
            <a:r>
              <a:rPr lang="pt-PT" dirty="0"/>
              <a:t> </a:t>
            </a:r>
            <a:r>
              <a:rPr lang="pt-PT" dirty="0" err="1"/>
              <a:t>aging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temperature</a:t>
            </a:r>
            <a:r>
              <a:rPr lang="pt-PT" dirty="0" smtClean="0"/>
              <a:t> </a:t>
            </a:r>
            <a:r>
              <a:rPr lang="pt-PT" dirty="0" err="1"/>
              <a:t>cycling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smtClean="0"/>
              <a:t>a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 smtClean="0"/>
              <a:t>chamber</a:t>
            </a:r>
            <a:endParaRPr lang="pt-PT" dirty="0"/>
          </a:p>
          <a:p>
            <a:pPr lvl="1"/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magnetic</a:t>
            </a:r>
            <a:r>
              <a:rPr lang="pt-PT" dirty="0"/>
              <a:t> </a:t>
            </a:r>
            <a:r>
              <a:rPr lang="pt-PT" dirty="0" err="1"/>
              <a:t>field</a:t>
            </a:r>
            <a:r>
              <a:rPr lang="pt-PT" dirty="0"/>
              <a:t> </a:t>
            </a:r>
            <a:r>
              <a:rPr lang="pt-PT" dirty="0" err="1" smtClean="0"/>
              <a:t>tolerances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For </a:t>
            </a:r>
            <a:r>
              <a:rPr lang="pt-PT" dirty="0" err="1" smtClean="0"/>
              <a:t>production</a:t>
            </a:r>
            <a:r>
              <a:rPr lang="pt-PT" dirty="0" smtClean="0"/>
              <a:t>: </a:t>
            </a:r>
          </a:p>
          <a:p>
            <a:pPr lvl="1"/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establish</a:t>
            </a:r>
            <a:r>
              <a:rPr lang="pt-PT" dirty="0" smtClean="0"/>
              <a:t> </a:t>
            </a:r>
            <a:r>
              <a:rPr lang="pt-PT" dirty="0" err="1" smtClean="0"/>
              <a:t>set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quality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benchmarks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done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upon</a:t>
            </a:r>
            <a:r>
              <a:rPr lang="pt-PT" dirty="0" smtClean="0"/>
              <a:t> </a:t>
            </a:r>
            <a:r>
              <a:rPr lang="pt-PT" dirty="0" err="1" smtClean="0"/>
              <a:t>delivery</a:t>
            </a:r>
            <a:endParaRPr lang="pt-P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t="55845" r="27097" b="7935"/>
          <a:stretch/>
        </p:blipFill>
        <p:spPr bwMode="auto">
          <a:xfrm>
            <a:off x="5300841" y="1432956"/>
            <a:ext cx="3787045" cy="1875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7428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LIP-Black-Logos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50" y="3717236"/>
            <a:ext cx="902850" cy="6116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25881</TotalTime>
  <Words>818</Words>
  <Application>Microsoft Macintosh PowerPoint</Application>
  <PresentationFormat>On-screen Show (16:9)</PresentationFormat>
  <Paragraphs>90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</vt:lpstr>
      <vt:lpstr>HGTD HV Patch Panels Status</vt:lpstr>
      <vt:lpstr>HGTD HV Patch Panels</vt:lpstr>
      <vt:lpstr>Patch Panel design parameters</vt:lpstr>
      <vt:lpstr>Patch Panel Filter Design</vt:lpstr>
      <vt:lpstr>Patch Panel Units Design</vt:lpstr>
      <vt:lpstr>Patch Panel design parameters</vt:lpstr>
      <vt:lpstr>Initial (pre-)prototype tests</vt:lpstr>
      <vt:lpstr>Prototype tests and quality control</vt:lpstr>
      <vt:lpstr>PowerPoint Presentation</vt:lpstr>
      <vt:lpstr>Prototype tests</vt:lpstr>
      <vt:lpstr>Response curve</vt:lpstr>
      <vt:lpstr>Optimising design</vt:lpstr>
      <vt:lpstr>Connectors</vt:lpstr>
      <vt:lpstr>Measurements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81</cp:revision>
  <dcterms:modified xsi:type="dcterms:W3CDTF">2022-09-13T22:31:30Z</dcterms:modified>
</cp:coreProperties>
</file>