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  <p:sldId id="265" r:id="rId8"/>
    <p:sldId id="258" r:id="rId9"/>
    <p:sldId id="259" r:id="rId10"/>
    <p:sldId id="260" r:id="rId11"/>
    <p:sldId id="261" r:id="rId12"/>
    <p:sldId id="262" r:id="rId13"/>
    <p:sldId id="257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505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55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260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21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873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90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495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466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674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934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952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32F8-FB1A-4D4C-B595-6C773A2AADD4}" type="datetimeFigureOut">
              <a:rPr lang="en-US" smtClean="0"/>
              <a:t>18.05.21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1896-22DB-294F-B958-764EE5456B6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87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HGTD </a:t>
            </a:r>
            <a:r>
              <a:rPr lang="pt-PT" dirty="0" err="1" smtClean="0"/>
              <a:t>Patch</a:t>
            </a:r>
            <a:r>
              <a:rPr lang="pt-PT" dirty="0" smtClean="0"/>
              <a:t>/</a:t>
            </a:r>
            <a:r>
              <a:rPr lang="pt-PT" dirty="0" err="1" smtClean="0"/>
              <a:t>Filter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513" y="4135822"/>
            <a:ext cx="5236453" cy="1502978"/>
          </a:xfrm>
        </p:spPr>
        <p:txBody>
          <a:bodyPr>
            <a:normAutofit fontScale="92500" lnSpcReduction="10000"/>
          </a:bodyPr>
          <a:lstStyle/>
          <a:p>
            <a:r>
              <a:rPr lang="pt-PT" dirty="0" err="1" smtClean="0"/>
              <a:t>Luis</a:t>
            </a:r>
            <a:r>
              <a:rPr lang="pt-PT" dirty="0" smtClean="0"/>
              <a:t> Lopes, Orlando Cunha, Ricardo Gonçalo</a:t>
            </a:r>
          </a:p>
          <a:p>
            <a:r>
              <a:rPr lang="pt-PT" dirty="0" smtClean="0"/>
              <a:t>LIP - Portugal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142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758" y="2440959"/>
            <a:ext cx="4117241" cy="25857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understanding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57096"/>
            <a:ext cx="5194642" cy="5090095"/>
          </a:xfrm>
        </p:spPr>
        <p:txBody>
          <a:bodyPr>
            <a:normAutofit fontScale="70000" lnSpcReduction="20000"/>
          </a:bodyPr>
          <a:lstStyle/>
          <a:p>
            <a:r>
              <a:rPr lang="pt-PT" dirty="0" err="1" smtClean="0"/>
              <a:t>Originally</a:t>
            </a:r>
            <a:r>
              <a:rPr lang="pt-PT" dirty="0" smtClean="0"/>
              <a:t>: </a:t>
            </a:r>
            <a:r>
              <a:rPr lang="pt-PT" dirty="0" err="1" smtClean="0"/>
              <a:t>patch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r>
              <a:rPr lang="pt-PT" dirty="0" smtClean="0"/>
              <a:t> </a:t>
            </a:r>
            <a:r>
              <a:rPr lang="pt-PT" dirty="0" err="1" smtClean="0"/>
              <a:t>map</a:t>
            </a:r>
            <a:r>
              <a:rPr lang="pt-PT" dirty="0" smtClean="0"/>
              <a:t> 11 </a:t>
            </a:r>
            <a:r>
              <a:rPr lang="pt-PT" dirty="0" err="1" smtClean="0"/>
              <a:t>cables</a:t>
            </a:r>
            <a:r>
              <a:rPr lang="pt-PT" dirty="0" smtClean="0"/>
              <a:t> (x48 </a:t>
            </a:r>
            <a:r>
              <a:rPr lang="pt-PT" dirty="0" err="1" smtClean="0"/>
              <a:t>wires</a:t>
            </a:r>
            <a:r>
              <a:rPr lang="pt-PT" dirty="0" smtClean="0"/>
              <a:t>) to 10 </a:t>
            </a:r>
            <a:r>
              <a:rPr lang="pt-PT" dirty="0" err="1" smtClean="0"/>
              <a:t>cables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filter</a:t>
            </a:r>
            <a:r>
              <a:rPr lang="pt-PT" dirty="0" smtClean="0"/>
              <a:t> HV</a:t>
            </a:r>
          </a:p>
          <a:p>
            <a:endParaRPr lang="pt-PT" dirty="0" smtClean="0"/>
          </a:p>
          <a:p>
            <a:r>
              <a:rPr lang="pt-PT" dirty="0" smtClean="0"/>
              <a:t>BUT </a:t>
            </a:r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thinking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: </a:t>
            </a:r>
            <a:r>
              <a:rPr lang="pt-PT" dirty="0" err="1" smtClean="0"/>
              <a:t>filter</a:t>
            </a:r>
            <a:r>
              <a:rPr lang="pt-PT" dirty="0" smtClean="0"/>
              <a:t> boxes </a:t>
            </a:r>
            <a:r>
              <a:rPr lang="pt-PT" dirty="0" err="1" smtClean="0"/>
              <a:t>near</a:t>
            </a:r>
            <a:r>
              <a:rPr lang="pt-PT" dirty="0" smtClean="0"/>
              <a:t> detector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separate</a:t>
            </a:r>
            <a:r>
              <a:rPr lang="pt-PT" dirty="0" smtClean="0"/>
              <a:t> HV </a:t>
            </a:r>
            <a:r>
              <a:rPr lang="pt-PT" dirty="0" err="1" smtClean="0"/>
              <a:t>patch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USA15</a:t>
            </a:r>
          </a:p>
          <a:p>
            <a:pPr lvl="1"/>
            <a:r>
              <a:rPr lang="pt-PT" dirty="0" err="1" smtClean="0"/>
              <a:t>Probably</a:t>
            </a:r>
            <a:r>
              <a:rPr lang="pt-PT" dirty="0" smtClean="0"/>
              <a:t> </a:t>
            </a:r>
            <a:r>
              <a:rPr lang="pt-PT" dirty="0" err="1" smtClean="0"/>
              <a:t>easier</a:t>
            </a:r>
            <a:r>
              <a:rPr lang="pt-PT" dirty="0" smtClean="0"/>
              <a:t> design </a:t>
            </a:r>
            <a:r>
              <a:rPr lang="pt-PT" dirty="0" err="1" smtClean="0"/>
              <a:t>and</a:t>
            </a:r>
            <a:r>
              <a:rPr lang="pt-PT" dirty="0"/>
              <a:t> </a:t>
            </a:r>
            <a:r>
              <a:rPr lang="pt-PT" dirty="0" err="1" smtClean="0"/>
              <a:t>better</a:t>
            </a:r>
            <a:r>
              <a:rPr lang="pt-PT" dirty="0" smtClean="0"/>
              <a:t>  </a:t>
            </a:r>
            <a:r>
              <a:rPr lang="pt-PT" dirty="0" err="1" smtClean="0"/>
              <a:t>accessibility</a:t>
            </a:r>
            <a:r>
              <a:rPr lang="pt-PT" dirty="0" smtClean="0"/>
              <a:t> to </a:t>
            </a:r>
            <a:r>
              <a:rPr lang="pt-PT" dirty="0" err="1" smtClean="0"/>
              <a:t>each</a:t>
            </a:r>
            <a:r>
              <a:rPr lang="pt-PT" dirty="0" smtClean="0"/>
              <a:t> </a:t>
            </a:r>
            <a:r>
              <a:rPr lang="pt-PT" dirty="0" err="1" smtClean="0"/>
              <a:t>channel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Filter</a:t>
            </a:r>
            <a:r>
              <a:rPr lang="pt-PT" dirty="0" smtClean="0"/>
              <a:t> boxes: </a:t>
            </a:r>
          </a:p>
          <a:p>
            <a:pPr lvl="1"/>
            <a:r>
              <a:rPr lang="pt-PT" dirty="0" smtClean="0"/>
              <a:t>16 boxes / </a:t>
            </a:r>
            <a:r>
              <a:rPr lang="pt-PT" dirty="0" err="1" smtClean="0"/>
              <a:t>endcap</a:t>
            </a:r>
            <a:endParaRPr lang="pt-PT" dirty="0" smtClean="0"/>
          </a:p>
          <a:p>
            <a:pPr lvl="1"/>
            <a:r>
              <a:rPr lang="pt-PT" dirty="0" err="1" smtClean="0"/>
              <a:t>In</a:t>
            </a:r>
            <a:r>
              <a:rPr lang="pt-PT" dirty="0" smtClean="0"/>
              <a:t> &amp; </a:t>
            </a:r>
            <a:r>
              <a:rPr lang="pt-PT" dirty="0" err="1" smtClean="0"/>
              <a:t>out</a:t>
            </a:r>
            <a:r>
              <a:rPr lang="pt-PT" dirty="0" smtClean="0"/>
              <a:t>: 10/11 </a:t>
            </a:r>
            <a:r>
              <a:rPr lang="pt-PT" dirty="0" err="1" smtClean="0"/>
              <a:t>cables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24 </a:t>
            </a:r>
            <a:r>
              <a:rPr lang="pt-PT" dirty="0" err="1" smtClean="0"/>
              <a:t>pairs</a:t>
            </a:r>
            <a:r>
              <a:rPr lang="pt-PT" dirty="0" smtClean="0"/>
              <a:t> (48 </a:t>
            </a:r>
            <a:r>
              <a:rPr lang="pt-PT" dirty="0" err="1" smtClean="0"/>
              <a:t>wires</a:t>
            </a:r>
            <a:r>
              <a:rPr lang="pt-PT" dirty="0" smtClean="0"/>
              <a:t>) </a:t>
            </a:r>
            <a:r>
              <a:rPr lang="pt-PT" dirty="0" err="1" smtClean="0"/>
              <a:t>each</a:t>
            </a:r>
            <a:endParaRPr lang="pt-PT" dirty="0" smtClean="0"/>
          </a:p>
          <a:p>
            <a:pPr lvl="1"/>
            <a:r>
              <a:rPr lang="pt-PT" dirty="0" err="1" smtClean="0"/>
              <a:t>Means</a:t>
            </a:r>
            <a:r>
              <a:rPr lang="pt-PT" dirty="0" smtClean="0"/>
              <a:t> 240/264 </a:t>
            </a:r>
            <a:r>
              <a:rPr lang="pt-PT" dirty="0" err="1" smtClean="0"/>
              <a:t>filters</a:t>
            </a:r>
            <a:r>
              <a:rPr lang="pt-PT" dirty="0" smtClean="0"/>
              <a:t> / box</a:t>
            </a:r>
          </a:p>
          <a:p>
            <a:pPr lvl="1"/>
            <a:r>
              <a:rPr lang="pt-PT" dirty="0" err="1" smtClean="0"/>
              <a:t>Low-pass</a:t>
            </a:r>
            <a:r>
              <a:rPr lang="pt-PT" dirty="0" smtClean="0"/>
              <a:t> </a:t>
            </a:r>
            <a:r>
              <a:rPr lang="pt-PT" dirty="0" err="1" smtClean="0"/>
              <a:t>filters</a:t>
            </a:r>
            <a:r>
              <a:rPr lang="pt-PT" dirty="0" smtClean="0"/>
              <a:t> (RC-RC)</a:t>
            </a:r>
          </a:p>
          <a:p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6063210" y="5026666"/>
            <a:ext cx="26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Sergey’s</a:t>
            </a:r>
            <a:r>
              <a:rPr lang="pt-PT" dirty="0" smtClean="0"/>
              <a:t> slides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3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0"/>
            <a:ext cx="8229600" cy="1143000"/>
          </a:xfrm>
        </p:spPr>
        <p:txBody>
          <a:bodyPr/>
          <a:lstStyle/>
          <a:p>
            <a:r>
              <a:rPr lang="pt-PT" dirty="0" err="1" smtClean="0"/>
              <a:t>Requirements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5" y="1368420"/>
            <a:ext cx="8825413" cy="4525963"/>
          </a:xfrm>
        </p:spPr>
        <p:txBody>
          <a:bodyPr>
            <a:normAutofit lnSpcReduction="10000"/>
          </a:bodyPr>
          <a:lstStyle/>
          <a:p>
            <a:r>
              <a:rPr lang="pt-PT" dirty="0" err="1" smtClean="0"/>
              <a:t>Magnetic</a:t>
            </a:r>
            <a:r>
              <a:rPr lang="pt-PT" dirty="0" smtClean="0"/>
              <a:t> </a:t>
            </a:r>
            <a:r>
              <a:rPr lang="pt-PT" dirty="0" err="1" smtClean="0"/>
              <a:t>field</a:t>
            </a:r>
            <a:r>
              <a:rPr lang="pt-PT" dirty="0" smtClean="0"/>
              <a:t>: </a:t>
            </a:r>
            <a:r>
              <a:rPr lang="pt-PT" dirty="0" err="1" smtClean="0"/>
              <a:t>must</a:t>
            </a:r>
            <a:r>
              <a:rPr lang="pt-PT" dirty="0" smtClean="0"/>
              <a:t> </a:t>
            </a:r>
            <a:r>
              <a:rPr lang="pt-PT" dirty="0" err="1" smtClean="0"/>
              <a:t>withstand</a:t>
            </a:r>
            <a:r>
              <a:rPr lang="pt-PT" dirty="0" smtClean="0"/>
              <a:t> 0.5 T</a:t>
            </a:r>
          </a:p>
          <a:p>
            <a:endParaRPr lang="pt-PT" dirty="0"/>
          </a:p>
          <a:p>
            <a:r>
              <a:rPr lang="pt-PT" dirty="0" err="1" smtClean="0"/>
              <a:t>Activation</a:t>
            </a:r>
            <a:r>
              <a:rPr lang="pt-PT" dirty="0" smtClean="0"/>
              <a:t>: use </a:t>
            </a:r>
            <a:r>
              <a:rPr lang="pt-PT" dirty="0" err="1" smtClean="0"/>
              <a:t>Aluminium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avoid</a:t>
            </a:r>
            <a:r>
              <a:rPr lang="pt-PT" dirty="0" smtClean="0"/>
              <a:t> </a:t>
            </a:r>
            <a:r>
              <a:rPr lang="pt-PT" dirty="0" err="1" smtClean="0"/>
              <a:t>steel</a:t>
            </a:r>
            <a:endParaRPr lang="pt-PT" dirty="0" smtClean="0"/>
          </a:p>
          <a:p>
            <a:endParaRPr lang="pt-PT" dirty="0"/>
          </a:p>
          <a:p>
            <a:pPr marL="342900" lvl="1" indent="-342900">
              <a:buFont typeface="Arial"/>
              <a:buChar char="•"/>
            </a:pPr>
            <a:r>
              <a:rPr lang="pt-PT" dirty="0" err="1" smtClean="0"/>
              <a:t>Grounding</a:t>
            </a:r>
            <a:r>
              <a:rPr lang="pt-PT" dirty="0" smtClean="0"/>
              <a:t>: </a:t>
            </a:r>
          </a:p>
          <a:p>
            <a:pPr marL="742950" lvl="2" indent="-342900"/>
            <a:r>
              <a:rPr lang="pt-PT" dirty="0" err="1"/>
              <a:t>F</a:t>
            </a:r>
            <a:r>
              <a:rPr lang="pt-PT" dirty="0" err="1" smtClean="0"/>
              <a:t>loating</a:t>
            </a:r>
            <a:r>
              <a:rPr lang="pt-PT" dirty="0" smtClean="0"/>
              <a:t> </a:t>
            </a:r>
            <a:r>
              <a:rPr lang="pt-PT" dirty="0" err="1" smtClean="0"/>
              <a:t>cable</a:t>
            </a:r>
            <a:r>
              <a:rPr lang="pt-PT" dirty="0" smtClean="0"/>
              <a:t> </a:t>
            </a:r>
            <a:r>
              <a:rPr lang="pt-PT" dirty="0" err="1" smtClean="0"/>
              <a:t>pairs</a:t>
            </a:r>
            <a:r>
              <a:rPr lang="pt-PT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not connected to</a:t>
            </a:r>
            <a:r>
              <a:rPr lang="pt-PT" dirty="0" smtClean="0"/>
              <a:t> box (Faraday </a:t>
            </a:r>
            <a:r>
              <a:rPr lang="pt-PT" dirty="0" err="1" smtClean="0"/>
              <a:t>cage</a:t>
            </a:r>
            <a:r>
              <a:rPr lang="pt-PT" dirty="0" smtClean="0"/>
              <a:t>) </a:t>
            </a:r>
          </a:p>
          <a:p>
            <a:pPr marL="742950" lvl="2" indent="-342900"/>
            <a:r>
              <a:rPr lang="en-US" dirty="0" smtClean="0"/>
              <a:t>Cable shielding connects to power </a:t>
            </a:r>
            <a:r>
              <a:rPr lang="en-US" dirty="0" err="1" smtClean="0"/>
              <a:t>supplyfloating</a:t>
            </a:r>
            <a:r>
              <a:rPr lang="en-US" dirty="0" smtClean="0"/>
              <a:t> shield, not filter box</a:t>
            </a:r>
          </a:p>
          <a:p>
            <a:pPr marL="742950" lvl="2" indent="-342900"/>
            <a:r>
              <a:rPr lang="en-US" dirty="0" smtClean="0"/>
              <a:t>G</a:t>
            </a:r>
            <a:r>
              <a:rPr lang="pt-PT" dirty="0" err="1" smtClean="0"/>
              <a:t>rounding</a:t>
            </a:r>
            <a:r>
              <a:rPr lang="pt-PT" dirty="0" smtClean="0"/>
              <a:t> </a:t>
            </a:r>
            <a:r>
              <a:rPr lang="pt-PT" dirty="0" err="1" smtClean="0"/>
              <a:t>scheme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Bengt’s</a:t>
            </a:r>
            <a:r>
              <a:rPr lang="pt-PT" dirty="0" smtClean="0"/>
              <a:t> </a:t>
            </a:r>
            <a:r>
              <a:rPr lang="pt-PT" dirty="0" err="1" smtClean="0"/>
              <a:t>talk</a:t>
            </a:r>
            <a:r>
              <a:rPr lang="pt-PT" dirty="0" smtClean="0"/>
              <a:t> 2 </a:t>
            </a:r>
            <a:r>
              <a:rPr lang="pt-PT" dirty="0" err="1" smtClean="0"/>
              <a:t>weeks</a:t>
            </a:r>
            <a:r>
              <a:rPr lang="pt-PT" dirty="0" smtClean="0"/>
              <a:t> </a:t>
            </a:r>
            <a:r>
              <a:rPr lang="pt-PT" dirty="0" err="1" smtClean="0"/>
              <a:t>ago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233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43" y="578622"/>
            <a:ext cx="5987889" cy="3356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288" y="3774471"/>
            <a:ext cx="5615772" cy="1753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1232" y="785920"/>
            <a:ext cx="2145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Simplest</a:t>
            </a:r>
            <a:r>
              <a:rPr lang="pt-PT" sz="2400" dirty="0" smtClean="0"/>
              <a:t> </a:t>
            </a:r>
            <a:r>
              <a:rPr lang="pt-PT" sz="2400" dirty="0" err="1" smtClean="0"/>
              <a:t>solution</a:t>
            </a:r>
            <a:r>
              <a:rPr lang="pt-PT" sz="2400" dirty="0" smtClean="0"/>
              <a:t> for </a:t>
            </a:r>
            <a:r>
              <a:rPr lang="pt-PT" sz="2400" dirty="0" err="1" smtClean="0"/>
              <a:t>filter</a:t>
            </a:r>
            <a:r>
              <a:rPr lang="pt-PT" sz="2400" dirty="0" smtClean="0"/>
              <a:t> boxes</a:t>
            </a:r>
          </a:p>
          <a:p>
            <a:endParaRPr lang="pt-PT" sz="2400" dirty="0"/>
          </a:p>
          <a:p>
            <a:r>
              <a:rPr lang="pt-PT" sz="2400" dirty="0" smtClean="0"/>
              <a:t>1 </a:t>
            </a:r>
            <a:r>
              <a:rPr lang="pt-PT" sz="2400" dirty="0" err="1" smtClean="0"/>
              <a:t>cable</a:t>
            </a:r>
            <a:r>
              <a:rPr lang="pt-PT" sz="2400" dirty="0" smtClean="0"/>
              <a:t> </a:t>
            </a:r>
            <a:r>
              <a:rPr lang="pt-PT" sz="2400" dirty="0" err="1" smtClean="0"/>
              <a:t>in</a:t>
            </a:r>
            <a:r>
              <a:rPr lang="pt-PT" sz="2400" dirty="0" smtClean="0"/>
              <a:t> / 1 </a:t>
            </a:r>
            <a:r>
              <a:rPr lang="pt-PT" sz="2400" dirty="0" err="1" smtClean="0"/>
              <a:t>cable</a:t>
            </a:r>
            <a:r>
              <a:rPr lang="pt-PT" sz="2400" dirty="0" smtClean="0"/>
              <a:t> </a:t>
            </a:r>
            <a:r>
              <a:rPr lang="pt-PT" sz="2400" dirty="0" err="1" smtClean="0"/>
              <a:t>out</a:t>
            </a:r>
            <a:r>
              <a:rPr lang="pt-PT" sz="2400" dirty="0" smtClean="0"/>
              <a:t> (48 </a:t>
            </a:r>
            <a:r>
              <a:rPr lang="pt-PT" sz="2400" dirty="0" err="1" smtClean="0"/>
              <a:t>pairs</a:t>
            </a:r>
            <a:r>
              <a:rPr lang="pt-PT" sz="2400" dirty="0" smtClean="0"/>
              <a:t>/</a:t>
            </a:r>
            <a:r>
              <a:rPr lang="pt-PT" sz="2400" dirty="0" err="1" smtClean="0"/>
              <a:t>cable</a:t>
            </a:r>
            <a:r>
              <a:rPr lang="pt-PT" sz="2400" dirty="0" smtClean="0"/>
              <a:t>)</a:t>
            </a:r>
          </a:p>
          <a:p>
            <a:endParaRPr lang="pt-PT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957883"/>
            <a:ext cx="3237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pt-PT" sz="2400" dirty="0" err="1" smtClean="0"/>
              <a:t>Assuming</a:t>
            </a:r>
            <a:r>
              <a:rPr lang="pt-PT" sz="2400" dirty="0" smtClean="0"/>
              <a:t> RC-RC </a:t>
            </a:r>
            <a:r>
              <a:rPr lang="pt-PT" sz="2400" dirty="0" err="1" smtClean="0"/>
              <a:t>filter</a:t>
            </a:r>
            <a:r>
              <a:rPr lang="pt-PT" sz="2400" dirty="0" smtClean="0"/>
              <a:t> </a:t>
            </a:r>
            <a:r>
              <a:rPr lang="pt-PT" sz="2400" dirty="0" err="1" smtClean="0"/>
              <a:t>with</a:t>
            </a:r>
            <a:r>
              <a:rPr lang="pt-PT" sz="2400" dirty="0" smtClean="0"/>
              <a:t> </a:t>
            </a:r>
            <a:r>
              <a:rPr lang="pt-PT" sz="2400" dirty="0" err="1" smtClean="0"/>
              <a:t>discrete</a:t>
            </a:r>
            <a:r>
              <a:rPr lang="pt-PT" sz="2400" dirty="0" smtClean="0"/>
              <a:t> SMD </a:t>
            </a:r>
            <a:r>
              <a:rPr lang="pt-PT" sz="2400" dirty="0" err="1" smtClean="0"/>
              <a:t>components</a:t>
            </a:r>
            <a:endParaRPr lang="pt-PT" sz="2400" dirty="0" smtClean="0"/>
          </a:p>
          <a:p>
            <a:pPr marL="342900" indent="-342900">
              <a:buFont typeface="Arial"/>
              <a:buChar char="•"/>
            </a:pPr>
            <a:r>
              <a:rPr lang="pt-PT" sz="2400" dirty="0" smtClean="0"/>
              <a:t>24 </a:t>
            </a:r>
            <a:r>
              <a:rPr lang="pt-PT" sz="2400" dirty="0" err="1" smtClean="0"/>
              <a:t>channels</a:t>
            </a:r>
            <a:r>
              <a:rPr lang="pt-PT" sz="2400" dirty="0" smtClean="0"/>
              <a:t> / </a:t>
            </a:r>
            <a:r>
              <a:rPr lang="pt-PT" sz="2400" dirty="0" err="1" smtClean="0"/>
              <a:t>board</a:t>
            </a:r>
            <a:endParaRPr lang="pt-PT" sz="2400" dirty="0" smtClean="0"/>
          </a:p>
          <a:p>
            <a:pPr marL="342900" indent="-342900">
              <a:buFont typeface="Arial"/>
              <a:buChar char="•"/>
            </a:pPr>
            <a:r>
              <a:rPr lang="pt-PT" sz="2400" dirty="0" smtClean="0"/>
              <a:t>Can use </a:t>
            </a:r>
            <a:r>
              <a:rPr lang="pt-PT" sz="2400" dirty="0" err="1" smtClean="0"/>
              <a:t>both</a:t>
            </a:r>
            <a:r>
              <a:rPr lang="pt-PT" sz="2400" dirty="0" smtClean="0"/>
              <a:t> </a:t>
            </a:r>
            <a:r>
              <a:rPr lang="pt-PT" sz="2400" dirty="0" err="1" smtClean="0"/>
              <a:t>sides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each</a:t>
            </a:r>
            <a:r>
              <a:rPr lang="pt-PT" sz="2400" dirty="0" smtClean="0"/>
              <a:t> </a:t>
            </a:r>
            <a:r>
              <a:rPr lang="pt-PT" sz="2400" dirty="0" err="1" smtClean="0"/>
              <a:t>board</a:t>
            </a:r>
            <a:r>
              <a:rPr lang="pt-PT" sz="2400" dirty="0" smtClean="0"/>
              <a:t> </a:t>
            </a:r>
            <a:r>
              <a:rPr lang="pt-PT" sz="2400" dirty="0" err="1" smtClean="0"/>
              <a:t>if</a:t>
            </a:r>
            <a:r>
              <a:rPr lang="pt-PT" sz="2400" dirty="0" smtClean="0"/>
              <a:t> </a:t>
            </a:r>
            <a:r>
              <a:rPr lang="pt-PT" sz="2400" dirty="0" err="1" smtClean="0"/>
              <a:t>needed</a:t>
            </a:r>
            <a:endParaRPr lang="pt-PT" sz="2400" dirty="0" smtClean="0"/>
          </a:p>
        </p:txBody>
      </p:sp>
    </p:spTree>
    <p:extLst>
      <p:ext uri="{BB962C8B-B14F-4D97-AF65-F5344CB8AC3E}">
        <p14:creationId xmlns:p14="http://schemas.microsoft.com/office/powerpoint/2010/main" val="293785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diall691803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365017"/>
            <a:ext cx="527685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adiall_plug_691802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94" y="2637612"/>
            <a:ext cx="3584438" cy="335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741" y="365017"/>
            <a:ext cx="3523459" cy="637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Identified</a:t>
            </a:r>
            <a:r>
              <a:rPr lang="pt-PT" sz="2400" dirty="0" smtClean="0"/>
              <a:t> </a:t>
            </a:r>
            <a:r>
              <a:rPr lang="pt-PT" sz="2400" dirty="0" err="1" smtClean="0"/>
              <a:t>possible</a:t>
            </a:r>
            <a:r>
              <a:rPr lang="pt-PT" sz="2400" dirty="0" smtClean="0"/>
              <a:t> </a:t>
            </a:r>
            <a:r>
              <a:rPr lang="pt-PT" sz="2400" dirty="0" err="1" smtClean="0"/>
              <a:t>connector</a:t>
            </a:r>
            <a:r>
              <a:rPr lang="pt-PT" sz="2400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pt-PT" dirty="0" smtClean="0"/>
              <a:t>52 HV </a:t>
            </a:r>
            <a:r>
              <a:rPr lang="pt-PT" dirty="0" err="1" smtClean="0"/>
              <a:t>pins</a:t>
            </a:r>
            <a:endParaRPr lang="pt-PT" dirty="0" smtClean="0"/>
          </a:p>
          <a:p>
            <a:pPr marL="285750" indent="-285750">
              <a:buFont typeface="Arial"/>
              <a:buChar char="•"/>
            </a:pPr>
            <a:r>
              <a:rPr lang="pt-PT" dirty="0" err="1" smtClean="0"/>
              <a:t>Insulator</a:t>
            </a:r>
            <a:r>
              <a:rPr lang="pt-PT" dirty="0" smtClean="0"/>
              <a:t> </a:t>
            </a:r>
            <a:r>
              <a:rPr lang="pt-PT" dirty="0"/>
              <a:t>: </a:t>
            </a:r>
            <a:r>
              <a:rPr lang="pt-PT" dirty="0" err="1"/>
              <a:t>Thermoplastic</a:t>
            </a:r>
            <a:r>
              <a:rPr lang="pt-PT" dirty="0"/>
              <a:t> UL94V0 - </a:t>
            </a:r>
            <a:r>
              <a:rPr lang="pt-PT" dirty="0" err="1"/>
              <a:t>halogen</a:t>
            </a:r>
            <a:r>
              <a:rPr lang="pt-PT" dirty="0"/>
              <a:t> </a:t>
            </a:r>
            <a:r>
              <a:rPr lang="pt-PT" dirty="0" err="1"/>
              <a:t>free</a:t>
            </a:r>
            <a:r>
              <a:rPr lang="pt-PT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rad.hard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/>
              <a:t>Backshell</a:t>
            </a:r>
            <a:r>
              <a:rPr lang="pl-PL" dirty="0"/>
              <a:t> &amp; </a:t>
            </a:r>
            <a:r>
              <a:rPr lang="pl-PL" dirty="0" err="1"/>
              <a:t>shroud</a:t>
            </a:r>
            <a:r>
              <a:rPr lang="pl-PL" dirty="0"/>
              <a:t> : Aluminium </a:t>
            </a:r>
            <a:r>
              <a:rPr lang="pl-PL" dirty="0" err="1"/>
              <a:t>alloy</a:t>
            </a:r>
            <a:r>
              <a:rPr lang="pl-PL" dirty="0"/>
              <a:t> </a:t>
            </a:r>
            <a:r>
              <a:rPr lang="pl-PL" dirty="0" err="1"/>
              <a:t>nickel</a:t>
            </a:r>
            <a:r>
              <a:rPr lang="pl-PL" dirty="0"/>
              <a:t> </a:t>
            </a:r>
            <a:r>
              <a:rPr lang="pl-PL" dirty="0" err="1" smtClean="0"/>
              <a:t>plate</a:t>
            </a:r>
            <a:r>
              <a:rPr lang="pl-PL" dirty="0" err="1"/>
              <a:t>d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/>
              <a:t>Locking</a:t>
            </a:r>
            <a:r>
              <a:rPr lang="pl-PL" dirty="0"/>
              <a:t> </a:t>
            </a:r>
            <a:r>
              <a:rPr lang="pl-PL" dirty="0" err="1"/>
              <a:t>device</a:t>
            </a:r>
            <a:r>
              <a:rPr lang="pl-PL" dirty="0"/>
              <a:t> : </a:t>
            </a:r>
            <a:r>
              <a:rPr lang="pl-PL" dirty="0" err="1"/>
              <a:t>Stainless</a:t>
            </a:r>
            <a:r>
              <a:rPr lang="pl-PL" dirty="0"/>
              <a:t> </a:t>
            </a:r>
            <a:r>
              <a:rPr lang="pl-PL" dirty="0" err="1"/>
              <a:t>steel</a:t>
            </a:r>
            <a:r>
              <a:rPr lang="pl-PL" dirty="0"/>
              <a:t> and </a:t>
            </a:r>
            <a:r>
              <a:rPr lang="pl-PL" dirty="0" err="1"/>
              <a:t>nickel</a:t>
            </a:r>
            <a:r>
              <a:rPr lang="pl-PL" dirty="0"/>
              <a:t> </a:t>
            </a:r>
            <a:r>
              <a:rPr lang="pl-PL" dirty="0" err="1"/>
              <a:t>plated</a:t>
            </a:r>
            <a:r>
              <a:rPr lang="pl-PL" dirty="0"/>
              <a:t> </a:t>
            </a:r>
            <a:r>
              <a:rPr lang="pl-PL" dirty="0" err="1"/>
              <a:t>copper</a:t>
            </a:r>
            <a:r>
              <a:rPr lang="pl-PL" dirty="0"/>
              <a:t> </a:t>
            </a:r>
            <a:r>
              <a:rPr lang="pl-PL" dirty="0" err="1" smtClean="0"/>
              <a:t>alloy</a:t>
            </a:r>
            <a:endParaRPr lang="pl-PL" dirty="0" smtClean="0"/>
          </a:p>
          <a:p>
            <a:pPr marL="742950" lvl="1" indent="-285750">
              <a:buFont typeface="Arial"/>
              <a:buChar char="•"/>
            </a:pP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probably</a:t>
            </a:r>
            <a:r>
              <a:rPr lang="pl-PL" dirty="0" smtClean="0"/>
              <a:t> be </a:t>
            </a:r>
            <a:r>
              <a:rPr lang="pl-PL" dirty="0" err="1" smtClean="0"/>
              <a:t>replaced</a:t>
            </a:r>
            <a:endParaRPr lang="pl-PL" dirty="0"/>
          </a:p>
          <a:p>
            <a:pPr marL="285750" indent="-285750">
              <a:buFont typeface="Arial"/>
              <a:buChar char="•"/>
            </a:pPr>
            <a:r>
              <a:rPr lang="pl-PL" dirty="0" err="1"/>
              <a:t>Contacts</a:t>
            </a:r>
            <a:r>
              <a:rPr lang="pl-PL" dirty="0"/>
              <a:t> : </a:t>
            </a:r>
            <a:r>
              <a:rPr lang="pl-PL" dirty="0" err="1"/>
              <a:t>Copper</a:t>
            </a:r>
            <a:r>
              <a:rPr lang="pl-PL" dirty="0"/>
              <a:t> </a:t>
            </a:r>
            <a:r>
              <a:rPr lang="pl-PL" dirty="0" err="1"/>
              <a:t>alloy</a:t>
            </a:r>
            <a:r>
              <a:rPr lang="pl-PL" dirty="0"/>
              <a:t> </a:t>
            </a:r>
            <a:r>
              <a:rPr lang="pl-PL" dirty="0" err="1"/>
              <a:t>gold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nickel</a:t>
            </a:r>
            <a:r>
              <a:rPr lang="pl-PL" dirty="0"/>
              <a:t> </a:t>
            </a:r>
            <a:r>
              <a:rPr lang="pl-PL" dirty="0" err="1"/>
              <a:t>plated</a:t>
            </a:r>
            <a:r>
              <a:rPr lang="pl-PL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pl-PL" dirty="0"/>
          </a:p>
          <a:p>
            <a:r>
              <a:rPr lang="pl-PL" dirty="0" smtClean="0"/>
              <a:t>Notes:</a:t>
            </a:r>
            <a:endParaRPr lang="pt-PT" dirty="0" smtClean="0"/>
          </a:p>
          <a:p>
            <a:pPr marL="285750" indent="-285750">
              <a:buFont typeface="Arial"/>
              <a:buChar char="•"/>
            </a:pPr>
            <a:r>
              <a:rPr lang="pt-PT" dirty="0" err="1" smtClean="0"/>
              <a:t>Already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ATLAS &amp; </a:t>
            </a:r>
            <a:r>
              <a:rPr lang="pt-PT" dirty="0" err="1" smtClean="0"/>
              <a:t>etc</a:t>
            </a:r>
            <a:endParaRPr lang="pt-PT" dirty="0" smtClean="0"/>
          </a:p>
          <a:p>
            <a:pPr marL="285750" indent="-285750">
              <a:buFont typeface="Arial"/>
              <a:buChar char="•"/>
            </a:pPr>
            <a:r>
              <a:rPr lang="pt-PT" dirty="0" err="1" smtClean="0"/>
              <a:t>Expensive</a:t>
            </a:r>
            <a:r>
              <a:rPr lang="pt-PT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pt-PT" dirty="0" smtClean="0"/>
              <a:t>19mm </a:t>
            </a:r>
            <a:r>
              <a:rPr lang="pt-PT" dirty="0" err="1" smtClean="0"/>
              <a:t>wide</a:t>
            </a:r>
            <a:r>
              <a:rPr lang="pt-PT" dirty="0" smtClean="0"/>
              <a:t> </a:t>
            </a:r>
            <a:r>
              <a:rPr lang="pt-PT" dirty="0" err="1" smtClean="0"/>
              <a:t>plus</a:t>
            </a:r>
            <a:r>
              <a:rPr lang="pt-PT" dirty="0" smtClean="0"/>
              <a:t> </a:t>
            </a:r>
            <a:r>
              <a:rPr lang="pt-PT" dirty="0" err="1" smtClean="0"/>
              <a:t>margin</a:t>
            </a:r>
            <a:r>
              <a:rPr lang="pt-PT" dirty="0" smtClean="0"/>
              <a:t> </a:t>
            </a:r>
            <a:r>
              <a:rPr lang="pt-PT" dirty="0" err="1" smtClean="0"/>
              <a:t>should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easy</a:t>
            </a:r>
            <a:r>
              <a:rPr lang="pt-PT" dirty="0" smtClean="0"/>
              <a:t> for 10/11 </a:t>
            </a:r>
            <a:r>
              <a:rPr lang="pt-PT" dirty="0" err="1" smtClean="0"/>
              <a:t>in</a:t>
            </a:r>
            <a:r>
              <a:rPr lang="pt-PT" dirty="0" smtClean="0"/>
              <a:t>  40cm box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anything</a:t>
            </a:r>
            <a:r>
              <a:rPr lang="pt-PT" dirty="0" smtClean="0"/>
              <a:t> </a:t>
            </a:r>
            <a:r>
              <a:rPr lang="pt-PT" dirty="0" err="1" smtClean="0"/>
              <a:t>we’re</a:t>
            </a:r>
            <a:r>
              <a:rPr lang="pt-PT" dirty="0" smtClean="0"/>
              <a:t> </a:t>
            </a:r>
            <a:r>
              <a:rPr lang="pt-PT" dirty="0" err="1" smtClean="0"/>
              <a:t>missing</a:t>
            </a:r>
            <a:r>
              <a:rPr lang="pt-PT" dirty="0" smtClean="0"/>
              <a:t>?</a:t>
            </a:r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855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420"/>
            <a:ext cx="8229600" cy="1143000"/>
          </a:xfrm>
        </p:spPr>
        <p:txBody>
          <a:bodyPr/>
          <a:lstStyle/>
          <a:p>
            <a:r>
              <a:rPr lang="pt-PT" dirty="0" err="1" smtClean="0"/>
              <a:t>Questions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5" y="1368420"/>
            <a:ext cx="8825413" cy="53576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PT" dirty="0" err="1" smtClean="0"/>
              <a:t>Need</a:t>
            </a:r>
            <a:r>
              <a:rPr lang="pt-PT" dirty="0" smtClean="0"/>
              <a:t> more </a:t>
            </a:r>
            <a:r>
              <a:rPr lang="pt-PT" dirty="0" err="1" smtClean="0"/>
              <a:t>information</a:t>
            </a:r>
            <a:r>
              <a:rPr lang="pt-PT" dirty="0" smtClean="0"/>
              <a:t> to </a:t>
            </a:r>
            <a:r>
              <a:rPr lang="pt-PT" dirty="0" err="1" smtClean="0"/>
              <a:t>proceed</a:t>
            </a:r>
            <a:r>
              <a:rPr lang="pt-PT" dirty="0" smtClean="0"/>
              <a:t>:</a:t>
            </a:r>
          </a:p>
          <a:p>
            <a:endParaRPr lang="pt-PT" dirty="0" smtClean="0"/>
          </a:p>
          <a:p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this</a:t>
            </a:r>
            <a:r>
              <a:rPr lang="pt-PT" dirty="0" smtClean="0"/>
              <a:t> design </a:t>
            </a:r>
            <a:r>
              <a:rPr lang="pt-PT" dirty="0" err="1" smtClean="0"/>
              <a:t>suitable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do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</a:t>
            </a:r>
            <a:r>
              <a:rPr lang="pt-PT" dirty="0" err="1" smtClean="0"/>
              <a:t>other</a:t>
            </a:r>
            <a:r>
              <a:rPr lang="pt-PT" dirty="0" smtClean="0"/>
              <a:t> </a:t>
            </a:r>
            <a:r>
              <a:rPr lang="pt-PT" dirty="0" err="1" smtClean="0"/>
              <a:t>options</a:t>
            </a:r>
            <a:r>
              <a:rPr lang="pt-PT" dirty="0" smtClean="0"/>
              <a:t>?</a:t>
            </a:r>
          </a:p>
          <a:p>
            <a:endParaRPr lang="pt-PT" dirty="0" smtClean="0"/>
          </a:p>
          <a:p>
            <a:r>
              <a:rPr lang="pt-PT" dirty="0" err="1" smtClean="0"/>
              <a:t>Filter</a:t>
            </a:r>
            <a:r>
              <a:rPr lang="pt-PT" dirty="0" smtClean="0"/>
              <a:t> </a:t>
            </a:r>
            <a:r>
              <a:rPr lang="pt-PT" dirty="0" err="1" smtClean="0"/>
              <a:t>characteristics</a:t>
            </a:r>
            <a:r>
              <a:rPr lang="pt-PT" dirty="0" smtClean="0"/>
              <a:t>? </a:t>
            </a:r>
          </a:p>
          <a:p>
            <a:pPr lvl="1"/>
            <a:r>
              <a:rPr lang="pt-PT" dirty="0" err="1" smtClean="0"/>
              <a:t>Identified</a:t>
            </a:r>
            <a:r>
              <a:rPr lang="pt-PT" dirty="0" smtClean="0"/>
              <a:t> range </a:t>
            </a:r>
            <a:r>
              <a:rPr lang="pt-PT" dirty="0" err="1" smtClean="0"/>
              <a:t>of</a:t>
            </a:r>
            <a:r>
              <a:rPr lang="pt-PT" dirty="0" smtClean="0"/>
              <a:t> SMD </a:t>
            </a:r>
            <a:r>
              <a:rPr lang="pt-PT" dirty="0" err="1" smtClean="0"/>
              <a:t>components</a:t>
            </a:r>
            <a:r>
              <a:rPr lang="pt-PT" dirty="0" smtClean="0"/>
              <a:t>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know</a:t>
            </a:r>
            <a:r>
              <a:rPr lang="pt-PT" dirty="0" smtClean="0"/>
              <a:t> </a:t>
            </a:r>
            <a:r>
              <a:rPr lang="pt-PT" dirty="0" err="1" smtClean="0"/>
              <a:t>values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capacitance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resistance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What</a:t>
            </a:r>
            <a:r>
              <a:rPr lang="pt-PT" dirty="0" smtClean="0"/>
              <a:t> </a:t>
            </a:r>
            <a:r>
              <a:rPr lang="pt-PT" dirty="0" err="1" smtClean="0"/>
              <a:t>power</a:t>
            </a:r>
            <a:r>
              <a:rPr lang="pt-PT" dirty="0" smtClean="0"/>
              <a:t> / </a:t>
            </a:r>
            <a:r>
              <a:rPr lang="pt-PT" dirty="0" err="1" smtClean="0"/>
              <a:t>current</a:t>
            </a:r>
            <a:r>
              <a:rPr lang="pt-PT" dirty="0" smtClean="0"/>
              <a:t> per </a:t>
            </a:r>
            <a:r>
              <a:rPr lang="pt-PT" dirty="0" err="1" smtClean="0"/>
              <a:t>channel</a:t>
            </a:r>
            <a:r>
              <a:rPr lang="pt-PT" dirty="0" smtClean="0"/>
              <a:t>?</a:t>
            </a:r>
          </a:p>
          <a:p>
            <a:pPr lvl="1"/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there</a:t>
            </a:r>
            <a:r>
              <a:rPr lang="pt-PT" dirty="0" smtClean="0"/>
              <a:t> a </a:t>
            </a:r>
            <a:r>
              <a:rPr lang="pt-PT" dirty="0" err="1" smtClean="0"/>
              <a:t>list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allowed</a:t>
            </a:r>
            <a:r>
              <a:rPr lang="pt-PT" dirty="0" smtClean="0"/>
              <a:t> </a:t>
            </a:r>
            <a:r>
              <a:rPr lang="pt-PT" dirty="0" err="1" smtClean="0"/>
              <a:t>materials</a:t>
            </a:r>
            <a:r>
              <a:rPr lang="pt-PT" dirty="0" smtClean="0"/>
              <a:t> / </a:t>
            </a:r>
            <a:r>
              <a:rPr lang="pt-PT" dirty="0" err="1" smtClean="0"/>
              <a:t>components</a:t>
            </a:r>
            <a:r>
              <a:rPr lang="pt-PT" dirty="0"/>
              <a:t>?</a:t>
            </a:r>
          </a:p>
          <a:p>
            <a:pPr lvl="1"/>
            <a:r>
              <a:rPr lang="pt-PT" dirty="0" err="1" smtClean="0"/>
              <a:t>Any</a:t>
            </a:r>
            <a:r>
              <a:rPr lang="pt-PT" dirty="0" smtClean="0"/>
              <a:t> </a:t>
            </a:r>
            <a:r>
              <a:rPr lang="pt-PT" dirty="0" err="1" smtClean="0"/>
              <a:t>limits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cross-</a:t>
            </a:r>
            <a:r>
              <a:rPr lang="pt-PT" dirty="0" err="1" smtClean="0"/>
              <a:t>talk</a:t>
            </a:r>
            <a:r>
              <a:rPr lang="pt-PT" dirty="0" smtClean="0"/>
              <a:t> </a:t>
            </a:r>
            <a:r>
              <a:rPr lang="pt-PT" dirty="0" err="1" smtClean="0"/>
              <a:t>between</a:t>
            </a:r>
            <a:r>
              <a:rPr lang="pt-PT" dirty="0" smtClean="0"/>
              <a:t> </a:t>
            </a:r>
            <a:r>
              <a:rPr lang="pt-PT" dirty="0" err="1" smtClean="0"/>
              <a:t>channels</a:t>
            </a:r>
            <a:r>
              <a:rPr lang="pt-PT" dirty="0" smtClean="0"/>
              <a:t>?</a:t>
            </a:r>
          </a:p>
          <a:p>
            <a:pPr lvl="1"/>
            <a:r>
              <a:rPr lang="pt-PT" dirty="0" err="1" smtClean="0"/>
              <a:t>Accessibility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ease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/>
              <a:t> </a:t>
            </a:r>
            <a:r>
              <a:rPr lang="pt-PT" dirty="0" err="1" smtClean="0"/>
              <a:t>maintenance</a:t>
            </a:r>
            <a:r>
              <a:rPr lang="pt-PT" dirty="0"/>
              <a:t>:</a:t>
            </a:r>
            <a:endParaRPr lang="pt-PT" dirty="0" smtClean="0"/>
          </a:p>
          <a:p>
            <a:pPr lvl="2"/>
            <a:r>
              <a:rPr lang="pt-PT" dirty="0" err="1" smtClean="0"/>
              <a:t>In</a:t>
            </a:r>
            <a:r>
              <a:rPr lang="pt-PT" dirty="0" smtClean="0"/>
              <a:t> case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failure</a:t>
            </a:r>
            <a:r>
              <a:rPr lang="pt-PT" dirty="0"/>
              <a:t> </a:t>
            </a:r>
            <a:r>
              <a:rPr lang="pt-PT" dirty="0" smtClean="0"/>
              <a:t>assume </a:t>
            </a:r>
            <a:r>
              <a:rPr lang="pt-PT" dirty="0" err="1" smtClean="0"/>
              <a:t>whole</a:t>
            </a:r>
            <a:r>
              <a:rPr lang="pt-PT" dirty="0" smtClean="0"/>
              <a:t> box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taken</a:t>
            </a:r>
            <a:r>
              <a:rPr lang="pt-PT" dirty="0" smtClean="0"/>
              <a:t> to </a:t>
            </a:r>
            <a:r>
              <a:rPr lang="pt-PT" dirty="0" err="1" smtClean="0"/>
              <a:t>repair</a:t>
            </a:r>
            <a:r>
              <a:rPr lang="pt-PT" dirty="0" smtClean="0"/>
              <a:t>? </a:t>
            </a:r>
            <a:r>
              <a:rPr lang="pt-PT" dirty="0" err="1" smtClean="0"/>
              <a:t>Or</a:t>
            </a:r>
            <a:r>
              <a:rPr lang="pt-PT" dirty="0" smtClean="0"/>
              <a:t> </a:t>
            </a:r>
            <a:r>
              <a:rPr lang="pt-PT" dirty="0" err="1" smtClean="0"/>
              <a:t>best</a:t>
            </a:r>
            <a:r>
              <a:rPr lang="pt-PT" dirty="0" smtClean="0"/>
              <a:t> to </a:t>
            </a:r>
            <a:r>
              <a:rPr lang="pt-PT" dirty="0" err="1" smtClean="0"/>
              <a:t>access</a:t>
            </a:r>
            <a:r>
              <a:rPr lang="pt-PT" dirty="0" smtClean="0"/>
              <a:t> individual </a:t>
            </a:r>
            <a:r>
              <a:rPr lang="pt-PT" dirty="0" err="1" smtClean="0"/>
              <a:t>boards</a:t>
            </a:r>
            <a:r>
              <a:rPr lang="pt-PT" dirty="0" smtClean="0"/>
              <a:t>?</a:t>
            </a:r>
          </a:p>
          <a:p>
            <a:r>
              <a:rPr lang="pt-PT" dirty="0" err="1" smtClean="0"/>
              <a:t>Anything</a:t>
            </a:r>
            <a:r>
              <a:rPr lang="pt-PT" dirty="0" smtClean="0"/>
              <a:t> </a:t>
            </a:r>
            <a:r>
              <a:rPr lang="pt-PT" dirty="0" err="1" smtClean="0"/>
              <a:t>else</a:t>
            </a:r>
            <a:r>
              <a:rPr lang="pt-PT" dirty="0" smtClean="0"/>
              <a:t> </a:t>
            </a:r>
            <a:r>
              <a:rPr lang="pt-PT" dirty="0" err="1" smtClean="0"/>
              <a:t>we’re</a:t>
            </a:r>
            <a:r>
              <a:rPr lang="pt-PT" dirty="0" smtClean="0"/>
              <a:t> </a:t>
            </a:r>
            <a:r>
              <a:rPr lang="pt-PT" dirty="0" err="1" smtClean="0"/>
              <a:t>missing</a:t>
            </a:r>
            <a:r>
              <a:rPr lang="pt-PT" dirty="0" smtClean="0"/>
              <a:t>?</a:t>
            </a:r>
          </a:p>
          <a:p>
            <a:endParaRPr lang="pt-PT" dirty="0"/>
          </a:p>
          <a:p>
            <a:r>
              <a:rPr lang="pt-PT" dirty="0" err="1" smtClean="0"/>
              <a:t>Once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above</a:t>
            </a:r>
            <a:r>
              <a:rPr lang="pt-PT" dirty="0" smtClean="0"/>
              <a:t> are </a:t>
            </a:r>
            <a:r>
              <a:rPr lang="pt-PT" dirty="0" err="1" smtClean="0"/>
              <a:t>understood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/>
              <a:t> </a:t>
            </a:r>
            <a:r>
              <a:rPr lang="pt-PT" dirty="0" smtClean="0"/>
              <a:t>can </a:t>
            </a:r>
            <a:r>
              <a:rPr lang="pt-PT" dirty="0" err="1" smtClean="0"/>
              <a:t>make</a:t>
            </a:r>
            <a:r>
              <a:rPr lang="pt-PT" dirty="0" smtClean="0"/>
              <a:t> </a:t>
            </a:r>
            <a:r>
              <a:rPr lang="pt-PT" dirty="0" err="1" smtClean="0"/>
              <a:t>proper</a:t>
            </a:r>
            <a:r>
              <a:rPr lang="pt-PT" dirty="0" smtClean="0"/>
              <a:t> design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start</a:t>
            </a:r>
            <a:r>
              <a:rPr lang="pt-PT" dirty="0" smtClean="0"/>
              <a:t> </a:t>
            </a:r>
            <a:r>
              <a:rPr lang="pt-PT" dirty="0" err="1" smtClean="0"/>
              <a:t>testing</a:t>
            </a:r>
            <a:r>
              <a:rPr lang="pt-PT" dirty="0" smtClean="0"/>
              <a:t> </a:t>
            </a:r>
          </a:p>
          <a:p>
            <a:pPr lvl="1"/>
            <a:r>
              <a:rPr lang="pt-PT" dirty="0" err="1" smtClean="0"/>
              <a:t>Would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useful</a:t>
            </a:r>
            <a:r>
              <a:rPr lang="pt-PT" dirty="0" smtClean="0"/>
              <a:t> to decide </a:t>
            </a:r>
            <a:r>
              <a:rPr lang="pt-PT" u="sng" dirty="0" err="1" smtClean="0"/>
              <a:t>which</a:t>
            </a:r>
            <a:r>
              <a:rPr lang="pt-PT" u="sng" dirty="0" smtClean="0"/>
              <a:t> </a:t>
            </a:r>
            <a:r>
              <a:rPr lang="pt-PT" u="sng" dirty="0" err="1" smtClean="0"/>
              <a:t>connector</a:t>
            </a:r>
            <a:r>
              <a:rPr lang="pt-PT" u="sng" dirty="0" smtClean="0"/>
              <a:t> </a:t>
            </a:r>
            <a:r>
              <a:rPr lang="pt-PT" dirty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endParaRPr lang="pt-PT" dirty="0" smtClean="0"/>
          </a:p>
          <a:p>
            <a:pPr lvl="1"/>
            <a:r>
              <a:rPr lang="pt-PT" dirty="0" err="1" smtClean="0"/>
              <a:t>Would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possible</a:t>
            </a:r>
            <a:r>
              <a:rPr lang="pt-PT" dirty="0" smtClean="0"/>
              <a:t> to </a:t>
            </a:r>
            <a:r>
              <a:rPr lang="pt-PT" dirty="0" err="1" smtClean="0"/>
              <a:t>obtain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LGAD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type</a:t>
            </a:r>
            <a:r>
              <a:rPr lang="pt-PT" dirty="0" smtClean="0"/>
              <a:t> </a:t>
            </a:r>
            <a:r>
              <a:rPr lang="pt-PT" dirty="0" err="1" smtClean="0"/>
              <a:t>we’ll</a:t>
            </a:r>
            <a:r>
              <a:rPr lang="pt-PT" dirty="0" smtClean="0"/>
              <a:t> use?</a:t>
            </a:r>
          </a:p>
        </p:txBody>
      </p:sp>
    </p:spTree>
    <p:extLst>
      <p:ext uri="{BB962C8B-B14F-4D97-AF65-F5344CB8AC3E}">
        <p14:creationId xmlns:p14="http://schemas.microsoft.com/office/powerpoint/2010/main" val="77070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First</a:t>
            </a:r>
            <a:r>
              <a:rPr lang="pt-PT" dirty="0" smtClean="0"/>
              <a:t> CAD </a:t>
            </a:r>
            <a:r>
              <a:rPr lang="pt-PT" dirty="0" err="1" smtClean="0"/>
              <a:t>drawings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err="1" smtClean="0"/>
              <a:t>Only</a:t>
            </a:r>
            <a:r>
              <a:rPr lang="pt-PT" dirty="0" smtClean="0"/>
              <a:t> a general </a:t>
            </a:r>
            <a:r>
              <a:rPr lang="pt-PT" dirty="0" err="1" smtClean="0"/>
              <a:t>scheme</a:t>
            </a:r>
            <a:r>
              <a:rPr lang="pt-PT" dirty="0" smtClean="0"/>
              <a:t> </a:t>
            </a: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far</a:t>
            </a:r>
            <a:r>
              <a:rPr lang="pt-PT" dirty="0" smtClean="0"/>
              <a:t>,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ready</a:t>
            </a:r>
            <a:r>
              <a:rPr lang="pt-PT" dirty="0" smtClean="0"/>
              <a:t> to move to </a:t>
            </a:r>
            <a:r>
              <a:rPr lang="pt-PT" dirty="0" err="1" smtClean="0"/>
              <a:t>prototyping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testing</a:t>
            </a:r>
            <a:r>
              <a:rPr lang="pt-PT" dirty="0" smtClean="0"/>
              <a:t> as </a:t>
            </a:r>
            <a:r>
              <a:rPr lang="pt-PT" dirty="0" err="1" smtClean="0"/>
              <a:t>soon</a:t>
            </a:r>
            <a:r>
              <a:rPr lang="pt-PT" dirty="0" smtClean="0"/>
              <a:t> as </a:t>
            </a:r>
            <a:r>
              <a:rPr lang="pt-PT" dirty="0" err="1" smtClean="0"/>
              <a:t>parts</a:t>
            </a:r>
            <a:r>
              <a:rPr lang="pt-PT" dirty="0" smtClean="0"/>
              <a:t> are </a:t>
            </a:r>
            <a:r>
              <a:rPr lang="pt-PT" dirty="0" err="1" smtClean="0"/>
              <a:t>agreed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Next</a:t>
            </a:r>
            <a:r>
              <a:rPr lang="pt-PT" dirty="0" smtClean="0"/>
              <a:t> </a:t>
            </a:r>
            <a:r>
              <a:rPr lang="pt-PT" dirty="0" err="1" smtClean="0"/>
              <a:t>steps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Decide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parts</a:t>
            </a:r>
            <a:r>
              <a:rPr lang="pt-PT" dirty="0" smtClean="0"/>
              <a:t>: </a:t>
            </a:r>
          </a:p>
          <a:p>
            <a:pPr lvl="2"/>
            <a:r>
              <a:rPr lang="pt-PT" dirty="0" err="1" smtClean="0"/>
              <a:t>Connectors</a:t>
            </a:r>
            <a:r>
              <a:rPr lang="pt-PT" dirty="0"/>
              <a:t>:</a:t>
            </a:r>
            <a:r>
              <a:rPr lang="pt-PT" dirty="0" smtClean="0"/>
              <a:t> </a:t>
            </a:r>
            <a:r>
              <a:rPr lang="pt-PT" dirty="0" err="1" smtClean="0"/>
              <a:t>used</a:t>
            </a:r>
            <a:r>
              <a:rPr lang="pt-PT" dirty="0" smtClean="0"/>
              <a:t> 56-pin CMM 320 </a:t>
            </a:r>
            <a:r>
              <a:rPr lang="pt-PT" dirty="0" err="1" smtClean="0"/>
              <a:t>series</a:t>
            </a:r>
            <a:r>
              <a:rPr lang="pt-PT" dirty="0" smtClean="0"/>
              <a:t> 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Nikomatic</a:t>
            </a:r>
            <a:r>
              <a:rPr lang="pt-PT" dirty="0" smtClean="0"/>
              <a:t> (</a:t>
            </a:r>
            <a:r>
              <a:rPr lang="pt-PT" dirty="0" err="1" smtClean="0"/>
              <a:t>from</a:t>
            </a:r>
            <a:r>
              <a:rPr lang="pt-PT" dirty="0" smtClean="0"/>
              <a:t> </a:t>
            </a:r>
            <a:r>
              <a:rPr lang="pt-PT" dirty="0" err="1" smtClean="0"/>
              <a:t>initial</a:t>
            </a:r>
            <a:r>
              <a:rPr lang="pt-PT" dirty="0" smtClean="0"/>
              <a:t> </a:t>
            </a:r>
            <a:r>
              <a:rPr lang="pt-PT" dirty="0" err="1" smtClean="0"/>
              <a:t>discussion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Sergei)</a:t>
            </a:r>
          </a:p>
          <a:p>
            <a:pPr lvl="2"/>
            <a:r>
              <a:rPr lang="pt-PT" dirty="0" smtClean="0"/>
              <a:t>SMD R </a:t>
            </a:r>
            <a:r>
              <a:rPr lang="pt-PT" dirty="0" err="1" smtClean="0"/>
              <a:t>and</a:t>
            </a:r>
            <a:r>
              <a:rPr lang="pt-PT" dirty="0" smtClean="0"/>
              <a:t> C </a:t>
            </a:r>
            <a:r>
              <a:rPr lang="pt-PT" dirty="0" err="1" smtClean="0"/>
              <a:t>components</a:t>
            </a:r>
            <a:r>
              <a:rPr lang="pt-PT" dirty="0" smtClean="0"/>
              <a:t>: </a:t>
            </a:r>
            <a:r>
              <a:rPr lang="pt-PT" dirty="0" err="1" smtClean="0"/>
              <a:t>need</a:t>
            </a:r>
            <a:r>
              <a:rPr lang="pt-PT" dirty="0" smtClean="0"/>
              <a:t> </a:t>
            </a:r>
            <a:r>
              <a:rPr lang="pt-PT" dirty="0" err="1" smtClean="0"/>
              <a:t>specs</a:t>
            </a:r>
            <a:r>
              <a:rPr lang="pt-PT" dirty="0" smtClean="0"/>
              <a:t> to procure</a:t>
            </a:r>
          </a:p>
          <a:p>
            <a:pPr lvl="1"/>
            <a:r>
              <a:rPr lang="pt-PT" dirty="0" err="1" smtClean="0"/>
              <a:t>Acquire</a:t>
            </a:r>
            <a:r>
              <a:rPr lang="pt-PT" dirty="0" smtClean="0"/>
              <a:t> </a:t>
            </a:r>
            <a:r>
              <a:rPr lang="pt-PT" dirty="0" err="1" smtClean="0"/>
              <a:t>components</a:t>
            </a:r>
            <a:r>
              <a:rPr lang="pt-PT" dirty="0" smtClean="0"/>
              <a:t> for a </a:t>
            </a:r>
            <a:r>
              <a:rPr lang="pt-PT" dirty="0" err="1" smtClean="0"/>
              <a:t>small</a:t>
            </a:r>
            <a:r>
              <a:rPr lang="pt-PT" dirty="0" smtClean="0"/>
              <a:t> </a:t>
            </a:r>
            <a:r>
              <a:rPr lang="pt-PT" dirty="0" err="1" smtClean="0"/>
              <a:t>prototype</a:t>
            </a:r>
            <a:endParaRPr lang="pt-PT" dirty="0"/>
          </a:p>
          <a:p>
            <a:pPr lvl="1"/>
            <a:r>
              <a:rPr lang="pt-PT" dirty="0" err="1" smtClean="0"/>
              <a:t>Assemble</a:t>
            </a:r>
            <a:r>
              <a:rPr lang="pt-PT" dirty="0" smtClean="0"/>
              <a:t> </a:t>
            </a:r>
            <a:r>
              <a:rPr lang="pt-PT" dirty="0" err="1" smtClean="0"/>
              <a:t>test</a:t>
            </a:r>
            <a:r>
              <a:rPr lang="pt-PT" dirty="0" smtClean="0"/>
              <a:t> </a:t>
            </a:r>
            <a:r>
              <a:rPr lang="pt-PT" dirty="0" err="1" smtClean="0"/>
              <a:t>boards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perform</a:t>
            </a:r>
            <a:r>
              <a:rPr lang="pt-PT" dirty="0" smtClean="0"/>
              <a:t> </a:t>
            </a:r>
            <a:r>
              <a:rPr lang="pt-PT" dirty="0" err="1" smtClean="0"/>
              <a:t>electrical</a:t>
            </a:r>
            <a:r>
              <a:rPr lang="pt-PT" dirty="0" smtClean="0"/>
              <a:t> </a:t>
            </a:r>
            <a:r>
              <a:rPr lang="pt-PT" dirty="0" err="1" smtClean="0"/>
              <a:t>tests</a:t>
            </a:r>
            <a:r>
              <a:rPr lang="pt-PT" dirty="0" smtClean="0"/>
              <a:t>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131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effhdgcfaojhp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t="16331" b="16917"/>
          <a:stretch/>
        </p:blipFill>
        <p:spPr>
          <a:xfrm>
            <a:off x="346503" y="1716705"/>
            <a:ext cx="8340297" cy="432093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Modular box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937" y="1323355"/>
            <a:ext cx="859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err="1" smtClean="0">
                <a:solidFill>
                  <a:srgbClr val="FFFFFF"/>
                </a:solidFill>
              </a:rPr>
              <a:t>Dimensions</a:t>
            </a:r>
            <a:r>
              <a:rPr lang="pt-PT" sz="2000" dirty="0" smtClean="0">
                <a:solidFill>
                  <a:srgbClr val="FFFFFF"/>
                </a:solidFill>
              </a:rPr>
              <a:t>: </a:t>
            </a:r>
            <a:r>
              <a:rPr lang="mr-IN" sz="2000" dirty="0">
                <a:solidFill>
                  <a:srgbClr val="FFFFFF"/>
                </a:solidFill>
              </a:rPr>
              <a:t> </a:t>
            </a:r>
            <a:r>
              <a:rPr lang="mr-IN" sz="2000" dirty="0" smtClean="0">
                <a:solidFill>
                  <a:srgbClr val="FFFFFF"/>
                </a:solidFill>
              </a:rPr>
              <a:t>360</a:t>
            </a:r>
            <a:r>
              <a:rPr lang="en-US" sz="2000" dirty="0" smtClean="0">
                <a:solidFill>
                  <a:srgbClr val="FFFFFF"/>
                </a:solidFill>
              </a:rPr>
              <a:t> x </a:t>
            </a:r>
            <a:r>
              <a:rPr lang="mr-IN" sz="2000" dirty="0" smtClean="0">
                <a:solidFill>
                  <a:srgbClr val="FFFFFF"/>
                </a:solidFill>
              </a:rPr>
              <a:t>195</a:t>
            </a:r>
            <a:r>
              <a:rPr lang="en-US" sz="2000" dirty="0" smtClean="0">
                <a:solidFill>
                  <a:srgbClr val="FFFFFF"/>
                </a:solidFill>
              </a:rPr>
              <a:t> x </a:t>
            </a:r>
            <a:r>
              <a:rPr lang="mr-IN" sz="2000" dirty="0" smtClean="0">
                <a:solidFill>
                  <a:srgbClr val="FFFFFF"/>
                </a:solidFill>
              </a:rPr>
              <a:t>104 mm</a:t>
            </a:r>
            <a:r>
              <a:rPr lang="mr-IN" sz="2000" baseline="30000" dirty="0" smtClean="0">
                <a:solidFill>
                  <a:srgbClr val="FFFFFF"/>
                </a:solidFill>
              </a:rPr>
              <a:t>3</a:t>
            </a:r>
            <a:r>
              <a:rPr lang="en-US" sz="2000" baseline="30000" dirty="0">
                <a:solidFill>
                  <a:srgbClr val="FFFFFF"/>
                </a:solidFill>
              </a:rPr>
              <a:t> </a:t>
            </a:r>
            <a:r>
              <a:rPr lang="en-US" sz="2000" baseline="30000" dirty="0" smtClean="0">
                <a:solidFill>
                  <a:srgbClr val="FFFFFF"/>
                </a:solidFill>
              </a:rPr>
              <a:t>                    </a:t>
            </a:r>
            <a:r>
              <a:rPr lang="en-US" sz="2000" dirty="0" smtClean="0">
                <a:solidFill>
                  <a:srgbClr val="FFFFFF"/>
                </a:solidFill>
              </a:rPr>
              <a:t>Weight: 7.5 kg (final around 10 kg)</a:t>
            </a:r>
            <a:endParaRPr lang="pt-PT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937" y="6037637"/>
            <a:ext cx="859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56 wires in (28 pairs)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For insulation: male pins on USA15 side; female plugs on sensor side</a:t>
            </a:r>
          </a:p>
        </p:txBody>
      </p:sp>
    </p:spTree>
    <p:extLst>
      <p:ext uri="{BB962C8B-B14F-4D97-AF65-F5344CB8AC3E}">
        <p14:creationId xmlns:p14="http://schemas.microsoft.com/office/powerpoint/2010/main" val="281656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FFFFFF"/>
                </a:solidFill>
              </a:rPr>
              <a:t>Filter</a:t>
            </a:r>
            <a:r>
              <a:rPr lang="pt-PT" dirty="0" smtClean="0">
                <a:solidFill>
                  <a:srgbClr val="FFFFFF"/>
                </a:solidFill>
              </a:rPr>
              <a:t> module</a:t>
            </a:r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3" name="Picture 2" descr="nmabiddpfimoflb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t="16898" b="11221"/>
          <a:stretch/>
        </p:blipFill>
        <p:spPr>
          <a:xfrm>
            <a:off x="9798661" y="723375"/>
            <a:ext cx="6580152" cy="3697251"/>
          </a:xfrm>
          <a:prstGeom prst="rect">
            <a:avLst/>
          </a:prstGeom>
        </p:spPr>
      </p:pic>
      <p:pic>
        <p:nvPicPr>
          <p:cNvPr id="4" name="Picture 3" descr="kilddpllomjfdne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19085" b="13408"/>
          <a:stretch/>
        </p:blipFill>
        <p:spPr>
          <a:xfrm>
            <a:off x="457200" y="1860900"/>
            <a:ext cx="8446015" cy="4419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60790"/>
            <a:ext cx="859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Mechanically independent and insulated modules</a:t>
            </a:r>
          </a:p>
        </p:txBody>
      </p:sp>
    </p:spTree>
    <p:extLst>
      <p:ext uri="{BB962C8B-B14F-4D97-AF65-F5344CB8AC3E}">
        <p14:creationId xmlns:p14="http://schemas.microsoft.com/office/powerpoint/2010/main" val="30022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>
                <a:solidFill>
                  <a:srgbClr val="FFFFFF"/>
                </a:solidFill>
              </a:rPr>
              <a:t>Filter</a:t>
            </a:r>
            <a:r>
              <a:rPr lang="pt-PT" dirty="0" smtClean="0">
                <a:solidFill>
                  <a:srgbClr val="FFFFFF"/>
                </a:solidFill>
              </a:rPr>
              <a:t> module</a:t>
            </a:r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3" name="Picture 2" descr="nmabiddpfimoflb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t="16898" b="11221"/>
          <a:stretch/>
        </p:blipFill>
        <p:spPr>
          <a:xfrm>
            <a:off x="9798661" y="723375"/>
            <a:ext cx="6580152" cy="3697251"/>
          </a:xfrm>
          <a:prstGeom prst="rect">
            <a:avLst/>
          </a:prstGeom>
        </p:spPr>
      </p:pic>
      <p:pic>
        <p:nvPicPr>
          <p:cNvPr id="5" name="Picture 4" descr="jlilcflcoohndpd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17897" b="11274"/>
          <a:stretch/>
        </p:blipFill>
        <p:spPr>
          <a:xfrm>
            <a:off x="785296" y="1796977"/>
            <a:ext cx="7901504" cy="3834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450" y="1460790"/>
            <a:ext cx="786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Two PCBs per module with filters</a:t>
            </a:r>
          </a:p>
        </p:txBody>
      </p:sp>
    </p:spTree>
    <p:extLst>
      <p:ext uri="{BB962C8B-B14F-4D97-AF65-F5344CB8AC3E}">
        <p14:creationId xmlns:p14="http://schemas.microsoft.com/office/powerpoint/2010/main" val="163540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FFFF"/>
                </a:solidFill>
              </a:rPr>
              <a:t>PCB </a:t>
            </a:r>
            <a:r>
              <a:rPr lang="pt-PT" dirty="0" err="1" smtClean="0">
                <a:solidFill>
                  <a:srgbClr val="FFFFFF"/>
                </a:solidFill>
              </a:rPr>
              <a:t>with</a:t>
            </a:r>
            <a:r>
              <a:rPr lang="pt-PT" dirty="0" smtClean="0">
                <a:solidFill>
                  <a:srgbClr val="FFFFFF"/>
                </a:solidFill>
              </a:rPr>
              <a:t> </a:t>
            </a:r>
            <a:r>
              <a:rPr lang="pt-PT" dirty="0" err="1" smtClean="0">
                <a:solidFill>
                  <a:srgbClr val="FFFFFF"/>
                </a:solidFill>
              </a:rPr>
              <a:t>filters</a:t>
            </a:r>
            <a:endParaRPr lang="pt-PT" dirty="0">
              <a:solidFill>
                <a:srgbClr val="FFFFFF"/>
              </a:solidFill>
            </a:endParaRPr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17210" b="11220"/>
          <a:stretch/>
        </p:blipFill>
        <p:spPr>
          <a:xfrm>
            <a:off x="-24433" y="1816475"/>
            <a:ext cx="9168434" cy="4484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194" y="1417638"/>
            <a:ext cx="859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14 RC-RC filters per PCB </a:t>
            </a:r>
            <a:r>
              <a:rPr lang="mr-IN" sz="2000" dirty="0" smtClean="0">
                <a:solidFill>
                  <a:srgbClr val="FFFFFF"/>
                </a:solidFill>
              </a:rPr>
              <a:t>–</a:t>
            </a:r>
            <a:r>
              <a:rPr lang="en-US" sz="2000" dirty="0" smtClean="0">
                <a:solidFill>
                  <a:srgbClr val="FFFFFF"/>
                </a:solidFill>
              </a:rPr>
              <a:t> 28 per module / Wire routing from connector to filter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391" y="5278967"/>
            <a:ext cx="5451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Patching options: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56 wires in (28 pairs) </a:t>
            </a:r>
            <a:r>
              <a:rPr lang="mr-IN" sz="2000" dirty="0" smtClean="0">
                <a:solidFill>
                  <a:srgbClr val="FFFFFF"/>
                </a:solidFill>
              </a:rPr>
              <a:t>–</a:t>
            </a:r>
            <a:r>
              <a:rPr lang="en-US" sz="2000" dirty="0" smtClean="0">
                <a:solidFill>
                  <a:srgbClr val="FFFFFF"/>
                </a:solidFill>
              </a:rPr>
              <a:t> 56 wires out (28 pairs)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48 wires in (24 pairs) </a:t>
            </a:r>
            <a:r>
              <a:rPr lang="mr-IN" sz="2000" dirty="0" smtClean="0">
                <a:solidFill>
                  <a:srgbClr val="FFFFFF"/>
                </a:solidFill>
              </a:rPr>
              <a:t>–</a:t>
            </a:r>
            <a:r>
              <a:rPr lang="en-US" sz="2000" dirty="0" smtClean="0">
                <a:solidFill>
                  <a:srgbClr val="FFFFFF"/>
                </a:solidFill>
              </a:rPr>
              <a:t> 56 wires out (28 pairs)</a:t>
            </a:r>
          </a:p>
        </p:txBody>
      </p:sp>
    </p:spTree>
    <p:extLst>
      <p:ext uri="{BB962C8B-B14F-4D97-AF65-F5344CB8AC3E}">
        <p14:creationId xmlns:p14="http://schemas.microsoft.com/office/powerpoint/2010/main" val="307963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74732"/>
            <a:ext cx="8229600" cy="1143000"/>
          </a:xfrm>
        </p:spPr>
        <p:txBody>
          <a:bodyPr/>
          <a:lstStyle/>
          <a:p>
            <a:r>
              <a:rPr lang="pt-PT" dirty="0" smtClean="0">
                <a:solidFill>
                  <a:srgbClr val="FFFFFF"/>
                </a:solidFill>
              </a:rPr>
              <a:t>Backup</a:t>
            </a:r>
            <a:endParaRPr lang="pt-P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3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Outlook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LIP </a:t>
            </a:r>
            <a:r>
              <a:rPr lang="pt-PT" dirty="0" err="1" smtClean="0"/>
              <a:t>interested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producing</a:t>
            </a:r>
            <a:r>
              <a:rPr lang="pt-PT" dirty="0" smtClean="0"/>
              <a:t> HV </a:t>
            </a:r>
            <a:r>
              <a:rPr lang="pt-PT" dirty="0" err="1" smtClean="0"/>
              <a:t>patch</a:t>
            </a:r>
            <a:r>
              <a:rPr lang="pt-PT" dirty="0" smtClean="0"/>
              <a:t>/</a:t>
            </a:r>
            <a:r>
              <a:rPr lang="pt-PT" dirty="0" err="1" smtClean="0"/>
              <a:t>filter</a:t>
            </a:r>
            <a:r>
              <a:rPr lang="pt-PT" dirty="0" smtClean="0"/>
              <a:t> </a:t>
            </a:r>
            <a:r>
              <a:rPr lang="pt-PT" dirty="0" err="1" smtClean="0"/>
              <a:t>panels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err="1" smtClean="0"/>
              <a:t>First</a:t>
            </a:r>
            <a:r>
              <a:rPr lang="pt-PT" dirty="0" smtClean="0"/>
              <a:t> meeting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Bengt</a:t>
            </a:r>
            <a:r>
              <a:rPr lang="pt-PT" dirty="0" smtClean="0"/>
              <a:t> </a:t>
            </a:r>
            <a:r>
              <a:rPr lang="pt-PT" dirty="0" err="1" smtClean="0"/>
              <a:t>Lund-Jensen</a:t>
            </a:r>
            <a:r>
              <a:rPr lang="pt-PT" dirty="0" smtClean="0"/>
              <a:t>, </a:t>
            </a:r>
            <a:r>
              <a:rPr lang="pt-PT" dirty="0" err="1" smtClean="0"/>
              <a:t>Sergey</a:t>
            </a:r>
            <a:r>
              <a:rPr lang="pt-PT" dirty="0" smtClean="0"/>
              <a:t> </a:t>
            </a:r>
            <a:r>
              <a:rPr lang="pt-PT" dirty="0" err="1" smtClean="0"/>
              <a:t>Malykov</a:t>
            </a:r>
            <a:r>
              <a:rPr lang="pt-PT" dirty="0" smtClean="0"/>
              <a:t>, Ana Henriques, João Guimarães (</a:t>
            </a:r>
            <a:r>
              <a:rPr lang="pt-PT" dirty="0" err="1" smtClean="0"/>
              <a:t>thanks</a:t>
            </a:r>
            <a:r>
              <a:rPr lang="pt-PT" dirty="0" smtClean="0"/>
              <a:t>!)</a:t>
            </a:r>
          </a:p>
          <a:p>
            <a:endParaRPr lang="pt-PT" dirty="0" smtClean="0"/>
          </a:p>
          <a:p>
            <a:r>
              <a:rPr lang="pt-PT" dirty="0" err="1" smtClean="0"/>
              <a:t>First</a:t>
            </a:r>
            <a:r>
              <a:rPr lang="pt-PT" dirty="0" smtClean="0"/>
              <a:t> </a:t>
            </a:r>
            <a:r>
              <a:rPr lang="pt-PT" dirty="0" err="1" smtClean="0"/>
              <a:t>idea</a:t>
            </a:r>
            <a:r>
              <a:rPr lang="pt-PT" dirty="0" smtClean="0"/>
              <a:t> </a:t>
            </a:r>
            <a:r>
              <a:rPr lang="pt-PT" dirty="0" err="1" smtClean="0"/>
              <a:t>now</a:t>
            </a:r>
            <a:r>
              <a:rPr lang="pt-PT" dirty="0" smtClean="0"/>
              <a:t> </a:t>
            </a:r>
            <a:r>
              <a:rPr lang="pt-PT" dirty="0" err="1" smtClean="0"/>
              <a:t>formed</a:t>
            </a:r>
            <a:r>
              <a:rPr lang="pt-PT" dirty="0" smtClean="0"/>
              <a:t>, </a:t>
            </a:r>
            <a:r>
              <a:rPr lang="pt-PT" dirty="0" err="1" smtClean="0"/>
              <a:t>but</a:t>
            </a:r>
            <a:r>
              <a:rPr lang="pt-PT" dirty="0" smtClean="0"/>
              <a:t> </a:t>
            </a:r>
            <a:r>
              <a:rPr lang="pt-PT" dirty="0" err="1" smtClean="0"/>
              <a:t>we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more </a:t>
            </a:r>
            <a:r>
              <a:rPr lang="pt-PT" dirty="0" err="1" smtClean="0"/>
              <a:t>information</a:t>
            </a:r>
            <a:r>
              <a:rPr lang="pt-PT" dirty="0" smtClean="0"/>
              <a:t> to continue</a:t>
            </a:r>
          </a:p>
        </p:txBody>
      </p:sp>
    </p:spTree>
    <p:extLst>
      <p:ext uri="{BB962C8B-B14F-4D97-AF65-F5344CB8AC3E}">
        <p14:creationId xmlns:p14="http://schemas.microsoft.com/office/powerpoint/2010/main" val="18719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64" y="972192"/>
            <a:ext cx="5561423" cy="4910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943" y="632463"/>
            <a:ext cx="6207884" cy="53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2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623</Words>
  <Application>Microsoft Macintosh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HGTD Patch/Filter Panels</vt:lpstr>
      <vt:lpstr>First CAD drawings</vt:lpstr>
      <vt:lpstr>Modular box</vt:lpstr>
      <vt:lpstr>Filter module</vt:lpstr>
      <vt:lpstr>Filter module</vt:lpstr>
      <vt:lpstr>PCB with filters</vt:lpstr>
      <vt:lpstr>Backup</vt:lpstr>
      <vt:lpstr>Outlook</vt:lpstr>
      <vt:lpstr>PowerPoint Presentation</vt:lpstr>
      <vt:lpstr>Current understanding</vt:lpstr>
      <vt:lpstr>Requirements:</vt:lpstr>
      <vt:lpstr>PowerPoint Presentation</vt:lpstr>
      <vt:lpstr>PowerPoint Presentation</vt:lpstr>
      <vt:lpstr>Questions: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17</cp:revision>
  <dcterms:created xsi:type="dcterms:W3CDTF">2021-04-20T23:03:11Z</dcterms:created>
  <dcterms:modified xsi:type="dcterms:W3CDTF">2021-05-18T20:17:28Z</dcterms:modified>
</cp:coreProperties>
</file>