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311" r:id="rId3"/>
    <p:sldId id="276" r:id="rId4"/>
    <p:sldId id="477" r:id="rId5"/>
    <p:sldId id="496" r:id="rId6"/>
    <p:sldId id="497" r:id="rId7"/>
    <p:sldId id="310" r:id="rId8"/>
    <p:sldId id="258" r:id="rId9"/>
    <p:sldId id="307" r:id="rId10"/>
    <p:sldId id="297" r:id="rId11"/>
    <p:sldId id="498" r:id="rId1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311"/>
  </p:normalViewPr>
  <p:slideViewPr>
    <p:cSldViewPr snapToGrid="0">
      <p:cViewPr varScale="1">
        <p:scale>
          <a:sx n="96" d="100"/>
          <a:sy n="96" d="100"/>
        </p:scale>
        <p:origin x="200"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F5B1-09B3-6146-8E2B-E755C8983DAD}" type="datetimeFigureOut">
              <a:rPr lang="en-CH" smtClean="0"/>
              <a:t>29.08.23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62BED-F1D3-7549-B860-A0803558E820}" type="slidenum">
              <a:rPr lang="en-CH" smtClean="0"/>
              <a:t>‹#›</a:t>
            </a:fld>
            <a:endParaRPr lang="en-CH"/>
          </a:p>
        </p:txBody>
      </p:sp>
    </p:spTree>
    <p:extLst>
      <p:ext uri="{BB962C8B-B14F-4D97-AF65-F5344CB8AC3E}">
        <p14:creationId xmlns:p14="http://schemas.microsoft.com/office/powerpoint/2010/main" val="264376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8/29/23 9:08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92512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8/29/23 9:08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84549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8/29/23 9:08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419694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29F5-5CA8-BEEE-6C62-9E3F23B18E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E3E83392-FA6D-594E-956B-A7BA301C7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BB2333B2-6FA7-4D31-DD28-7F0F891DBCA6}"/>
              </a:ext>
            </a:extLst>
          </p:cNvPr>
          <p:cNvSpPr>
            <a:spLocks noGrp="1"/>
          </p:cNvSpPr>
          <p:nvPr>
            <p:ph type="dt" sz="half" idx="10"/>
          </p:nvPr>
        </p:nvSpPr>
        <p:spPr/>
        <p:txBody>
          <a:bodyPr/>
          <a:lstStyle/>
          <a:p>
            <a:r>
              <a:rPr lang="de-CH"/>
              <a:t>R Gonçalo</a:t>
            </a:r>
            <a:endParaRPr lang="en-CH"/>
          </a:p>
        </p:txBody>
      </p:sp>
      <p:sp>
        <p:nvSpPr>
          <p:cNvPr id="5" name="Footer Placeholder 4">
            <a:extLst>
              <a:ext uri="{FF2B5EF4-FFF2-40B4-BE49-F238E27FC236}">
                <a16:creationId xmlns:a16="http://schemas.microsoft.com/office/drawing/2014/main" id="{6489B34E-13C0-2BAE-977D-2CC0517E375B}"/>
              </a:ext>
            </a:extLst>
          </p:cNvPr>
          <p:cNvSpPr>
            <a:spLocks noGrp="1"/>
          </p:cNvSpPr>
          <p:nvPr>
            <p:ph type="ftr" sz="quarter" idx="11"/>
          </p:nvPr>
        </p:nvSpPr>
        <p:spPr/>
        <p:txBody>
          <a:body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F1579B7B-1AD4-1199-34A5-1C8BFD488019}"/>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245859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7453-A1A7-A01B-03E9-FF050DBE96A8}"/>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D5793FD8-3475-C9D9-2A58-81F958B8439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184DD143-5D1A-CF19-B4DD-96F1C2618AF2}"/>
              </a:ext>
            </a:extLst>
          </p:cNvPr>
          <p:cNvSpPr>
            <a:spLocks noGrp="1"/>
          </p:cNvSpPr>
          <p:nvPr>
            <p:ph type="dt" sz="half" idx="10"/>
          </p:nvPr>
        </p:nvSpPr>
        <p:spPr/>
        <p:txBody>
          <a:bodyPr/>
          <a:lstStyle/>
          <a:p>
            <a:r>
              <a:rPr lang="de-CH"/>
              <a:t>R Gonçalo</a:t>
            </a:r>
            <a:endParaRPr lang="en-CH"/>
          </a:p>
        </p:txBody>
      </p:sp>
      <p:sp>
        <p:nvSpPr>
          <p:cNvPr id="5" name="Footer Placeholder 4">
            <a:extLst>
              <a:ext uri="{FF2B5EF4-FFF2-40B4-BE49-F238E27FC236}">
                <a16:creationId xmlns:a16="http://schemas.microsoft.com/office/drawing/2014/main" id="{2604E9E6-1768-F21F-71F5-B4BA3A3FDC21}"/>
              </a:ext>
            </a:extLst>
          </p:cNvPr>
          <p:cNvSpPr>
            <a:spLocks noGrp="1"/>
          </p:cNvSpPr>
          <p:nvPr>
            <p:ph type="ftr" sz="quarter" idx="11"/>
          </p:nvPr>
        </p:nvSpPr>
        <p:spPr/>
        <p:txBody>
          <a:body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9C9DCBE9-D7AC-FA03-A094-23354F41549D}"/>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341443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FA25D-8564-65DF-97BA-4C889C7738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7420BA43-11D4-EF75-60B3-64794D46BA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E1B7AC76-8ED1-EA74-A17D-565B271E097C}"/>
              </a:ext>
            </a:extLst>
          </p:cNvPr>
          <p:cNvSpPr>
            <a:spLocks noGrp="1"/>
          </p:cNvSpPr>
          <p:nvPr>
            <p:ph type="dt" sz="half" idx="10"/>
          </p:nvPr>
        </p:nvSpPr>
        <p:spPr/>
        <p:txBody>
          <a:bodyPr/>
          <a:lstStyle/>
          <a:p>
            <a:r>
              <a:rPr lang="de-CH"/>
              <a:t>R Gonçalo</a:t>
            </a:r>
            <a:endParaRPr lang="en-CH"/>
          </a:p>
        </p:txBody>
      </p:sp>
      <p:sp>
        <p:nvSpPr>
          <p:cNvPr id="5" name="Footer Placeholder 4">
            <a:extLst>
              <a:ext uri="{FF2B5EF4-FFF2-40B4-BE49-F238E27FC236}">
                <a16:creationId xmlns:a16="http://schemas.microsoft.com/office/drawing/2014/main" id="{A10D5169-96AA-EDE9-3D25-DF01CF2A98E2}"/>
              </a:ext>
            </a:extLst>
          </p:cNvPr>
          <p:cNvSpPr>
            <a:spLocks noGrp="1"/>
          </p:cNvSpPr>
          <p:nvPr>
            <p:ph type="ftr" sz="quarter" idx="11"/>
          </p:nvPr>
        </p:nvSpPr>
        <p:spPr/>
        <p:txBody>
          <a:body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237B77C4-34A7-A7CD-0F4D-68699C17485C}"/>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79190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WhiteDefault">
    <p:spTree>
      <p:nvGrpSpPr>
        <p:cNvPr id="1" name=""/>
        <p:cNvGrpSpPr/>
        <p:nvPr/>
      </p:nvGrpSpPr>
      <p:grpSpPr>
        <a:xfrm>
          <a:off x="0" y="0"/>
          <a:ext cx="0" cy="0"/>
          <a:chOff x="0" y="0"/>
          <a:chExt cx="0" cy="0"/>
        </a:xfrm>
      </p:grpSpPr>
      <p:sp>
        <p:nvSpPr>
          <p:cNvPr id="189" name="Rectangle"/>
          <p:cNvSpPr/>
          <p:nvPr/>
        </p:nvSpPr>
        <p:spPr>
          <a:xfrm>
            <a:off x="772584" y="579965"/>
            <a:ext cx="71969" cy="899587"/>
          </a:xfrm>
          <a:prstGeom prst="rect">
            <a:avLst/>
          </a:prstGeom>
          <a:solidFill>
            <a:srgbClr val="134D9E"/>
          </a:solidFill>
          <a:ln w="12700">
            <a:miter lim="400000"/>
          </a:ln>
        </p:spPr>
        <p:txBody>
          <a:bodyPr lIns="60957" tIns="60957" rIns="60957" bIns="60957" anchor="ctr"/>
          <a:lstStyle/>
          <a:p>
            <a:pPr>
              <a:defRPr>
                <a:latin typeface="Arial"/>
                <a:ea typeface="Arial"/>
                <a:cs typeface="Arial"/>
                <a:sym typeface="Arial"/>
              </a:defRPr>
            </a:pPr>
            <a:endParaRPr sz="2400"/>
          </a:p>
        </p:txBody>
      </p:sp>
      <p:sp>
        <p:nvSpPr>
          <p:cNvPr id="190" name="Rectangle"/>
          <p:cNvSpPr/>
          <p:nvPr/>
        </p:nvSpPr>
        <p:spPr>
          <a:xfrm>
            <a:off x="12120034" y="-2"/>
            <a:ext cx="71967" cy="6858003"/>
          </a:xfrm>
          <a:prstGeom prst="rect">
            <a:avLst/>
          </a:prstGeom>
          <a:solidFill>
            <a:srgbClr val="134D9E"/>
          </a:solidFill>
          <a:ln w="12700">
            <a:miter lim="400000"/>
          </a:ln>
        </p:spPr>
        <p:txBody>
          <a:bodyPr lIns="60957" tIns="60957" rIns="60957" bIns="60957" anchor="ctr"/>
          <a:lstStyle/>
          <a:p>
            <a:pPr>
              <a:defRPr>
                <a:latin typeface="Arial"/>
                <a:ea typeface="Arial"/>
                <a:cs typeface="Arial"/>
                <a:sym typeface="Arial"/>
              </a:defRPr>
            </a:pPr>
            <a:endParaRPr sz="2400"/>
          </a:p>
        </p:txBody>
      </p:sp>
      <p:sp>
        <p:nvSpPr>
          <p:cNvPr id="191" name="Title Text"/>
          <p:cNvSpPr txBox="1">
            <a:spLocks noGrp="1"/>
          </p:cNvSpPr>
          <p:nvPr>
            <p:ph type="title"/>
          </p:nvPr>
        </p:nvSpPr>
        <p:spPr>
          <a:xfrm>
            <a:off x="1126067" y="419101"/>
            <a:ext cx="9297531" cy="1140884"/>
          </a:xfrm>
          <a:prstGeom prst="rect">
            <a:avLst/>
          </a:prstGeom>
        </p:spPr>
        <p:txBody>
          <a:bodyPr lIns="91438" tIns="91438" rIns="91438" bIns="91438" anchor="t"/>
          <a:lstStyle>
            <a:lvl1pPr>
              <a:lnSpc>
                <a:spcPct val="116000"/>
              </a:lnSpc>
              <a:defRPr sz="4000" b="1">
                <a:solidFill>
                  <a:srgbClr val="1444A1"/>
                </a:solidFill>
                <a:latin typeface="+mj-lt"/>
                <a:ea typeface="+mj-ea"/>
                <a:cs typeface="+mj-cs"/>
                <a:sym typeface="Helvetica"/>
              </a:defRPr>
            </a:lvl1pPr>
          </a:lstStyle>
          <a:p>
            <a:r>
              <a:t>Title Text</a:t>
            </a:r>
          </a:p>
        </p:txBody>
      </p:sp>
      <p:sp>
        <p:nvSpPr>
          <p:cNvPr id="192" name="Body Level One…"/>
          <p:cNvSpPr txBox="1">
            <a:spLocks noGrp="1"/>
          </p:cNvSpPr>
          <p:nvPr>
            <p:ph type="body" idx="1"/>
          </p:nvPr>
        </p:nvSpPr>
        <p:spPr>
          <a:xfrm>
            <a:off x="1007558" y="2088214"/>
            <a:ext cx="9297533" cy="4195236"/>
          </a:xfrm>
          <a:prstGeom prst="rect">
            <a:avLst/>
          </a:prstGeom>
        </p:spPr>
        <p:txBody>
          <a:bodyPr lIns="91438" tIns="91438" rIns="91438" bIns="91438"/>
          <a:lstStyle>
            <a:lvl1pPr marL="294097" indent="-294097">
              <a:lnSpc>
                <a:spcPct val="100000"/>
              </a:lnSpc>
              <a:spcBef>
                <a:spcPts val="400"/>
              </a:spcBef>
              <a:buSzPct val="100000"/>
              <a:buChar char="•"/>
              <a:defRPr sz="2933">
                <a:solidFill>
                  <a:srgbClr val="1444A1"/>
                </a:solidFill>
                <a:latin typeface="+mj-lt"/>
                <a:ea typeface="+mj-ea"/>
                <a:cs typeface="+mj-cs"/>
                <a:sym typeface="Helvetica"/>
              </a:defRPr>
            </a:lvl1pPr>
            <a:lvl2pPr marL="802084" indent="-294097">
              <a:lnSpc>
                <a:spcPct val="100000"/>
              </a:lnSpc>
              <a:spcBef>
                <a:spcPts val="400"/>
              </a:spcBef>
              <a:buSzPct val="100000"/>
              <a:buChar char="‣"/>
              <a:defRPr sz="2933">
                <a:solidFill>
                  <a:srgbClr val="1444A1"/>
                </a:solidFill>
                <a:latin typeface="+mj-lt"/>
                <a:ea typeface="+mj-ea"/>
                <a:cs typeface="+mj-cs"/>
                <a:sym typeface="Helvetica"/>
              </a:defRPr>
            </a:lvl2pPr>
            <a:lvl3pPr marL="1310071" indent="-294097">
              <a:lnSpc>
                <a:spcPct val="100000"/>
              </a:lnSpc>
              <a:spcBef>
                <a:spcPts val="400"/>
              </a:spcBef>
              <a:buSzPct val="100000"/>
              <a:buChar char="-"/>
              <a:defRPr sz="2933">
                <a:solidFill>
                  <a:srgbClr val="1444A1"/>
                </a:solidFill>
                <a:latin typeface="+mj-lt"/>
                <a:ea typeface="+mj-ea"/>
                <a:cs typeface="+mj-cs"/>
                <a:sym typeface="Helvetica"/>
              </a:defRPr>
            </a:lvl3pPr>
            <a:lvl4pPr marL="0" indent="457189">
              <a:lnSpc>
                <a:spcPct val="100000"/>
              </a:lnSpc>
              <a:spcBef>
                <a:spcPts val="400"/>
              </a:spcBef>
              <a:defRPr sz="2933">
                <a:solidFill>
                  <a:srgbClr val="1444A1"/>
                </a:solidFill>
                <a:latin typeface="+mj-lt"/>
                <a:ea typeface="+mj-ea"/>
                <a:cs typeface="+mj-cs"/>
                <a:sym typeface="Helvetica"/>
              </a:defRPr>
            </a:lvl4pPr>
            <a:lvl5pPr marL="0" indent="457189">
              <a:lnSpc>
                <a:spcPct val="100000"/>
              </a:lnSpc>
              <a:spcBef>
                <a:spcPts val="400"/>
              </a:spcBef>
              <a:defRPr sz="2933">
                <a:solidFill>
                  <a:srgbClr val="1444A1"/>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323845" y="6135916"/>
            <a:ext cx="364873" cy="35233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13957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Box 49"/>
          <p:cNvSpPr txBox="1">
            <a:spLocks noChangeArrowheads="1"/>
          </p:cNvSpPr>
          <p:nvPr userDrawn="1"/>
        </p:nvSpPr>
        <p:spPr bwMode="auto">
          <a:xfrm>
            <a:off x="-48683" y="6309320"/>
            <a:ext cx="1219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defRPr/>
            </a:pPr>
            <a:r>
              <a:rPr lang="en-GB" altLang="pt-PT" sz="2000" b="1" baseline="0" noProof="0" dirty="0">
                <a:solidFill>
                  <a:schemeClr val="accent5">
                    <a:lumMod val="75000"/>
                  </a:schemeClr>
                </a:solidFill>
                <a:effectLst>
                  <a:outerShdw blurRad="38100" dist="38100" dir="2700000" algn="tl">
                    <a:srgbClr val="C0C0C0"/>
                  </a:outerShdw>
                </a:effectLst>
              </a:rPr>
              <a:t>     13 Jun 2023</a:t>
            </a:r>
            <a:br>
              <a:rPr lang="pt-PT" altLang="pt-PT" sz="2000" b="1" dirty="0">
                <a:solidFill>
                  <a:schemeClr val="accent5">
                    <a:lumMod val="75000"/>
                  </a:schemeClr>
                </a:solidFill>
                <a:effectLst>
                  <a:outerShdw blurRad="38100" dist="38100" dir="2700000" algn="tl">
                    <a:srgbClr val="C0C0C0"/>
                  </a:outerShdw>
                </a:effectLst>
              </a:rPr>
            </a:br>
            <a:endParaRPr lang="pt-PT" altLang="pt-PT" sz="2000" b="1" dirty="0">
              <a:solidFill>
                <a:schemeClr val="accent5">
                  <a:lumMod val="75000"/>
                </a:schemeClr>
              </a:solidFill>
              <a:effectLst>
                <a:outerShdw blurRad="38100" dist="38100" dir="2700000" algn="tl">
                  <a:srgbClr val="C0C0C0"/>
                </a:outerShdw>
              </a:effectLst>
            </a:endParaRPr>
          </a:p>
        </p:txBody>
      </p:sp>
      <p:sp>
        <p:nvSpPr>
          <p:cNvPr id="3" name="TextBox 2">
            <a:extLst>
              <a:ext uri="{FF2B5EF4-FFF2-40B4-BE49-F238E27FC236}">
                <a16:creationId xmlns:a16="http://schemas.microsoft.com/office/drawing/2014/main" id="{6D59FC8A-F3E7-4352-AC88-50BCB8CA9A30}"/>
              </a:ext>
            </a:extLst>
          </p:cNvPr>
          <p:cNvSpPr txBox="1"/>
          <p:nvPr userDrawn="1"/>
        </p:nvSpPr>
        <p:spPr>
          <a:xfrm>
            <a:off x="11279899" y="6309320"/>
            <a:ext cx="672075" cy="369332"/>
          </a:xfrm>
          <a:prstGeom prst="rect">
            <a:avLst/>
          </a:prstGeom>
          <a:noFill/>
        </p:spPr>
        <p:txBody>
          <a:bodyPr wrap="square" rtlCol="0">
            <a:spAutoFit/>
          </a:bodyPr>
          <a:lstStyle/>
          <a:p>
            <a:fld id="{4C2AD6E6-FBD3-4ED8-8690-511E7B1F4F63}" type="slidenum">
              <a:rPr lang="en-US" sz="1800" b="1" smtClean="0">
                <a:solidFill>
                  <a:schemeClr val="accent3"/>
                </a:solidFill>
              </a:rPr>
              <a:t>‹#›</a:t>
            </a:fld>
            <a:endParaRPr lang="en-US" sz="1800" b="1" dirty="0">
              <a:solidFill>
                <a:schemeClr val="accent3"/>
              </a:solidFill>
            </a:endParaRPr>
          </a:p>
        </p:txBody>
      </p:sp>
    </p:spTree>
    <p:extLst>
      <p:ext uri="{BB962C8B-B14F-4D97-AF65-F5344CB8AC3E}">
        <p14:creationId xmlns:p14="http://schemas.microsoft.com/office/powerpoint/2010/main" val="27496191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5E29-9752-1674-665A-47A84EA3C5BB}"/>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5D6729B0-FA8D-A581-95E5-EEF2333FEF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D14B4C8-ADA2-BD9E-A9D3-9891C3A850CC}"/>
              </a:ext>
            </a:extLst>
          </p:cNvPr>
          <p:cNvSpPr>
            <a:spLocks noGrp="1"/>
          </p:cNvSpPr>
          <p:nvPr>
            <p:ph type="dt" sz="half" idx="10"/>
          </p:nvPr>
        </p:nvSpPr>
        <p:spPr/>
        <p:txBody>
          <a:bodyPr/>
          <a:lstStyle/>
          <a:p>
            <a:r>
              <a:rPr lang="de-CH"/>
              <a:t>R Gonçalo</a:t>
            </a:r>
            <a:endParaRPr lang="en-CH"/>
          </a:p>
        </p:txBody>
      </p:sp>
      <p:sp>
        <p:nvSpPr>
          <p:cNvPr id="5" name="Footer Placeholder 4">
            <a:extLst>
              <a:ext uri="{FF2B5EF4-FFF2-40B4-BE49-F238E27FC236}">
                <a16:creationId xmlns:a16="http://schemas.microsoft.com/office/drawing/2014/main" id="{E9A75AEC-4686-3A4E-1F8C-22AFFC8B6A54}"/>
              </a:ext>
            </a:extLst>
          </p:cNvPr>
          <p:cNvSpPr>
            <a:spLocks noGrp="1"/>
          </p:cNvSpPr>
          <p:nvPr>
            <p:ph type="ftr" sz="quarter" idx="11"/>
          </p:nvPr>
        </p:nvSpPr>
        <p:spPr/>
        <p:txBody>
          <a:body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A9B0A802-69C6-FCA7-78B6-EEF9EC902D34}"/>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225721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1EE8-1726-F2DC-3A80-E7E7F8B3F0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5144B265-5948-D1FB-196E-E2A8ACB65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8B92A-9647-04AE-A33C-8FE519322508}"/>
              </a:ext>
            </a:extLst>
          </p:cNvPr>
          <p:cNvSpPr>
            <a:spLocks noGrp="1"/>
          </p:cNvSpPr>
          <p:nvPr>
            <p:ph type="dt" sz="half" idx="10"/>
          </p:nvPr>
        </p:nvSpPr>
        <p:spPr/>
        <p:txBody>
          <a:bodyPr/>
          <a:lstStyle/>
          <a:p>
            <a:r>
              <a:rPr lang="de-CH"/>
              <a:t>R Gonçalo</a:t>
            </a:r>
            <a:endParaRPr lang="en-CH"/>
          </a:p>
        </p:txBody>
      </p:sp>
      <p:sp>
        <p:nvSpPr>
          <p:cNvPr id="5" name="Footer Placeholder 4">
            <a:extLst>
              <a:ext uri="{FF2B5EF4-FFF2-40B4-BE49-F238E27FC236}">
                <a16:creationId xmlns:a16="http://schemas.microsoft.com/office/drawing/2014/main" id="{B1746375-68FA-4F8C-C573-F44C3637E198}"/>
              </a:ext>
            </a:extLst>
          </p:cNvPr>
          <p:cNvSpPr>
            <a:spLocks noGrp="1"/>
          </p:cNvSpPr>
          <p:nvPr>
            <p:ph type="ftr" sz="quarter" idx="11"/>
          </p:nvPr>
        </p:nvSpPr>
        <p:spPr/>
        <p:txBody>
          <a:body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1B8395BC-B47F-B2B3-7538-A8162045F9BD}"/>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373239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DBDB-163B-A2F6-C6BC-6F85DED84B9A}"/>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87D30F6B-1901-0911-6644-19EC0F520B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3680DB3B-E613-83BA-79E4-730C6C016C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DF6CFFF1-D755-3CD6-9138-BC0CD010B634}"/>
              </a:ext>
            </a:extLst>
          </p:cNvPr>
          <p:cNvSpPr>
            <a:spLocks noGrp="1"/>
          </p:cNvSpPr>
          <p:nvPr>
            <p:ph type="dt" sz="half" idx="10"/>
          </p:nvPr>
        </p:nvSpPr>
        <p:spPr/>
        <p:txBody>
          <a:bodyPr/>
          <a:lstStyle/>
          <a:p>
            <a:r>
              <a:rPr lang="de-CH"/>
              <a:t>R Gonçalo</a:t>
            </a:r>
            <a:endParaRPr lang="en-CH"/>
          </a:p>
        </p:txBody>
      </p:sp>
      <p:sp>
        <p:nvSpPr>
          <p:cNvPr id="6" name="Footer Placeholder 5">
            <a:extLst>
              <a:ext uri="{FF2B5EF4-FFF2-40B4-BE49-F238E27FC236}">
                <a16:creationId xmlns:a16="http://schemas.microsoft.com/office/drawing/2014/main" id="{D8F7EE39-3749-14EB-C0EA-34B18C2BD768}"/>
              </a:ext>
            </a:extLst>
          </p:cNvPr>
          <p:cNvSpPr>
            <a:spLocks noGrp="1"/>
          </p:cNvSpPr>
          <p:nvPr>
            <p:ph type="ftr" sz="quarter" idx="11"/>
          </p:nvPr>
        </p:nvSpPr>
        <p:spPr/>
        <p:txBody>
          <a:bodyPr/>
          <a:lstStyle/>
          <a:p>
            <a:r>
              <a:rPr lang="en-GB"/>
              <a:t>HGTD Cables &amp; Connectors - 29/8/2023</a:t>
            </a:r>
            <a:endParaRPr lang="en-CH"/>
          </a:p>
        </p:txBody>
      </p:sp>
      <p:sp>
        <p:nvSpPr>
          <p:cNvPr id="7" name="Slide Number Placeholder 6">
            <a:extLst>
              <a:ext uri="{FF2B5EF4-FFF2-40B4-BE49-F238E27FC236}">
                <a16:creationId xmlns:a16="http://schemas.microsoft.com/office/drawing/2014/main" id="{66CF476B-3DFF-4AD8-CC4E-AB21A2A0F3BC}"/>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137978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09BE-8BA4-7A1A-C57F-6B71B816DD93}"/>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AD681EB7-4C41-DA61-2790-E99F794DE2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3986D1-17FF-BC4B-41C0-0358A6BFA8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595746AD-12D2-6B1B-4894-DE170E96B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A37355A-C103-8E4A-5E4C-2B599CC2D2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AE130614-7C88-9A37-903F-DAD232D0D2A1}"/>
              </a:ext>
            </a:extLst>
          </p:cNvPr>
          <p:cNvSpPr>
            <a:spLocks noGrp="1"/>
          </p:cNvSpPr>
          <p:nvPr>
            <p:ph type="dt" sz="half" idx="10"/>
          </p:nvPr>
        </p:nvSpPr>
        <p:spPr/>
        <p:txBody>
          <a:bodyPr/>
          <a:lstStyle/>
          <a:p>
            <a:r>
              <a:rPr lang="de-CH"/>
              <a:t>R Gonçalo</a:t>
            </a:r>
            <a:endParaRPr lang="en-CH"/>
          </a:p>
        </p:txBody>
      </p:sp>
      <p:sp>
        <p:nvSpPr>
          <p:cNvPr id="8" name="Footer Placeholder 7">
            <a:extLst>
              <a:ext uri="{FF2B5EF4-FFF2-40B4-BE49-F238E27FC236}">
                <a16:creationId xmlns:a16="http://schemas.microsoft.com/office/drawing/2014/main" id="{620E48F3-C6B0-B3A9-2574-A97FED93C234}"/>
              </a:ext>
            </a:extLst>
          </p:cNvPr>
          <p:cNvSpPr>
            <a:spLocks noGrp="1"/>
          </p:cNvSpPr>
          <p:nvPr>
            <p:ph type="ftr" sz="quarter" idx="11"/>
          </p:nvPr>
        </p:nvSpPr>
        <p:spPr/>
        <p:txBody>
          <a:bodyPr/>
          <a:lstStyle/>
          <a:p>
            <a:r>
              <a:rPr lang="en-GB"/>
              <a:t>HGTD Cables &amp; Connectors - 29/8/2023</a:t>
            </a:r>
            <a:endParaRPr lang="en-CH"/>
          </a:p>
        </p:txBody>
      </p:sp>
      <p:sp>
        <p:nvSpPr>
          <p:cNvPr id="9" name="Slide Number Placeholder 8">
            <a:extLst>
              <a:ext uri="{FF2B5EF4-FFF2-40B4-BE49-F238E27FC236}">
                <a16:creationId xmlns:a16="http://schemas.microsoft.com/office/drawing/2014/main" id="{64341BFB-5ED5-FED8-2752-99FF58E78761}"/>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63790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C5A6-3DE4-4135-37F9-18CD9AA22DE5}"/>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BB48D2C1-BC1D-59A8-0236-F3403E887D1A}"/>
              </a:ext>
            </a:extLst>
          </p:cNvPr>
          <p:cNvSpPr>
            <a:spLocks noGrp="1"/>
          </p:cNvSpPr>
          <p:nvPr>
            <p:ph type="dt" sz="half" idx="10"/>
          </p:nvPr>
        </p:nvSpPr>
        <p:spPr/>
        <p:txBody>
          <a:bodyPr/>
          <a:lstStyle/>
          <a:p>
            <a:r>
              <a:rPr lang="de-CH"/>
              <a:t>R Gonçalo</a:t>
            </a:r>
            <a:endParaRPr lang="en-CH"/>
          </a:p>
        </p:txBody>
      </p:sp>
      <p:sp>
        <p:nvSpPr>
          <p:cNvPr id="4" name="Footer Placeholder 3">
            <a:extLst>
              <a:ext uri="{FF2B5EF4-FFF2-40B4-BE49-F238E27FC236}">
                <a16:creationId xmlns:a16="http://schemas.microsoft.com/office/drawing/2014/main" id="{850AAE40-6E70-9254-299B-526708B6D9D8}"/>
              </a:ext>
            </a:extLst>
          </p:cNvPr>
          <p:cNvSpPr>
            <a:spLocks noGrp="1"/>
          </p:cNvSpPr>
          <p:nvPr>
            <p:ph type="ftr" sz="quarter" idx="11"/>
          </p:nvPr>
        </p:nvSpPr>
        <p:spPr/>
        <p:txBody>
          <a:bodyPr/>
          <a:lstStyle/>
          <a:p>
            <a:r>
              <a:rPr lang="en-GB"/>
              <a:t>HGTD Cables &amp; Connectors - 29/8/2023</a:t>
            </a:r>
            <a:endParaRPr lang="en-CH"/>
          </a:p>
        </p:txBody>
      </p:sp>
      <p:sp>
        <p:nvSpPr>
          <p:cNvPr id="5" name="Slide Number Placeholder 4">
            <a:extLst>
              <a:ext uri="{FF2B5EF4-FFF2-40B4-BE49-F238E27FC236}">
                <a16:creationId xmlns:a16="http://schemas.microsoft.com/office/drawing/2014/main" id="{4EF1634F-D315-025F-930F-60A22B10AE79}"/>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20930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541D-EF5F-DD48-4D4B-583178ACB05E}"/>
              </a:ext>
            </a:extLst>
          </p:cNvPr>
          <p:cNvSpPr>
            <a:spLocks noGrp="1"/>
          </p:cNvSpPr>
          <p:nvPr>
            <p:ph type="dt" sz="half" idx="10"/>
          </p:nvPr>
        </p:nvSpPr>
        <p:spPr/>
        <p:txBody>
          <a:bodyPr/>
          <a:lstStyle/>
          <a:p>
            <a:r>
              <a:rPr lang="de-CH"/>
              <a:t>R Gonçalo</a:t>
            </a:r>
            <a:endParaRPr lang="en-CH"/>
          </a:p>
        </p:txBody>
      </p:sp>
      <p:sp>
        <p:nvSpPr>
          <p:cNvPr id="3" name="Footer Placeholder 2">
            <a:extLst>
              <a:ext uri="{FF2B5EF4-FFF2-40B4-BE49-F238E27FC236}">
                <a16:creationId xmlns:a16="http://schemas.microsoft.com/office/drawing/2014/main" id="{F9CD3ADD-05D1-AF03-AF5B-53285385E419}"/>
              </a:ext>
            </a:extLst>
          </p:cNvPr>
          <p:cNvSpPr>
            <a:spLocks noGrp="1"/>
          </p:cNvSpPr>
          <p:nvPr>
            <p:ph type="ftr" sz="quarter" idx="11"/>
          </p:nvPr>
        </p:nvSpPr>
        <p:spPr/>
        <p:txBody>
          <a:bodyPr/>
          <a:lstStyle/>
          <a:p>
            <a:r>
              <a:rPr lang="en-GB"/>
              <a:t>HGTD Cables &amp; Connectors - 29/8/2023</a:t>
            </a:r>
            <a:endParaRPr lang="en-CH"/>
          </a:p>
        </p:txBody>
      </p:sp>
      <p:sp>
        <p:nvSpPr>
          <p:cNvPr id="4" name="Slide Number Placeholder 3">
            <a:extLst>
              <a:ext uri="{FF2B5EF4-FFF2-40B4-BE49-F238E27FC236}">
                <a16:creationId xmlns:a16="http://schemas.microsoft.com/office/drawing/2014/main" id="{D856A04C-3581-0F49-14E8-B70441AFBF9C}"/>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25524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9B4B-66EE-6DF7-9D8E-9F6E52C028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0D786D71-CF23-D9EE-45A2-576ECED8B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8E9AF9B5-BECD-C18C-1DB6-BB4793BCD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585DFF-9F7C-81EC-5B37-9B09996A18F9}"/>
              </a:ext>
            </a:extLst>
          </p:cNvPr>
          <p:cNvSpPr>
            <a:spLocks noGrp="1"/>
          </p:cNvSpPr>
          <p:nvPr>
            <p:ph type="dt" sz="half" idx="10"/>
          </p:nvPr>
        </p:nvSpPr>
        <p:spPr/>
        <p:txBody>
          <a:bodyPr/>
          <a:lstStyle/>
          <a:p>
            <a:r>
              <a:rPr lang="de-CH"/>
              <a:t>R Gonçalo</a:t>
            </a:r>
            <a:endParaRPr lang="en-CH"/>
          </a:p>
        </p:txBody>
      </p:sp>
      <p:sp>
        <p:nvSpPr>
          <p:cNvPr id="6" name="Footer Placeholder 5">
            <a:extLst>
              <a:ext uri="{FF2B5EF4-FFF2-40B4-BE49-F238E27FC236}">
                <a16:creationId xmlns:a16="http://schemas.microsoft.com/office/drawing/2014/main" id="{91BFB514-90E9-4AED-2E95-89C4F5F5E2F5}"/>
              </a:ext>
            </a:extLst>
          </p:cNvPr>
          <p:cNvSpPr>
            <a:spLocks noGrp="1"/>
          </p:cNvSpPr>
          <p:nvPr>
            <p:ph type="ftr" sz="quarter" idx="11"/>
          </p:nvPr>
        </p:nvSpPr>
        <p:spPr/>
        <p:txBody>
          <a:bodyPr/>
          <a:lstStyle/>
          <a:p>
            <a:r>
              <a:rPr lang="en-GB"/>
              <a:t>HGTD Cables &amp; Connectors - 29/8/2023</a:t>
            </a:r>
            <a:endParaRPr lang="en-CH"/>
          </a:p>
        </p:txBody>
      </p:sp>
      <p:sp>
        <p:nvSpPr>
          <p:cNvPr id="7" name="Slide Number Placeholder 6">
            <a:extLst>
              <a:ext uri="{FF2B5EF4-FFF2-40B4-BE49-F238E27FC236}">
                <a16:creationId xmlns:a16="http://schemas.microsoft.com/office/drawing/2014/main" id="{829510D4-91DC-2CF7-35D2-FEEEB8A4C490}"/>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373075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49B0-B066-DD1C-9830-52CBBF9C3D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D1AD783B-BF69-1EC3-D0F3-3E37ED172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82A3EAD1-7697-3D83-2FF3-A95B1D7CA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A40224-C211-09BC-FE41-9E53328F5711}"/>
              </a:ext>
            </a:extLst>
          </p:cNvPr>
          <p:cNvSpPr>
            <a:spLocks noGrp="1"/>
          </p:cNvSpPr>
          <p:nvPr>
            <p:ph type="dt" sz="half" idx="10"/>
          </p:nvPr>
        </p:nvSpPr>
        <p:spPr/>
        <p:txBody>
          <a:bodyPr/>
          <a:lstStyle/>
          <a:p>
            <a:r>
              <a:rPr lang="de-CH"/>
              <a:t>R Gonçalo</a:t>
            </a:r>
            <a:endParaRPr lang="en-CH"/>
          </a:p>
        </p:txBody>
      </p:sp>
      <p:sp>
        <p:nvSpPr>
          <p:cNvPr id="6" name="Footer Placeholder 5">
            <a:extLst>
              <a:ext uri="{FF2B5EF4-FFF2-40B4-BE49-F238E27FC236}">
                <a16:creationId xmlns:a16="http://schemas.microsoft.com/office/drawing/2014/main" id="{8DBCE5F3-07DD-0A5A-576A-E406749B0A08}"/>
              </a:ext>
            </a:extLst>
          </p:cNvPr>
          <p:cNvSpPr>
            <a:spLocks noGrp="1"/>
          </p:cNvSpPr>
          <p:nvPr>
            <p:ph type="ftr" sz="quarter" idx="11"/>
          </p:nvPr>
        </p:nvSpPr>
        <p:spPr/>
        <p:txBody>
          <a:bodyPr/>
          <a:lstStyle/>
          <a:p>
            <a:r>
              <a:rPr lang="en-GB"/>
              <a:t>HGTD Cables &amp; Connectors - 29/8/2023</a:t>
            </a:r>
            <a:endParaRPr lang="en-CH"/>
          </a:p>
        </p:txBody>
      </p:sp>
      <p:sp>
        <p:nvSpPr>
          <p:cNvPr id="7" name="Slide Number Placeholder 6">
            <a:extLst>
              <a:ext uri="{FF2B5EF4-FFF2-40B4-BE49-F238E27FC236}">
                <a16:creationId xmlns:a16="http://schemas.microsoft.com/office/drawing/2014/main" id="{F3419C03-3B93-AFD8-36E3-0B6D3B650E72}"/>
              </a:ext>
            </a:extLst>
          </p:cNvPr>
          <p:cNvSpPr>
            <a:spLocks noGrp="1"/>
          </p:cNvSpPr>
          <p:nvPr>
            <p:ph type="sldNum" sz="quarter" idx="12"/>
          </p:nvPr>
        </p:nvSpPr>
        <p:spPr/>
        <p:txBody>
          <a:bodyPr/>
          <a:lstStyle/>
          <a:p>
            <a:fld id="{0D7CE9B6-73DE-7E43-80D3-67E7482F0A0F}" type="slidenum">
              <a:rPr lang="en-CH" smtClean="0"/>
              <a:t>‹#›</a:t>
            </a:fld>
            <a:endParaRPr lang="en-CH"/>
          </a:p>
        </p:txBody>
      </p:sp>
    </p:spTree>
    <p:extLst>
      <p:ext uri="{BB962C8B-B14F-4D97-AF65-F5344CB8AC3E}">
        <p14:creationId xmlns:p14="http://schemas.microsoft.com/office/powerpoint/2010/main" val="408078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24940-6C01-E002-6AA0-A6641CBE5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315665C9-F1AF-9083-A3D4-57D851DD4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3F45C22-9CA5-9DD0-1487-E7B36D084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a:t>R Gonçalo</a:t>
            </a:r>
            <a:endParaRPr lang="en-CH"/>
          </a:p>
        </p:txBody>
      </p:sp>
      <p:sp>
        <p:nvSpPr>
          <p:cNvPr id="5" name="Footer Placeholder 4">
            <a:extLst>
              <a:ext uri="{FF2B5EF4-FFF2-40B4-BE49-F238E27FC236}">
                <a16:creationId xmlns:a16="http://schemas.microsoft.com/office/drawing/2014/main" id="{16484455-8C00-CA80-07EC-0BD4254B6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BDC031D5-6907-AAFE-E0C5-E7C1D3514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CE9B6-73DE-7E43-80D3-67E7482F0A0F}" type="slidenum">
              <a:rPr lang="en-CH" smtClean="0"/>
              <a:t>‹#›</a:t>
            </a:fld>
            <a:endParaRPr lang="en-CH"/>
          </a:p>
        </p:txBody>
      </p:sp>
    </p:spTree>
    <p:extLst>
      <p:ext uri="{BB962C8B-B14F-4D97-AF65-F5344CB8AC3E}">
        <p14:creationId xmlns:p14="http://schemas.microsoft.com/office/powerpoint/2010/main" val="130745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arnell.com/datasheets/2916873.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pt.farnell.com/amp-te-connectivity/1-745495-8/socket-idc-d-metal-25way/dp/1098474?CMP=GRHB-OCTOPAR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hyperlink" Target="https://www.farnell.com/datasheets/1639165.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nger High Voltage Vector Art, Icons, and Graphics for Free Download">
            <a:extLst>
              <a:ext uri="{FF2B5EF4-FFF2-40B4-BE49-F238E27FC236}">
                <a16:creationId xmlns:a16="http://schemas.microsoft.com/office/drawing/2014/main" id="{789F44F8-0FF0-64CD-FC0E-0060824B1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139" y="2332889"/>
            <a:ext cx="3455504" cy="34555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4E7D71-F1FB-6F2A-2CCE-82E35825E853}"/>
              </a:ext>
            </a:extLst>
          </p:cNvPr>
          <p:cNvSpPr>
            <a:spLocks noGrp="1"/>
          </p:cNvSpPr>
          <p:nvPr>
            <p:ph type="ctrTitle"/>
          </p:nvPr>
        </p:nvSpPr>
        <p:spPr>
          <a:xfrm>
            <a:off x="1692965" y="834886"/>
            <a:ext cx="9144000" cy="1166951"/>
          </a:xfrm>
        </p:spPr>
        <p:txBody>
          <a:bodyPr>
            <a:normAutofit/>
          </a:bodyPr>
          <a:lstStyle/>
          <a:p>
            <a:r>
              <a:rPr lang="en-CH" dirty="0"/>
              <a:t>HGTD Cables and Connectors</a:t>
            </a:r>
          </a:p>
        </p:txBody>
      </p:sp>
      <p:sp>
        <p:nvSpPr>
          <p:cNvPr id="3" name="Subtitle 2">
            <a:extLst>
              <a:ext uri="{FF2B5EF4-FFF2-40B4-BE49-F238E27FC236}">
                <a16:creationId xmlns:a16="http://schemas.microsoft.com/office/drawing/2014/main" id="{D7825550-683B-4D80-4694-FC1A2DF8396B}"/>
              </a:ext>
            </a:extLst>
          </p:cNvPr>
          <p:cNvSpPr>
            <a:spLocks noGrp="1"/>
          </p:cNvSpPr>
          <p:nvPr>
            <p:ph type="subTitle" idx="1"/>
          </p:nvPr>
        </p:nvSpPr>
        <p:spPr>
          <a:xfrm>
            <a:off x="1524000" y="6119445"/>
            <a:ext cx="9144000" cy="529831"/>
          </a:xfrm>
        </p:spPr>
        <p:txBody>
          <a:bodyPr>
            <a:normAutofit/>
          </a:bodyPr>
          <a:lstStyle/>
          <a:p>
            <a:r>
              <a:rPr lang="en-CH" dirty="0"/>
              <a:t>Ricardo Gonçalo (LIP/Univ. Coimbra)</a:t>
            </a:r>
            <a:endParaRPr lang="en-CH" sz="3200" dirty="0"/>
          </a:p>
        </p:txBody>
      </p:sp>
    </p:spTree>
    <p:extLst>
      <p:ext uri="{BB962C8B-B14F-4D97-AF65-F5344CB8AC3E}">
        <p14:creationId xmlns:p14="http://schemas.microsoft.com/office/powerpoint/2010/main" val="80197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6067" y="419101"/>
            <a:ext cx="10219267" cy="1140884"/>
          </a:xfrm>
        </p:spPr>
        <p:txBody>
          <a:bodyPr>
            <a:normAutofit/>
          </a:bodyPr>
          <a:lstStyle/>
          <a:p>
            <a:r>
              <a:rPr lang="pt-PT" dirty="0" err="1"/>
              <a:t>Patch</a:t>
            </a:r>
            <a:r>
              <a:rPr lang="pt-PT" dirty="0"/>
              <a:t> </a:t>
            </a:r>
            <a:r>
              <a:rPr lang="pt-PT" dirty="0" err="1"/>
              <a:t>Panel</a:t>
            </a:r>
            <a:r>
              <a:rPr lang="pt-PT" dirty="0"/>
              <a:t> </a:t>
            </a:r>
            <a:r>
              <a:rPr lang="en-US" dirty="0"/>
              <a:t>Units D</a:t>
            </a:r>
            <a:r>
              <a:rPr lang="pt-PT" dirty="0" err="1"/>
              <a:t>esign</a:t>
            </a:r>
            <a:endParaRPr lang="pt-PT" dirty="0"/>
          </a:p>
        </p:txBody>
      </p:sp>
      <p:sp>
        <p:nvSpPr>
          <p:cNvPr id="4" name="Text Placeholder 3"/>
          <p:cNvSpPr>
            <a:spLocks noGrp="1"/>
          </p:cNvSpPr>
          <p:nvPr>
            <p:ph type="body" idx="1"/>
          </p:nvPr>
        </p:nvSpPr>
        <p:spPr>
          <a:xfrm>
            <a:off x="186267" y="1305446"/>
            <a:ext cx="12005733" cy="3271676"/>
          </a:xfrm>
        </p:spPr>
        <p:txBody>
          <a:bodyPr>
            <a:normAutofit fontScale="70000" lnSpcReduction="20000"/>
          </a:bodyPr>
          <a:lstStyle/>
          <a:p>
            <a:pPr>
              <a:spcBef>
                <a:spcPts val="1200"/>
              </a:spcBef>
            </a:pPr>
            <a:r>
              <a:rPr lang="pt-PT" dirty="0">
                <a:solidFill>
                  <a:srgbClr val="000000"/>
                </a:solidFill>
              </a:rPr>
              <a:t>A modular design </a:t>
            </a:r>
            <a:r>
              <a:rPr lang="pt-PT" dirty="0" err="1">
                <a:solidFill>
                  <a:srgbClr val="000000"/>
                </a:solidFill>
              </a:rPr>
              <a:t>is</a:t>
            </a:r>
            <a:r>
              <a:rPr lang="pt-PT" dirty="0">
                <a:solidFill>
                  <a:srgbClr val="000000"/>
                </a:solidFill>
              </a:rPr>
              <a:t> </a:t>
            </a:r>
            <a:r>
              <a:rPr lang="pt-PT" dirty="0" err="1">
                <a:solidFill>
                  <a:srgbClr val="000000"/>
                </a:solidFill>
              </a:rPr>
              <a:t>proposed</a:t>
            </a:r>
            <a:r>
              <a:rPr lang="pt-PT" dirty="0">
                <a:solidFill>
                  <a:srgbClr val="000000"/>
                </a:solidFill>
              </a:rPr>
              <a:t> for </a:t>
            </a:r>
            <a:r>
              <a:rPr lang="pt-PT" dirty="0" err="1">
                <a:solidFill>
                  <a:srgbClr val="000000"/>
                </a:solidFill>
              </a:rPr>
              <a:t>the</a:t>
            </a:r>
            <a:r>
              <a:rPr lang="pt-PT" dirty="0">
                <a:solidFill>
                  <a:srgbClr val="000000"/>
                </a:solidFill>
              </a:rPr>
              <a:t> </a:t>
            </a:r>
            <a:r>
              <a:rPr lang="pt-PT" dirty="0" err="1">
                <a:solidFill>
                  <a:srgbClr val="000000"/>
                </a:solidFill>
              </a:rPr>
              <a:t>patch</a:t>
            </a:r>
            <a:r>
              <a:rPr lang="pt-PT" dirty="0">
                <a:solidFill>
                  <a:srgbClr val="000000"/>
                </a:solidFill>
              </a:rPr>
              <a:t> </a:t>
            </a:r>
            <a:r>
              <a:rPr lang="pt-PT" dirty="0" err="1">
                <a:solidFill>
                  <a:srgbClr val="000000"/>
                </a:solidFill>
              </a:rPr>
              <a:t>panels</a:t>
            </a:r>
            <a:endParaRPr lang="pt-PT" dirty="0">
              <a:solidFill>
                <a:srgbClr val="000000"/>
              </a:solidFill>
            </a:endParaRPr>
          </a:p>
          <a:p>
            <a:pPr>
              <a:spcBef>
                <a:spcPts val="1200"/>
              </a:spcBef>
            </a:pPr>
            <a:r>
              <a:rPr lang="pt-PT" dirty="0">
                <a:solidFill>
                  <a:srgbClr val="000000"/>
                </a:solidFill>
              </a:rPr>
              <a:t>Individual modules are </a:t>
            </a:r>
            <a:r>
              <a:rPr lang="pt-PT" dirty="0" err="1">
                <a:solidFill>
                  <a:srgbClr val="000000"/>
                </a:solidFill>
              </a:rPr>
              <a:t>aluminium</a:t>
            </a:r>
            <a:r>
              <a:rPr lang="pt-PT" dirty="0">
                <a:solidFill>
                  <a:srgbClr val="000000"/>
                </a:solidFill>
              </a:rPr>
              <a:t> boxes </a:t>
            </a:r>
            <a:r>
              <a:rPr lang="pt-PT" dirty="0" err="1">
                <a:solidFill>
                  <a:srgbClr val="000000"/>
                </a:solidFill>
              </a:rPr>
              <a:t>containing</a:t>
            </a:r>
            <a:r>
              <a:rPr lang="pt-PT" dirty="0">
                <a:solidFill>
                  <a:srgbClr val="000000"/>
                </a:solidFill>
              </a:rPr>
              <a:t> </a:t>
            </a:r>
            <a:r>
              <a:rPr lang="pt-PT" dirty="0" err="1">
                <a:solidFill>
                  <a:srgbClr val="000000"/>
                </a:solidFill>
              </a:rPr>
              <a:t>two</a:t>
            </a:r>
            <a:r>
              <a:rPr lang="pt-PT" dirty="0">
                <a:solidFill>
                  <a:srgbClr val="000000"/>
                </a:solidFill>
              </a:rPr>
              <a:t> </a:t>
            </a:r>
            <a:r>
              <a:rPr lang="pt-PT" dirty="0" err="1">
                <a:solidFill>
                  <a:srgbClr val="000000"/>
                </a:solidFill>
              </a:rPr>
              <a:t>filter</a:t>
            </a:r>
            <a:r>
              <a:rPr lang="pt-PT" dirty="0">
                <a:solidFill>
                  <a:srgbClr val="000000"/>
                </a:solidFill>
              </a:rPr>
              <a:t> </a:t>
            </a:r>
            <a:r>
              <a:rPr lang="pt-PT" dirty="0" err="1">
                <a:solidFill>
                  <a:srgbClr val="000000"/>
                </a:solidFill>
              </a:rPr>
              <a:t>boards</a:t>
            </a:r>
            <a:r>
              <a:rPr lang="pt-PT" dirty="0">
                <a:solidFill>
                  <a:srgbClr val="000000"/>
                </a:solidFill>
              </a:rPr>
              <a:t> </a:t>
            </a:r>
            <a:r>
              <a:rPr lang="pt-PT" dirty="0" err="1">
                <a:solidFill>
                  <a:srgbClr val="000000"/>
                </a:solidFill>
              </a:rPr>
              <a:t>and</a:t>
            </a:r>
            <a:r>
              <a:rPr lang="pt-PT" dirty="0">
                <a:solidFill>
                  <a:srgbClr val="000000"/>
                </a:solidFill>
              </a:rPr>
              <a:t> </a:t>
            </a:r>
            <a:r>
              <a:rPr lang="pt-PT" dirty="0" err="1">
                <a:solidFill>
                  <a:srgbClr val="000000"/>
                </a:solidFill>
              </a:rPr>
              <a:t>connectors</a:t>
            </a:r>
            <a:r>
              <a:rPr lang="pt-PT" dirty="0">
                <a:solidFill>
                  <a:srgbClr val="000000"/>
                </a:solidFill>
              </a:rPr>
              <a:t> </a:t>
            </a:r>
          </a:p>
          <a:p>
            <a:pPr lvl="1">
              <a:spcBef>
                <a:spcPts val="1200"/>
              </a:spcBef>
            </a:pPr>
            <a:r>
              <a:rPr lang="pt-PT" dirty="0" err="1">
                <a:solidFill>
                  <a:srgbClr val="000000"/>
                </a:solidFill>
              </a:rPr>
              <a:t>Provide</a:t>
            </a:r>
            <a:r>
              <a:rPr lang="pt-PT" dirty="0">
                <a:solidFill>
                  <a:srgbClr val="000000"/>
                </a:solidFill>
              </a:rPr>
              <a:t> </a:t>
            </a:r>
            <a:r>
              <a:rPr lang="pt-PT" dirty="0" err="1">
                <a:solidFill>
                  <a:srgbClr val="000000"/>
                </a:solidFill>
              </a:rPr>
              <a:t>mechanical</a:t>
            </a:r>
            <a:r>
              <a:rPr lang="pt-PT" dirty="0">
                <a:solidFill>
                  <a:srgbClr val="000000"/>
                </a:solidFill>
              </a:rPr>
              <a:t> </a:t>
            </a:r>
            <a:r>
              <a:rPr lang="pt-PT" dirty="0" err="1">
                <a:solidFill>
                  <a:srgbClr val="000000"/>
                </a:solidFill>
              </a:rPr>
              <a:t>support</a:t>
            </a:r>
            <a:r>
              <a:rPr lang="pt-PT" dirty="0">
                <a:solidFill>
                  <a:srgbClr val="000000"/>
                </a:solidFill>
              </a:rPr>
              <a:t> </a:t>
            </a:r>
            <a:r>
              <a:rPr lang="pt-PT" dirty="0" err="1">
                <a:solidFill>
                  <a:srgbClr val="000000"/>
                </a:solidFill>
              </a:rPr>
              <a:t>and</a:t>
            </a:r>
            <a:r>
              <a:rPr lang="pt-PT" dirty="0">
                <a:solidFill>
                  <a:srgbClr val="000000"/>
                </a:solidFill>
              </a:rPr>
              <a:t> </a:t>
            </a:r>
            <a:r>
              <a:rPr lang="pt-PT" dirty="0" err="1">
                <a:solidFill>
                  <a:srgbClr val="000000"/>
                </a:solidFill>
              </a:rPr>
              <a:t>insulate</a:t>
            </a:r>
            <a:r>
              <a:rPr lang="pt-PT" dirty="0">
                <a:solidFill>
                  <a:srgbClr val="000000"/>
                </a:solidFill>
              </a:rPr>
              <a:t> </a:t>
            </a:r>
            <a:r>
              <a:rPr lang="pt-PT" dirty="0" err="1">
                <a:solidFill>
                  <a:srgbClr val="000000"/>
                </a:solidFill>
              </a:rPr>
              <a:t>each</a:t>
            </a:r>
            <a:r>
              <a:rPr lang="pt-PT" dirty="0">
                <a:solidFill>
                  <a:srgbClr val="000000"/>
                </a:solidFill>
              </a:rPr>
              <a:t> </a:t>
            </a:r>
            <a:r>
              <a:rPr lang="pt-PT" dirty="0" err="1">
                <a:solidFill>
                  <a:srgbClr val="000000"/>
                </a:solidFill>
              </a:rPr>
              <a:t>pair</a:t>
            </a:r>
            <a:r>
              <a:rPr lang="pt-PT" dirty="0">
                <a:solidFill>
                  <a:srgbClr val="000000"/>
                </a:solidFill>
              </a:rPr>
              <a:t> </a:t>
            </a:r>
            <a:r>
              <a:rPr lang="pt-PT" dirty="0" err="1">
                <a:solidFill>
                  <a:srgbClr val="000000"/>
                </a:solidFill>
              </a:rPr>
              <a:t>of</a:t>
            </a:r>
            <a:r>
              <a:rPr lang="pt-PT" dirty="0">
                <a:solidFill>
                  <a:srgbClr val="000000"/>
                </a:solidFill>
              </a:rPr>
              <a:t> </a:t>
            </a:r>
            <a:r>
              <a:rPr lang="pt-PT" dirty="0" err="1">
                <a:solidFill>
                  <a:srgbClr val="000000"/>
                </a:solidFill>
              </a:rPr>
              <a:t>boards</a:t>
            </a:r>
            <a:r>
              <a:rPr lang="pt-PT" dirty="0">
                <a:solidFill>
                  <a:srgbClr val="000000"/>
                </a:solidFill>
              </a:rPr>
              <a:t> </a:t>
            </a:r>
            <a:r>
              <a:rPr lang="pt-PT" dirty="0" err="1">
                <a:solidFill>
                  <a:srgbClr val="000000"/>
                </a:solidFill>
              </a:rPr>
              <a:t>within</a:t>
            </a:r>
            <a:r>
              <a:rPr lang="pt-PT" dirty="0">
                <a:solidFill>
                  <a:srgbClr val="000000"/>
                </a:solidFill>
              </a:rPr>
              <a:t> </a:t>
            </a:r>
            <a:r>
              <a:rPr lang="pt-PT" dirty="0" err="1">
                <a:solidFill>
                  <a:srgbClr val="000000"/>
                </a:solidFill>
              </a:rPr>
              <a:t>separate</a:t>
            </a:r>
            <a:r>
              <a:rPr lang="pt-PT" dirty="0">
                <a:solidFill>
                  <a:srgbClr val="000000"/>
                </a:solidFill>
              </a:rPr>
              <a:t> Faraday </a:t>
            </a:r>
            <a:r>
              <a:rPr lang="pt-PT" dirty="0" err="1">
                <a:solidFill>
                  <a:srgbClr val="000000"/>
                </a:solidFill>
              </a:rPr>
              <a:t>cage</a:t>
            </a:r>
            <a:endParaRPr lang="pt-PT" dirty="0">
              <a:solidFill>
                <a:srgbClr val="000000"/>
              </a:solidFill>
            </a:endParaRPr>
          </a:p>
          <a:p>
            <a:pPr lvl="1">
              <a:spcBef>
                <a:spcPts val="1200"/>
              </a:spcBef>
            </a:pPr>
            <a:r>
              <a:rPr lang="pt-PT" dirty="0" err="1">
                <a:solidFill>
                  <a:srgbClr val="000000"/>
                </a:solidFill>
              </a:rPr>
              <a:t>Easy</a:t>
            </a:r>
            <a:r>
              <a:rPr lang="pt-PT" dirty="0">
                <a:solidFill>
                  <a:srgbClr val="000000"/>
                </a:solidFill>
              </a:rPr>
              <a:t> to </a:t>
            </a:r>
            <a:r>
              <a:rPr lang="pt-PT" dirty="0" err="1">
                <a:solidFill>
                  <a:srgbClr val="000000"/>
                </a:solidFill>
              </a:rPr>
              <a:t>construct</a:t>
            </a:r>
            <a:r>
              <a:rPr lang="pt-PT" dirty="0">
                <a:solidFill>
                  <a:srgbClr val="000000"/>
                </a:solidFill>
              </a:rPr>
              <a:t>, </a:t>
            </a:r>
            <a:r>
              <a:rPr lang="pt-PT" dirty="0" err="1">
                <a:solidFill>
                  <a:srgbClr val="000000"/>
                </a:solidFill>
              </a:rPr>
              <a:t>handle</a:t>
            </a:r>
            <a:r>
              <a:rPr lang="pt-PT" dirty="0">
                <a:solidFill>
                  <a:srgbClr val="000000"/>
                </a:solidFill>
              </a:rPr>
              <a:t> </a:t>
            </a:r>
            <a:r>
              <a:rPr lang="pt-PT" dirty="0" err="1">
                <a:solidFill>
                  <a:srgbClr val="000000"/>
                </a:solidFill>
              </a:rPr>
              <a:t>and</a:t>
            </a:r>
            <a:r>
              <a:rPr lang="pt-PT" dirty="0">
                <a:solidFill>
                  <a:srgbClr val="000000"/>
                </a:solidFill>
              </a:rPr>
              <a:t> </a:t>
            </a:r>
            <a:r>
              <a:rPr lang="pt-PT" dirty="0" err="1">
                <a:solidFill>
                  <a:srgbClr val="000000"/>
                </a:solidFill>
              </a:rPr>
              <a:t>access</a:t>
            </a:r>
            <a:r>
              <a:rPr lang="pt-PT" dirty="0">
                <a:solidFill>
                  <a:srgbClr val="000000"/>
                </a:solidFill>
              </a:rPr>
              <a:t> for </a:t>
            </a:r>
            <a:r>
              <a:rPr lang="pt-PT" dirty="0" err="1">
                <a:solidFill>
                  <a:srgbClr val="000000"/>
                </a:solidFill>
              </a:rPr>
              <a:t>maintenance</a:t>
            </a:r>
            <a:endParaRPr lang="pt-PT" dirty="0">
              <a:solidFill>
                <a:srgbClr val="000000"/>
              </a:solidFill>
            </a:endParaRPr>
          </a:p>
          <a:p>
            <a:pPr lvl="1">
              <a:spcBef>
                <a:spcPts val="1200"/>
              </a:spcBef>
            </a:pPr>
            <a:r>
              <a:rPr lang="pt-PT" dirty="0">
                <a:solidFill>
                  <a:srgbClr val="000000"/>
                </a:solidFill>
              </a:rPr>
              <a:t>14 RC-RC </a:t>
            </a:r>
            <a:r>
              <a:rPr lang="pt-PT" dirty="0" err="1">
                <a:solidFill>
                  <a:srgbClr val="000000"/>
                </a:solidFill>
              </a:rPr>
              <a:t>low-pass</a:t>
            </a:r>
            <a:r>
              <a:rPr lang="pt-PT" dirty="0">
                <a:solidFill>
                  <a:srgbClr val="000000"/>
                </a:solidFill>
              </a:rPr>
              <a:t> </a:t>
            </a:r>
            <a:r>
              <a:rPr lang="pt-PT" dirty="0" err="1">
                <a:solidFill>
                  <a:srgbClr val="000000"/>
                </a:solidFill>
              </a:rPr>
              <a:t>filters</a:t>
            </a:r>
            <a:r>
              <a:rPr lang="pt-PT" dirty="0">
                <a:solidFill>
                  <a:srgbClr val="000000"/>
                </a:solidFill>
              </a:rPr>
              <a:t> </a:t>
            </a:r>
            <a:r>
              <a:rPr lang="pt-PT" dirty="0" err="1">
                <a:solidFill>
                  <a:srgbClr val="000000"/>
                </a:solidFill>
              </a:rPr>
              <a:t>in</a:t>
            </a:r>
            <a:r>
              <a:rPr lang="pt-PT" dirty="0">
                <a:solidFill>
                  <a:srgbClr val="000000"/>
                </a:solidFill>
              </a:rPr>
              <a:t> </a:t>
            </a:r>
            <a:r>
              <a:rPr lang="pt-PT" dirty="0" err="1">
                <a:solidFill>
                  <a:srgbClr val="000000"/>
                </a:solidFill>
              </a:rPr>
              <a:t>each</a:t>
            </a:r>
            <a:r>
              <a:rPr lang="pt-PT" dirty="0">
                <a:solidFill>
                  <a:srgbClr val="000000"/>
                </a:solidFill>
              </a:rPr>
              <a:t> </a:t>
            </a:r>
            <a:r>
              <a:rPr lang="pt-PT" dirty="0" err="1">
                <a:solidFill>
                  <a:srgbClr val="000000"/>
                </a:solidFill>
              </a:rPr>
              <a:t>filter</a:t>
            </a:r>
            <a:r>
              <a:rPr lang="pt-PT" dirty="0">
                <a:solidFill>
                  <a:srgbClr val="000000"/>
                </a:solidFill>
              </a:rPr>
              <a:t> </a:t>
            </a:r>
            <a:r>
              <a:rPr lang="pt-PT" dirty="0" err="1">
                <a:solidFill>
                  <a:srgbClr val="000000"/>
                </a:solidFill>
              </a:rPr>
              <a:t>board</a:t>
            </a:r>
            <a:endParaRPr lang="pt-PT" dirty="0">
              <a:solidFill>
                <a:srgbClr val="000000"/>
              </a:solidFill>
            </a:endParaRPr>
          </a:p>
          <a:p>
            <a:pPr lvl="1">
              <a:spcBef>
                <a:spcPts val="1200"/>
              </a:spcBef>
            </a:pPr>
            <a:r>
              <a:rPr lang="pt-PT" dirty="0" err="1">
                <a:solidFill>
                  <a:srgbClr val="000000"/>
                </a:solidFill>
              </a:rPr>
              <a:t>Means</a:t>
            </a:r>
            <a:r>
              <a:rPr lang="pt-PT" dirty="0">
                <a:solidFill>
                  <a:srgbClr val="000000"/>
                </a:solidFill>
              </a:rPr>
              <a:t> </a:t>
            </a:r>
            <a:r>
              <a:rPr lang="pt-PT" dirty="0" err="1">
                <a:solidFill>
                  <a:srgbClr val="000000"/>
                </a:solidFill>
              </a:rPr>
              <a:t>one</a:t>
            </a:r>
            <a:r>
              <a:rPr lang="pt-PT" dirty="0">
                <a:solidFill>
                  <a:srgbClr val="000000"/>
                </a:solidFill>
              </a:rPr>
              <a:t> 56-wire </a:t>
            </a:r>
            <a:r>
              <a:rPr lang="pt-PT" dirty="0" err="1">
                <a:solidFill>
                  <a:srgbClr val="000000"/>
                </a:solidFill>
              </a:rPr>
              <a:t>cable</a:t>
            </a:r>
            <a:r>
              <a:rPr lang="pt-PT" dirty="0">
                <a:solidFill>
                  <a:srgbClr val="000000"/>
                </a:solidFill>
              </a:rPr>
              <a:t> </a:t>
            </a:r>
            <a:r>
              <a:rPr lang="pt-PT" dirty="0" err="1">
                <a:solidFill>
                  <a:srgbClr val="000000"/>
                </a:solidFill>
              </a:rPr>
              <a:t>connected</a:t>
            </a:r>
            <a:r>
              <a:rPr lang="pt-PT" dirty="0">
                <a:solidFill>
                  <a:srgbClr val="000000"/>
                </a:solidFill>
              </a:rPr>
              <a:t> to </a:t>
            </a:r>
            <a:r>
              <a:rPr lang="pt-PT" dirty="0" err="1">
                <a:solidFill>
                  <a:srgbClr val="000000"/>
                </a:solidFill>
              </a:rPr>
              <a:t>each</a:t>
            </a:r>
            <a:r>
              <a:rPr lang="pt-PT" dirty="0">
                <a:solidFill>
                  <a:srgbClr val="000000"/>
                </a:solidFill>
              </a:rPr>
              <a:t> module: = 28 HV </a:t>
            </a:r>
            <a:r>
              <a:rPr lang="pt-PT" dirty="0" err="1">
                <a:solidFill>
                  <a:srgbClr val="000000"/>
                </a:solidFill>
              </a:rPr>
              <a:t>channels</a:t>
            </a:r>
            <a:r>
              <a:rPr lang="pt-PT" dirty="0">
                <a:solidFill>
                  <a:srgbClr val="000000"/>
                </a:solidFill>
              </a:rPr>
              <a:t> = 14 </a:t>
            </a:r>
            <a:r>
              <a:rPr lang="pt-PT" dirty="0" err="1">
                <a:solidFill>
                  <a:srgbClr val="000000"/>
                </a:solidFill>
              </a:rPr>
              <a:t>channels</a:t>
            </a:r>
            <a:r>
              <a:rPr lang="pt-PT" dirty="0">
                <a:solidFill>
                  <a:srgbClr val="000000"/>
                </a:solidFill>
              </a:rPr>
              <a:t> x 2 </a:t>
            </a:r>
            <a:r>
              <a:rPr lang="pt-PT" dirty="0" err="1">
                <a:solidFill>
                  <a:srgbClr val="000000"/>
                </a:solidFill>
              </a:rPr>
              <a:t>boards</a:t>
            </a:r>
            <a:endParaRPr lang="pt-PT" dirty="0">
              <a:solidFill>
                <a:srgbClr val="000000"/>
              </a:solidFill>
            </a:endParaRPr>
          </a:p>
          <a:p>
            <a:pPr lvl="1">
              <a:spcBef>
                <a:spcPts val="1200"/>
              </a:spcBef>
            </a:pPr>
            <a:r>
              <a:rPr lang="pt-PT" dirty="0" err="1">
                <a:solidFill>
                  <a:srgbClr val="000000"/>
                </a:solidFill>
              </a:rPr>
              <a:t>Routing</a:t>
            </a:r>
            <a:r>
              <a:rPr lang="pt-PT" dirty="0">
                <a:solidFill>
                  <a:srgbClr val="000000"/>
                </a:solidFill>
              </a:rPr>
              <a:t> </a:t>
            </a:r>
            <a:r>
              <a:rPr lang="pt-PT" dirty="0" err="1">
                <a:solidFill>
                  <a:srgbClr val="000000"/>
                </a:solidFill>
              </a:rPr>
              <a:t>of</a:t>
            </a:r>
            <a:r>
              <a:rPr lang="pt-PT" dirty="0">
                <a:solidFill>
                  <a:srgbClr val="000000"/>
                </a:solidFill>
              </a:rPr>
              <a:t> individual HV </a:t>
            </a:r>
            <a:r>
              <a:rPr lang="pt-PT" dirty="0" err="1">
                <a:solidFill>
                  <a:srgbClr val="000000"/>
                </a:solidFill>
              </a:rPr>
              <a:t>channels</a:t>
            </a:r>
            <a:r>
              <a:rPr lang="pt-PT" dirty="0">
                <a:solidFill>
                  <a:srgbClr val="000000"/>
                </a:solidFill>
              </a:rPr>
              <a:t> </a:t>
            </a:r>
            <a:r>
              <a:rPr lang="pt-PT" dirty="0" err="1">
                <a:solidFill>
                  <a:srgbClr val="000000"/>
                </a:solidFill>
              </a:rPr>
              <a:t>through</a:t>
            </a:r>
            <a:r>
              <a:rPr lang="pt-PT" dirty="0">
                <a:solidFill>
                  <a:srgbClr val="000000"/>
                </a:solidFill>
              </a:rPr>
              <a:t> </a:t>
            </a:r>
            <a:r>
              <a:rPr lang="pt-PT" dirty="0" err="1">
                <a:solidFill>
                  <a:srgbClr val="000000"/>
                </a:solidFill>
              </a:rPr>
              <a:t>wires</a:t>
            </a:r>
            <a:r>
              <a:rPr lang="pt-PT" dirty="0">
                <a:solidFill>
                  <a:srgbClr val="000000"/>
                </a:solidFill>
              </a:rPr>
              <a:t> </a:t>
            </a:r>
            <a:r>
              <a:rPr lang="pt-PT" dirty="0" err="1">
                <a:solidFill>
                  <a:srgbClr val="000000"/>
                </a:solidFill>
              </a:rPr>
              <a:t>connecting</a:t>
            </a:r>
            <a:r>
              <a:rPr lang="pt-PT" dirty="0">
                <a:solidFill>
                  <a:srgbClr val="000000"/>
                </a:solidFill>
              </a:rPr>
              <a:t> </a:t>
            </a:r>
            <a:r>
              <a:rPr lang="pt-PT" dirty="0" err="1">
                <a:solidFill>
                  <a:srgbClr val="000000"/>
                </a:solidFill>
              </a:rPr>
              <a:t>cables</a:t>
            </a:r>
            <a:r>
              <a:rPr lang="pt-PT" dirty="0">
                <a:solidFill>
                  <a:srgbClr val="000000"/>
                </a:solidFill>
              </a:rPr>
              <a:t> to </a:t>
            </a:r>
            <a:r>
              <a:rPr lang="pt-PT" dirty="0" err="1">
                <a:solidFill>
                  <a:srgbClr val="000000"/>
                </a:solidFill>
              </a:rPr>
              <a:t>each</a:t>
            </a:r>
            <a:r>
              <a:rPr lang="pt-PT" dirty="0">
                <a:solidFill>
                  <a:srgbClr val="000000"/>
                </a:solidFill>
              </a:rPr>
              <a:t> </a:t>
            </a:r>
            <a:r>
              <a:rPr lang="pt-PT" dirty="0" err="1">
                <a:solidFill>
                  <a:srgbClr val="000000"/>
                </a:solidFill>
              </a:rPr>
              <a:t>filter</a:t>
            </a:r>
            <a:r>
              <a:rPr lang="pt-PT" dirty="0">
                <a:solidFill>
                  <a:srgbClr val="000000"/>
                </a:solidFill>
              </a:rPr>
              <a:t> </a:t>
            </a:r>
            <a:r>
              <a:rPr lang="pt-PT" dirty="0" err="1">
                <a:solidFill>
                  <a:srgbClr val="000000"/>
                </a:solidFill>
              </a:rPr>
              <a:t>board</a:t>
            </a:r>
            <a:endParaRPr lang="pt-PT" dirty="0">
              <a:solidFill>
                <a:srgbClr val="000000"/>
              </a:solidFill>
            </a:endParaRPr>
          </a:p>
          <a:p>
            <a:pPr lvl="1">
              <a:spcBef>
                <a:spcPts val="1200"/>
              </a:spcBef>
            </a:pPr>
            <a:endParaRPr lang="pt-PT" dirty="0">
              <a:solidFill>
                <a:srgbClr val="000000"/>
              </a:solidFill>
            </a:endParaRPr>
          </a:p>
        </p:txBody>
      </p:sp>
      <p:pic>
        <p:nvPicPr>
          <p:cNvPr id="8" name="Picture 7" descr="board filtro.png"/>
          <p:cNvPicPr>
            <a:picLocks noChangeAspect="1"/>
          </p:cNvPicPr>
          <p:nvPr/>
        </p:nvPicPr>
        <p:blipFill rotWithShape="1">
          <a:blip r:embed="rId2">
            <a:extLst>
              <a:ext uri="{28A0092B-C50C-407E-A947-70E740481C1C}">
                <a14:useLocalDpi xmlns:a14="http://schemas.microsoft.com/office/drawing/2010/main" val="0"/>
              </a:ext>
            </a:extLst>
          </a:blip>
          <a:srcRect l="17398" t="30669" r="29240" b="10072"/>
          <a:stretch/>
        </p:blipFill>
        <p:spPr>
          <a:xfrm>
            <a:off x="12329171" y="3166106"/>
            <a:ext cx="4020416" cy="2319364"/>
          </a:xfrm>
          <a:prstGeom prst="rect">
            <a:avLst/>
          </a:prstGeom>
        </p:spPr>
      </p:pic>
      <p:pic>
        <p:nvPicPr>
          <p:cNvPr id="9" name="Picture 8"/>
          <p:cNvPicPr/>
          <p:nvPr/>
        </p:nvPicPr>
        <p:blipFill>
          <a:blip r:embed="rId3"/>
          <a:stretch>
            <a:fillRect/>
          </a:stretch>
        </p:blipFill>
        <p:spPr>
          <a:xfrm>
            <a:off x="1" y="4577121"/>
            <a:ext cx="3846849" cy="2325313"/>
          </a:xfrm>
          <a:prstGeom prst="rect">
            <a:avLst/>
          </a:prstGeom>
        </p:spPr>
      </p:pic>
      <p:pic>
        <p:nvPicPr>
          <p:cNvPr id="10" name="Picture 9" descr="Diagram&#10;&#10;Description automatically generated"/>
          <p:cNvPicPr/>
          <p:nvPr/>
        </p:nvPicPr>
        <p:blipFill>
          <a:blip r:embed="rId4"/>
          <a:stretch>
            <a:fillRect/>
          </a:stretch>
        </p:blipFill>
        <p:spPr>
          <a:xfrm>
            <a:off x="3846849" y="4577120"/>
            <a:ext cx="4377107" cy="2325313"/>
          </a:xfrm>
          <a:prstGeom prst="rect">
            <a:avLst/>
          </a:prstGeom>
        </p:spPr>
      </p:pic>
      <p:pic>
        <p:nvPicPr>
          <p:cNvPr id="11" name="Picture 10" descr="A picture containing text, electronics&#10;&#10;Description automatically generated"/>
          <p:cNvPicPr/>
          <p:nvPr/>
        </p:nvPicPr>
        <p:blipFill>
          <a:blip r:embed="rId5"/>
          <a:stretch>
            <a:fillRect/>
          </a:stretch>
        </p:blipFill>
        <p:spPr>
          <a:xfrm>
            <a:off x="8223955" y="4577121"/>
            <a:ext cx="3968044" cy="2325312"/>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uk-UA" smtClean="0"/>
              <a:t>10</a:t>
            </a:fld>
            <a:endParaRPr lang="uk-UA"/>
          </a:p>
        </p:txBody>
      </p:sp>
    </p:spTree>
    <p:extLst>
      <p:ext uri="{BB962C8B-B14F-4D97-AF65-F5344CB8AC3E}">
        <p14:creationId xmlns:p14="http://schemas.microsoft.com/office/powerpoint/2010/main" val="40751423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BD96-288D-C9F7-C9FF-513A3EEC422C}"/>
              </a:ext>
            </a:extLst>
          </p:cNvPr>
          <p:cNvSpPr>
            <a:spLocks noGrp="1"/>
          </p:cNvSpPr>
          <p:nvPr>
            <p:ph type="title"/>
          </p:nvPr>
        </p:nvSpPr>
        <p:spPr/>
        <p:txBody>
          <a:bodyPr/>
          <a:lstStyle/>
          <a:p>
            <a:r>
              <a:rPr lang="en-CH" dirty="0"/>
              <a:t>Old prototype</a:t>
            </a:r>
          </a:p>
        </p:txBody>
      </p:sp>
      <p:sp>
        <p:nvSpPr>
          <p:cNvPr id="3" name="Text Placeholder 2">
            <a:extLst>
              <a:ext uri="{FF2B5EF4-FFF2-40B4-BE49-F238E27FC236}">
                <a16:creationId xmlns:a16="http://schemas.microsoft.com/office/drawing/2014/main" id="{8608CBB4-F208-9F92-FAD6-026117F559B0}"/>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AA4500FE-2ED3-EAA4-ADB1-6C0BD9157375}"/>
              </a:ext>
            </a:extLst>
          </p:cNvPr>
          <p:cNvSpPr>
            <a:spLocks noGrp="1"/>
          </p:cNvSpPr>
          <p:nvPr>
            <p:ph type="sldNum" sz="quarter" idx="2"/>
          </p:nvPr>
        </p:nvSpPr>
        <p:spPr/>
        <p:txBody>
          <a:bodyPr/>
          <a:lstStyle/>
          <a:p>
            <a:fld id="{86CB4B4D-7CA3-9044-876B-883B54F8677D}" type="slidenum">
              <a:rPr lang="en-CH" smtClean="0"/>
              <a:t>11</a:t>
            </a:fld>
            <a:endParaRPr lang="en-CH"/>
          </a:p>
        </p:txBody>
      </p:sp>
      <p:pic>
        <p:nvPicPr>
          <p:cNvPr id="5" name="Picture 4">
            <a:extLst>
              <a:ext uri="{FF2B5EF4-FFF2-40B4-BE49-F238E27FC236}">
                <a16:creationId xmlns:a16="http://schemas.microsoft.com/office/drawing/2014/main" id="{59DD7E32-E515-FD35-A656-E1C575211C27}"/>
              </a:ext>
            </a:extLst>
          </p:cNvPr>
          <p:cNvPicPr>
            <a:picLocks noChangeAspect="1"/>
          </p:cNvPicPr>
          <p:nvPr/>
        </p:nvPicPr>
        <p:blipFill>
          <a:blip r:embed="rId2"/>
          <a:stretch>
            <a:fillRect/>
          </a:stretch>
        </p:blipFill>
        <p:spPr>
          <a:xfrm>
            <a:off x="2917092" y="2088214"/>
            <a:ext cx="6692900" cy="4000500"/>
          </a:xfrm>
          <a:prstGeom prst="rect">
            <a:avLst/>
          </a:prstGeom>
        </p:spPr>
      </p:pic>
    </p:spTree>
    <p:extLst>
      <p:ext uri="{BB962C8B-B14F-4D97-AF65-F5344CB8AC3E}">
        <p14:creationId xmlns:p14="http://schemas.microsoft.com/office/powerpoint/2010/main" val="27515634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FE3F-5B01-1884-C1FC-3EB67C4D2210}"/>
              </a:ext>
            </a:extLst>
          </p:cNvPr>
          <p:cNvSpPr>
            <a:spLocks noGrp="1"/>
          </p:cNvSpPr>
          <p:nvPr>
            <p:ph type="title"/>
          </p:nvPr>
        </p:nvSpPr>
        <p:spPr/>
        <p:txBody>
          <a:bodyPr/>
          <a:lstStyle/>
          <a:p>
            <a:r>
              <a:rPr lang="en-CH" dirty="0"/>
              <a:t>Cables: from TileCal (General Cable)</a:t>
            </a:r>
          </a:p>
        </p:txBody>
      </p:sp>
      <p:sp>
        <p:nvSpPr>
          <p:cNvPr id="3" name="Content Placeholder 2">
            <a:extLst>
              <a:ext uri="{FF2B5EF4-FFF2-40B4-BE49-F238E27FC236}">
                <a16:creationId xmlns:a16="http://schemas.microsoft.com/office/drawing/2014/main" id="{3D5CA088-3883-BC85-C15D-40E3F2E1F945}"/>
              </a:ext>
            </a:extLst>
          </p:cNvPr>
          <p:cNvSpPr>
            <a:spLocks noGrp="1"/>
          </p:cNvSpPr>
          <p:nvPr>
            <p:ph idx="1"/>
          </p:nvPr>
        </p:nvSpPr>
        <p:spPr>
          <a:xfrm>
            <a:off x="334947" y="2090057"/>
            <a:ext cx="8930822" cy="3634730"/>
          </a:xfrm>
        </p:spPr>
        <p:txBody>
          <a:bodyPr/>
          <a:lstStyle/>
          <a:p>
            <a:r>
              <a:rPr lang="en-CH" dirty="0"/>
              <a:t>Last version not good in fire test – needed to change insulation thickness </a:t>
            </a:r>
          </a:p>
          <a:p>
            <a:r>
              <a:rPr lang="en-CH" dirty="0"/>
              <a:t>Two new prototypes are being produced – to be done this week or next</a:t>
            </a:r>
          </a:p>
          <a:p>
            <a:r>
              <a:rPr lang="en-CH" dirty="0"/>
              <a:t>Circular section, unlike last one </a:t>
            </a:r>
          </a:p>
          <a:p>
            <a:r>
              <a:rPr lang="en-CH" dirty="0"/>
              <a:t>Expected diameter 13.5– 14 mm</a:t>
            </a:r>
          </a:p>
        </p:txBody>
      </p:sp>
      <p:sp>
        <p:nvSpPr>
          <p:cNvPr id="4" name="Date Placeholder 3">
            <a:extLst>
              <a:ext uri="{FF2B5EF4-FFF2-40B4-BE49-F238E27FC236}">
                <a16:creationId xmlns:a16="http://schemas.microsoft.com/office/drawing/2014/main" id="{8B6B5A7D-5E84-2659-A473-334B7D8BF8B3}"/>
              </a:ext>
            </a:extLst>
          </p:cNvPr>
          <p:cNvSpPr>
            <a:spLocks noGrp="1"/>
          </p:cNvSpPr>
          <p:nvPr>
            <p:ph type="dt" sz="half" idx="10"/>
          </p:nvPr>
        </p:nvSpPr>
        <p:spPr/>
        <p:txBody>
          <a:bodyPr/>
          <a:lstStyle/>
          <a:p>
            <a:r>
              <a:rPr lang="de-CH"/>
              <a:t>R Gonçalo</a:t>
            </a:r>
            <a:endParaRPr lang="en-CH"/>
          </a:p>
        </p:txBody>
      </p:sp>
      <p:sp>
        <p:nvSpPr>
          <p:cNvPr id="5" name="Footer Placeholder 4">
            <a:extLst>
              <a:ext uri="{FF2B5EF4-FFF2-40B4-BE49-F238E27FC236}">
                <a16:creationId xmlns:a16="http://schemas.microsoft.com/office/drawing/2014/main" id="{D6AF5230-0E20-9B83-B795-9D38413AE92A}"/>
              </a:ext>
            </a:extLst>
          </p:cNvPr>
          <p:cNvSpPr>
            <a:spLocks noGrp="1"/>
          </p:cNvSpPr>
          <p:nvPr>
            <p:ph type="ftr" sz="quarter" idx="11"/>
          </p:nvPr>
        </p:nvSpPr>
        <p:spPr/>
        <p:txBody>
          <a:body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E81DBD28-16C8-E03C-C1B3-CD0D99B5737A}"/>
              </a:ext>
            </a:extLst>
          </p:cNvPr>
          <p:cNvSpPr>
            <a:spLocks noGrp="1"/>
          </p:cNvSpPr>
          <p:nvPr>
            <p:ph type="sldNum" sz="quarter" idx="12"/>
          </p:nvPr>
        </p:nvSpPr>
        <p:spPr/>
        <p:txBody>
          <a:bodyPr/>
          <a:lstStyle/>
          <a:p>
            <a:fld id="{0D7CE9B6-73DE-7E43-80D3-67E7482F0A0F}" type="slidenum">
              <a:rPr lang="en-CH" smtClean="0"/>
              <a:t>2</a:t>
            </a:fld>
            <a:endParaRPr lang="en-CH"/>
          </a:p>
        </p:txBody>
      </p:sp>
      <p:pic>
        <p:nvPicPr>
          <p:cNvPr id="8" name="Picture 7">
            <a:extLst>
              <a:ext uri="{FF2B5EF4-FFF2-40B4-BE49-F238E27FC236}">
                <a16:creationId xmlns:a16="http://schemas.microsoft.com/office/drawing/2014/main" id="{4859B268-181D-4679-F34B-A0ED6BDC34D6}"/>
              </a:ext>
            </a:extLst>
          </p:cNvPr>
          <p:cNvPicPr>
            <a:picLocks noChangeAspect="1"/>
          </p:cNvPicPr>
          <p:nvPr/>
        </p:nvPicPr>
        <p:blipFill>
          <a:blip r:embed="rId2"/>
          <a:stretch>
            <a:fillRect/>
          </a:stretch>
        </p:blipFill>
        <p:spPr>
          <a:xfrm>
            <a:off x="5878286" y="3587652"/>
            <a:ext cx="2834733" cy="2823528"/>
          </a:xfrm>
          <a:prstGeom prst="rect">
            <a:avLst/>
          </a:prstGeom>
        </p:spPr>
      </p:pic>
      <p:pic>
        <p:nvPicPr>
          <p:cNvPr id="10" name="Picture 9">
            <a:extLst>
              <a:ext uri="{FF2B5EF4-FFF2-40B4-BE49-F238E27FC236}">
                <a16:creationId xmlns:a16="http://schemas.microsoft.com/office/drawing/2014/main" id="{3B681199-021E-BF9B-E2DB-637A86658545}"/>
              </a:ext>
            </a:extLst>
          </p:cNvPr>
          <p:cNvPicPr>
            <a:picLocks noChangeAspect="1"/>
          </p:cNvPicPr>
          <p:nvPr/>
        </p:nvPicPr>
        <p:blipFill>
          <a:blip r:embed="rId3"/>
          <a:stretch>
            <a:fillRect/>
          </a:stretch>
        </p:blipFill>
        <p:spPr>
          <a:xfrm>
            <a:off x="9265769" y="3954462"/>
            <a:ext cx="2435236" cy="2470150"/>
          </a:xfrm>
          <a:prstGeom prst="rect">
            <a:avLst/>
          </a:prstGeom>
        </p:spPr>
      </p:pic>
      <p:pic>
        <p:nvPicPr>
          <p:cNvPr id="11" name="Picture 10">
            <a:extLst>
              <a:ext uri="{FF2B5EF4-FFF2-40B4-BE49-F238E27FC236}">
                <a16:creationId xmlns:a16="http://schemas.microsoft.com/office/drawing/2014/main" id="{E8D7B897-1E89-BFF8-FB2A-7142C83F8142}"/>
              </a:ext>
            </a:extLst>
          </p:cNvPr>
          <p:cNvPicPr>
            <a:picLocks noChangeAspect="1"/>
          </p:cNvPicPr>
          <p:nvPr/>
        </p:nvPicPr>
        <p:blipFill>
          <a:blip r:embed="rId4"/>
          <a:stretch>
            <a:fillRect/>
          </a:stretch>
        </p:blipFill>
        <p:spPr>
          <a:xfrm>
            <a:off x="9265769" y="500034"/>
            <a:ext cx="2435236" cy="3207703"/>
          </a:xfrm>
          <a:prstGeom prst="rect">
            <a:avLst/>
          </a:prstGeom>
        </p:spPr>
      </p:pic>
    </p:spTree>
    <p:extLst>
      <p:ext uri="{BB962C8B-B14F-4D97-AF65-F5344CB8AC3E}">
        <p14:creationId xmlns:p14="http://schemas.microsoft.com/office/powerpoint/2010/main" val="167581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31724"/>
          </a:xfrm>
        </p:spPr>
        <p:txBody>
          <a:bodyPr>
            <a:normAutofit/>
          </a:bodyPr>
          <a:lstStyle/>
          <a:p>
            <a:r>
              <a:rPr lang="pt-PT" dirty="0" err="1"/>
              <a:t>Connectors</a:t>
            </a:r>
            <a:endParaRPr lang="pt-PT" dirty="0"/>
          </a:p>
        </p:txBody>
      </p:sp>
      <p:sp>
        <p:nvSpPr>
          <p:cNvPr id="3" name="Content Placeholder 2"/>
          <p:cNvSpPr>
            <a:spLocks noGrp="1"/>
          </p:cNvSpPr>
          <p:nvPr>
            <p:ph idx="1"/>
          </p:nvPr>
        </p:nvSpPr>
        <p:spPr>
          <a:xfrm>
            <a:off x="279716" y="1212053"/>
            <a:ext cx="11302684" cy="3311911"/>
          </a:xfrm>
        </p:spPr>
        <p:txBody>
          <a:bodyPr>
            <a:normAutofit/>
          </a:bodyPr>
          <a:lstStyle/>
          <a:p>
            <a:r>
              <a:rPr lang="pt-PT" dirty="0" err="1"/>
              <a:t>We</a:t>
            </a:r>
            <a:r>
              <a:rPr lang="pt-PT" dirty="0"/>
              <a:t> </a:t>
            </a:r>
            <a:r>
              <a:rPr lang="pt-PT" dirty="0" err="1"/>
              <a:t>have</a:t>
            </a:r>
            <a:r>
              <a:rPr lang="pt-PT" dirty="0"/>
              <a:t> </a:t>
            </a:r>
            <a:r>
              <a:rPr lang="pt-PT" dirty="0" err="1"/>
              <a:t>been</a:t>
            </a:r>
            <a:r>
              <a:rPr lang="pt-PT" dirty="0"/>
              <a:t> </a:t>
            </a:r>
            <a:r>
              <a:rPr lang="pt-PT" dirty="0" err="1"/>
              <a:t>using</a:t>
            </a:r>
            <a:r>
              <a:rPr lang="pt-PT" dirty="0"/>
              <a:t> </a:t>
            </a:r>
            <a:r>
              <a:rPr lang="pt-PT" dirty="0" err="1"/>
              <a:t>this</a:t>
            </a:r>
            <a:r>
              <a:rPr lang="pt-PT" dirty="0"/>
              <a:t> </a:t>
            </a:r>
            <a:r>
              <a:rPr lang="pt-PT" dirty="0" err="1"/>
              <a:t>one</a:t>
            </a:r>
            <a:r>
              <a:rPr lang="pt-PT" dirty="0"/>
              <a:t> for </a:t>
            </a:r>
            <a:r>
              <a:rPr lang="pt-PT" dirty="0" err="1"/>
              <a:t>Patch</a:t>
            </a:r>
            <a:r>
              <a:rPr lang="pt-PT" dirty="0"/>
              <a:t> </a:t>
            </a:r>
            <a:r>
              <a:rPr lang="pt-PT" dirty="0" err="1"/>
              <a:t>Panel</a:t>
            </a:r>
            <a:r>
              <a:rPr lang="pt-PT" dirty="0"/>
              <a:t> </a:t>
            </a:r>
            <a:r>
              <a:rPr lang="pt-PT" dirty="0" err="1"/>
              <a:t>development</a:t>
            </a:r>
            <a:r>
              <a:rPr lang="pt-PT" dirty="0"/>
              <a:t>:</a:t>
            </a:r>
          </a:p>
          <a:p>
            <a:pPr lvl="1"/>
            <a:r>
              <a:rPr lang="pt-PT" dirty="0">
                <a:hlinkClick r:id="rId2"/>
              </a:rPr>
              <a:t>http://www.farnell.com/datasheets/2916873.pdf</a:t>
            </a:r>
            <a:r>
              <a:rPr lang="pt-PT" dirty="0"/>
              <a:t> </a:t>
            </a:r>
          </a:p>
          <a:p>
            <a:pPr lvl="1"/>
            <a:r>
              <a:rPr lang="pt-PT" dirty="0" err="1"/>
              <a:t>Unit</a:t>
            </a:r>
            <a:r>
              <a:rPr lang="pt-PT" dirty="0"/>
              <a:t> </a:t>
            </a:r>
            <a:r>
              <a:rPr lang="pt-PT" dirty="0" err="1"/>
              <a:t>price</a:t>
            </a:r>
            <a:r>
              <a:rPr lang="pt-PT" dirty="0"/>
              <a:t> (120 pins, </a:t>
            </a:r>
            <a:r>
              <a:rPr lang="pt-PT" dirty="0" err="1"/>
              <a:t>small</a:t>
            </a:r>
            <a:r>
              <a:rPr lang="pt-PT" dirty="0"/>
              <a:t> </a:t>
            </a:r>
            <a:r>
              <a:rPr lang="pt-PT" dirty="0" err="1"/>
              <a:t>quant</a:t>
            </a:r>
            <a:r>
              <a:rPr lang="pt-PT" dirty="0"/>
              <a:t>.): 53 € </a:t>
            </a:r>
            <a:r>
              <a:rPr lang="pt-PT" dirty="0" err="1"/>
              <a:t>plug</a:t>
            </a:r>
            <a:r>
              <a:rPr lang="pt-PT" dirty="0"/>
              <a:t>; 45 € pins; 26 € conector (</a:t>
            </a:r>
            <a:r>
              <a:rPr lang="pt-PT" dirty="0" err="1"/>
              <a:t>old</a:t>
            </a:r>
            <a:r>
              <a:rPr lang="pt-PT" dirty="0"/>
              <a:t> </a:t>
            </a:r>
            <a:r>
              <a:rPr lang="pt-PT" dirty="0" err="1"/>
              <a:t>price</a:t>
            </a:r>
            <a:r>
              <a:rPr lang="pt-PT" dirty="0"/>
              <a:t>)</a:t>
            </a:r>
          </a:p>
          <a:p>
            <a:pPr lvl="1"/>
            <a:r>
              <a:rPr lang="pt-PT" dirty="0" err="1"/>
              <a:t>Good</a:t>
            </a:r>
            <a:r>
              <a:rPr lang="pt-PT" dirty="0"/>
              <a:t> </a:t>
            </a:r>
            <a:r>
              <a:rPr lang="pt-PT" dirty="0" err="1"/>
              <a:t>mechanical</a:t>
            </a:r>
            <a:r>
              <a:rPr lang="pt-PT" dirty="0"/>
              <a:t> </a:t>
            </a:r>
            <a:r>
              <a:rPr lang="pt-PT" dirty="0" err="1"/>
              <a:t>stability</a:t>
            </a:r>
            <a:endParaRPr lang="pt-PT" dirty="0"/>
          </a:p>
          <a:p>
            <a:pPr lvl="1"/>
            <a:endParaRPr lang="pt-PT" dirty="0"/>
          </a:p>
          <a:p>
            <a:r>
              <a:rPr lang="pt-PT" dirty="0"/>
              <a:t>Looks </a:t>
            </a:r>
            <a:r>
              <a:rPr lang="pt-PT" dirty="0" err="1"/>
              <a:t>good</a:t>
            </a:r>
            <a:r>
              <a:rPr lang="pt-PT" dirty="0"/>
              <a:t> for </a:t>
            </a:r>
            <a:r>
              <a:rPr lang="pt-PT" dirty="0" err="1"/>
              <a:t>long</a:t>
            </a:r>
            <a:r>
              <a:rPr lang="pt-PT" dirty="0"/>
              <a:t>-cable to </a:t>
            </a:r>
          </a:p>
          <a:p>
            <a:pPr marL="0" indent="0">
              <a:buNone/>
            </a:pPr>
            <a:r>
              <a:rPr lang="pt-PT" dirty="0" err="1"/>
              <a:t>Patch</a:t>
            </a:r>
            <a:r>
              <a:rPr lang="pt-PT" dirty="0"/>
              <a:t> </a:t>
            </a:r>
            <a:r>
              <a:rPr lang="pt-PT" dirty="0" err="1"/>
              <a:t>Panel</a:t>
            </a:r>
            <a:r>
              <a:rPr lang="pt-PT" dirty="0"/>
              <a:t> </a:t>
            </a:r>
            <a:r>
              <a:rPr lang="pt-PT" dirty="0" err="1"/>
              <a:t>conneciton</a:t>
            </a:r>
            <a:endParaRPr lang="pt-PT" dirty="0"/>
          </a:p>
        </p:txBody>
      </p:sp>
      <p:pic>
        <p:nvPicPr>
          <p:cNvPr id="4" name="Picture 3"/>
          <p:cNvPicPr>
            <a:picLocks noChangeAspect="1"/>
          </p:cNvPicPr>
          <p:nvPr/>
        </p:nvPicPr>
        <p:blipFill>
          <a:blip r:embed="rId3"/>
          <a:stretch>
            <a:fillRect/>
          </a:stretch>
        </p:blipFill>
        <p:spPr>
          <a:xfrm>
            <a:off x="4803112" y="2838748"/>
            <a:ext cx="7236488" cy="3625675"/>
          </a:xfrm>
          <a:prstGeom prst="rect">
            <a:avLst/>
          </a:prstGeom>
        </p:spPr>
      </p:pic>
      <p:pic>
        <p:nvPicPr>
          <p:cNvPr id="5" name="Picture 4"/>
          <p:cNvPicPr>
            <a:picLocks noChangeAspect="1"/>
          </p:cNvPicPr>
          <p:nvPr/>
        </p:nvPicPr>
        <p:blipFill rotWithShape="1">
          <a:blip r:embed="rId4"/>
          <a:srcRect l="2011" r="2076"/>
          <a:stretch/>
        </p:blipFill>
        <p:spPr>
          <a:xfrm>
            <a:off x="92059" y="4980498"/>
            <a:ext cx="4632288" cy="1483926"/>
          </a:xfrm>
          <a:prstGeom prst="rect">
            <a:avLst/>
          </a:prstGeom>
        </p:spPr>
      </p:pic>
      <p:sp>
        <p:nvSpPr>
          <p:cNvPr id="6" name="TextBox 5"/>
          <p:cNvSpPr txBox="1"/>
          <p:nvPr/>
        </p:nvSpPr>
        <p:spPr>
          <a:xfrm>
            <a:off x="3828422" y="209617"/>
            <a:ext cx="7996079" cy="861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r>
              <a:rPr lang="mr-IN" sz="2400" dirty="0"/>
              <a:t>REF:516-120-000-101 REF:516-056-000-301 REF:516-120-000-402 REF:516-056-000-402 REF:516-230-512 REF:516 230-556 </a:t>
            </a:r>
            <a:endParaRPr lang="pt-PT" sz="2400" dirty="0">
              <a:solidFill>
                <a:srgbClr val="000000"/>
              </a:solidFill>
              <a:latin typeface="+mj-lt"/>
              <a:ea typeface="+mj-ea"/>
              <a:cs typeface="+mj-cs"/>
              <a:sym typeface="Helvetica"/>
            </a:endParaRPr>
          </a:p>
        </p:txBody>
      </p:sp>
      <p:sp>
        <p:nvSpPr>
          <p:cNvPr id="7" name="Date Placeholder 6"/>
          <p:cNvSpPr>
            <a:spLocks noGrp="1"/>
          </p:cNvSpPr>
          <p:nvPr>
            <p:ph type="dt" sz="half" idx="10"/>
          </p:nvPr>
        </p:nvSpPr>
        <p:spPr/>
        <p:txBody>
          <a:bodyPr/>
          <a:lstStyle/>
          <a:p>
            <a:r>
              <a:rPr lang="de-CH"/>
              <a:t>R Gonçalo</a:t>
            </a:r>
            <a:endParaRPr lang="pt-PT"/>
          </a:p>
        </p:txBody>
      </p:sp>
      <p:sp>
        <p:nvSpPr>
          <p:cNvPr id="8" name="Footer Placeholder 7"/>
          <p:cNvSpPr>
            <a:spLocks noGrp="1"/>
          </p:cNvSpPr>
          <p:nvPr>
            <p:ph type="ftr" sz="quarter" idx="11"/>
          </p:nvPr>
        </p:nvSpPr>
        <p:spPr/>
        <p:txBody>
          <a:bodyPr/>
          <a:lstStyle/>
          <a:p>
            <a:r>
              <a:rPr lang="pt-PT"/>
              <a:t>HGTD Cables &amp; Connectors - 29/8/2023</a:t>
            </a:r>
          </a:p>
        </p:txBody>
      </p:sp>
      <p:sp>
        <p:nvSpPr>
          <p:cNvPr id="9" name="Slide Number Placeholder 8"/>
          <p:cNvSpPr>
            <a:spLocks noGrp="1"/>
          </p:cNvSpPr>
          <p:nvPr>
            <p:ph type="sldNum" sz="quarter" idx="12"/>
          </p:nvPr>
        </p:nvSpPr>
        <p:spPr/>
        <p:txBody>
          <a:bodyPr/>
          <a:lstStyle/>
          <a:p>
            <a:fld id="{DFB41896-22DB-294F-B958-764EE5456B6A}" type="slidenum">
              <a:rPr lang="pt-PT" smtClean="0"/>
              <a:t>3</a:t>
            </a:fld>
            <a:endParaRPr lang="pt-PT"/>
          </a:p>
        </p:txBody>
      </p:sp>
    </p:spTree>
    <p:extLst>
      <p:ext uri="{BB962C8B-B14F-4D97-AF65-F5344CB8AC3E}">
        <p14:creationId xmlns:p14="http://schemas.microsoft.com/office/powerpoint/2010/main" val="20164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8"/>
            <a:ext cx="8382000" cy="606524"/>
          </a:xfrm>
        </p:spPr>
        <p:txBody>
          <a:bodyPr>
            <a:noAutofit/>
          </a:bodyPr>
          <a:lstStyle/>
          <a:p>
            <a:pPr algn="ctr">
              <a:lnSpc>
                <a:spcPct val="100000"/>
              </a:lnSpc>
              <a:spcBef>
                <a:spcPts val="1800"/>
              </a:spcBef>
            </a:pPr>
            <a:r>
              <a:rPr lang="pt-PT" altLang="pt-PT" sz="3200" b="1" dirty="0">
                <a:effectLst>
                  <a:outerShdw blurRad="38100" dist="38100" dir="2700000" algn="tl">
                    <a:srgbClr val="C0C0C0"/>
                  </a:outerShdw>
                </a:effectLst>
              </a:rPr>
              <a:t>IDC </a:t>
            </a:r>
            <a:r>
              <a:rPr lang="pt-PT" altLang="pt-PT" sz="3200" b="1" dirty="0" err="1">
                <a:effectLst>
                  <a:outerShdw blurRad="38100" dist="38100" dir="2700000" algn="tl">
                    <a:srgbClr val="C0C0C0"/>
                  </a:outerShdw>
                </a:effectLst>
              </a:rPr>
              <a:t>Connectors</a:t>
            </a:r>
            <a:r>
              <a:rPr lang="pt-PT" altLang="pt-PT" sz="3200" b="1" dirty="0">
                <a:effectLst>
                  <a:outerShdw blurRad="38100" dist="38100" dir="2700000" algn="tl">
                    <a:srgbClr val="C0C0C0"/>
                  </a:outerShdw>
                </a:effectLst>
              </a:rPr>
              <a:t> – </a:t>
            </a:r>
            <a:r>
              <a:rPr lang="pt-PT" altLang="pt-PT" sz="3200" b="1" dirty="0" err="1">
                <a:effectLst>
                  <a:outerShdw blurRad="38100" dist="38100" dir="2700000" algn="tl">
                    <a:srgbClr val="C0C0C0"/>
                  </a:outerShdw>
                </a:effectLst>
              </a:rPr>
              <a:t>from</a:t>
            </a:r>
            <a:r>
              <a:rPr lang="pt-PT" altLang="pt-PT" sz="3200" b="1" dirty="0">
                <a:effectLst>
                  <a:outerShdw blurRad="38100" dist="38100" dir="2700000" algn="tl">
                    <a:srgbClr val="C0C0C0"/>
                  </a:outerShdw>
                </a:effectLst>
              </a:rPr>
              <a:t> Agostinho Gomes</a:t>
            </a:r>
            <a:endParaRPr lang="en-US" sz="9600" dirty="0">
              <a:solidFill>
                <a:schemeClr val="tx2"/>
              </a:solidFill>
            </a:endParaRPr>
          </a:p>
        </p:txBody>
      </p:sp>
      <p:sp>
        <p:nvSpPr>
          <p:cNvPr id="18" name="Rectangle 3">
            <a:extLst>
              <a:ext uri="{FF2B5EF4-FFF2-40B4-BE49-F238E27FC236}">
                <a16:creationId xmlns:a16="http://schemas.microsoft.com/office/drawing/2014/main" id="{F7CDA9A1-7FA3-17D7-E877-3C12708081B9}"/>
              </a:ext>
            </a:extLst>
          </p:cNvPr>
          <p:cNvSpPr/>
          <p:nvPr/>
        </p:nvSpPr>
        <p:spPr>
          <a:xfrm>
            <a:off x="391885" y="908721"/>
            <a:ext cx="10832123" cy="2554545"/>
          </a:xfrm>
          <a:prstGeom prst="rect">
            <a:avLst/>
          </a:prstGeom>
        </p:spPr>
        <p:txBody>
          <a:bodyPr wrap="square">
            <a:spAutoFit/>
          </a:bodyPr>
          <a:lstStyle/>
          <a:p>
            <a:pPr algn="just"/>
            <a:r>
              <a:rPr lang="en-GB" sz="2000" dirty="0"/>
              <a:t>CERN BE-EA Cabling Team suggested Insulation Displacement Crimping Connectors (IDC)</a:t>
            </a:r>
          </a:p>
          <a:p>
            <a:pPr algn="just"/>
            <a:endParaRPr lang="en-GB" sz="2000" dirty="0"/>
          </a:p>
          <a:p>
            <a:pPr algn="just"/>
            <a:r>
              <a:rPr lang="en-GB" sz="2000" dirty="0"/>
              <a:t>Found IDC connectors from TE suited for solid copper wires: </a:t>
            </a:r>
            <a:r>
              <a:rPr lang="en-GB" sz="2000" b="0" i="0" dirty="0">
                <a:effectLst/>
                <a:latin typeface="Helvetica" pitchFamily="2" charset="0"/>
                <a:hlinkClick r:id="rId3"/>
              </a:rPr>
              <a:t>https://pt.farnell.com/amp-te-connectivity/1-745495-8/socket-idc-d-metal-25way/dp/1098474?CMP=GRHB-OCTOPART</a:t>
            </a:r>
            <a:br>
              <a:rPr lang="en-GB" sz="2000" dirty="0"/>
            </a:br>
            <a:r>
              <a:rPr lang="en-GB" sz="2000" b="0" i="0" dirty="0">
                <a:effectLst/>
                <a:latin typeface="Helvetica" pitchFamily="2" charset="0"/>
                <a:hlinkClick r:id="rId4"/>
              </a:rPr>
              <a:t>https://www.farnell.com/datasheets/1639165.pdf</a:t>
            </a:r>
            <a:endParaRPr lang="en-GB" sz="2000" dirty="0"/>
          </a:p>
          <a:p>
            <a:pPr algn="just"/>
            <a:endParaRPr lang="en-GB" sz="2000" dirty="0"/>
          </a:p>
          <a:p>
            <a:pPr algn="just"/>
            <a:r>
              <a:rPr lang="en-GB" sz="2000" dirty="0"/>
              <a:t>Tested the connectors</a:t>
            </a:r>
          </a:p>
          <a:p>
            <a:pPr algn="just"/>
            <a:endParaRPr lang="en-GB" sz="2000" dirty="0"/>
          </a:p>
        </p:txBody>
      </p:sp>
      <p:pic>
        <p:nvPicPr>
          <p:cNvPr id="6" name="Imagem 5">
            <a:extLst>
              <a:ext uri="{FF2B5EF4-FFF2-40B4-BE49-F238E27FC236}">
                <a16:creationId xmlns:a16="http://schemas.microsoft.com/office/drawing/2014/main" id="{E226F701-8781-954B-F8A2-B80528C73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6532" y="2276872"/>
            <a:ext cx="3859949" cy="2088232"/>
          </a:xfrm>
          <a:prstGeom prst="rect">
            <a:avLst/>
          </a:prstGeom>
        </p:spPr>
      </p:pic>
      <p:sp>
        <p:nvSpPr>
          <p:cNvPr id="7" name="Rectangle 3">
            <a:extLst>
              <a:ext uri="{FF2B5EF4-FFF2-40B4-BE49-F238E27FC236}">
                <a16:creationId xmlns:a16="http://schemas.microsoft.com/office/drawing/2014/main" id="{DEADCFC6-D999-EF11-187D-502E02F7AC5E}"/>
              </a:ext>
            </a:extLst>
          </p:cNvPr>
          <p:cNvSpPr/>
          <p:nvPr/>
        </p:nvSpPr>
        <p:spPr>
          <a:xfrm>
            <a:off x="391885" y="2779182"/>
            <a:ext cx="5920139" cy="2862322"/>
          </a:xfrm>
          <a:prstGeom prst="rect">
            <a:avLst/>
          </a:prstGeom>
        </p:spPr>
        <p:txBody>
          <a:bodyPr wrap="square">
            <a:spAutoFit/>
          </a:bodyPr>
          <a:lstStyle/>
          <a:p>
            <a:pPr algn="just"/>
            <a:endParaRPr lang="en-GB" sz="2000" dirty="0"/>
          </a:p>
          <a:p>
            <a:pPr algn="just"/>
            <a:r>
              <a:rPr lang="en-GB" sz="2000" dirty="0"/>
              <a:t>From the shelf their voltage limitation is low: sparks appear around 1.6 kV in any of the 2 rows, but not inter rows</a:t>
            </a:r>
          </a:p>
          <a:p>
            <a:pPr algn="just"/>
            <a:endParaRPr lang="en-GB" sz="2000" dirty="0"/>
          </a:p>
          <a:p>
            <a:pPr algn="just"/>
            <a:r>
              <a:rPr lang="en-GB" sz="2000" dirty="0"/>
              <a:t>Is it a problem? Neither for ground pins nor for HV pins (max voltage difference is 360 V), </a:t>
            </a:r>
            <a:r>
              <a:rPr lang="en-GB" sz="2000" dirty="0">
                <a:solidFill>
                  <a:srgbClr val="FF0000"/>
                </a:solidFill>
              </a:rPr>
              <a:t>but it is a problem for pin 13 </a:t>
            </a:r>
            <a:r>
              <a:rPr lang="en-GB" sz="2000" dirty="0"/>
              <a:t>(drain wire) that has a neighbour at HV.</a:t>
            </a:r>
          </a:p>
          <a:p>
            <a:pPr algn="just"/>
            <a:endParaRPr lang="en-GB" sz="2000" dirty="0"/>
          </a:p>
        </p:txBody>
      </p:sp>
    </p:spTree>
    <p:extLst>
      <p:ext uri="{BB962C8B-B14F-4D97-AF65-F5344CB8AC3E}">
        <p14:creationId xmlns:p14="http://schemas.microsoft.com/office/powerpoint/2010/main" val="28715197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8"/>
            <a:ext cx="8382000" cy="606524"/>
          </a:xfrm>
        </p:spPr>
        <p:txBody>
          <a:bodyPr>
            <a:noAutofit/>
          </a:bodyPr>
          <a:lstStyle/>
          <a:p>
            <a:pPr algn="ctr">
              <a:lnSpc>
                <a:spcPct val="100000"/>
              </a:lnSpc>
              <a:spcBef>
                <a:spcPts val="1800"/>
              </a:spcBef>
            </a:pPr>
            <a:r>
              <a:rPr lang="pt-PT" altLang="pt-PT" sz="3200" b="1" dirty="0">
                <a:effectLst>
                  <a:outerShdw blurRad="38100" dist="38100" dir="2700000" algn="tl">
                    <a:srgbClr val="C0C0C0"/>
                  </a:outerShdw>
                </a:effectLst>
              </a:rPr>
              <a:t>IDC </a:t>
            </a:r>
            <a:r>
              <a:rPr lang="pt-PT" altLang="pt-PT" sz="3200" b="1" dirty="0" err="1">
                <a:effectLst>
                  <a:outerShdw blurRad="38100" dist="38100" dir="2700000" algn="tl">
                    <a:srgbClr val="C0C0C0"/>
                  </a:outerShdw>
                </a:effectLst>
              </a:rPr>
              <a:t>Connectors</a:t>
            </a:r>
            <a:r>
              <a:rPr lang="pt-PT" altLang="pt-PT" sz="3200" b="1" dirty="0">
                <a:effectLst>
                  <a:outerShdw blurRad="38100" dist="38100" dir="2700000" algn="tl">
                    <a:srgbClr val="C0C0C0"/>
                  </a:outerShdw>
                </a:effectLst>
              </a:rPr>
              <a:t> </a:t>
            </a:r>
            <a:r>
              <a:rPr lang="pt-PT" altLang="pt-PT" sz="3200" b="1" dirty="0" err="1">
                <a:effectLst>
                  <a:outerShdw blurRad="38100" dist="38100" dir="2700000" algn="tl">
                    <a:srgbClr val="C0C0C0"/>
                  </a:outerShdw>
                </a:effectLst>
              </a:rPr>
              <a:t>fix</a:t>
            </a:r>
            <a:r>
              <a:rPr lang="pt-PT" altLang="pt-PT" sz="3200" b="1" dirty="0">
                <a:effectLst>
                  <a:outerShdw blurRad="38100" dist="38100" dir="2700000" algn="tl">
                    <a:srgbClr val="C0C0C0"/>
                  </a:outerShdw>
                </a:effectLst>
              </a:rPr>
              <a:t> </a:t>
            </a:r>
            <a:r>
              <a:rPr lang="pt-PT" altLang="pt-PT" sz="3200" b="1" dirty="0" err="1">
                <a:effectLst>
                  <a:outerShdw blurRad="38100" dist="38100" dir="2700000" algn="tl">
                    <a:srgbClr val="C0C0C0"/>
                  </a:outerShdw>
                </a:effectLst>
              </a:rPr>
              <a:t>using</a:t>
            </a:r>
            <a:r>
              <a:rPr lang="pt-PT" altLang="pt-PT" sz="3200" b="1" dirty="0">
                <a:effectLst>
                  <a:outerShdw blurRad="38100" dist="38100" dir="2700000" algn="tl">
                    <a:srgbClr val="C0C0C0"/>
                  </a:outerShdw>
                </a:effectLst>
              </a:rPr>
              <a:t> </a:t>
            </a:r>
            <a:r>
              <a:rPr lang="pt-PT" altLang="pt-PT" sz="3200" b="1" dirty="0" err="1">
                <a:effectLst>
                  <a:outerShdw blurRad="38100" dist="38100" dir="2700000" algn="tl">
                    <a:srgbClr val="C0C0C0"/>
                  </a:outerShdw>
                </a:effectLst>
              </a:rPr>
              <a:t>Araldite</a:t>
            </a:r>
            <a:r>
              <a:rPr lang="pt-PT" altLang="pt-PT" sz="3200" b="1" dirty="0">
                <a:effectLst>
                  <a:outerShdw blurRad="38100" dist="38100" dir="2700000" algn="tl">
                    <a:srgbClr val="C0C0C0"/>
                  </a:outerShdw>
                </a:effectLst>
              </a:rPr>
              <a:t> </a:t>
            </a:r>
            <a:r>
              <a:rPr lang="pt-PT" altLang="pt-PT" sz="3200" b="1" dirty="0" err="1">
                <a:effectLst>
                  <a:outerShdw blurRad="38100" dist="38100" dir="2700000" algn="tl">
                    <a:srgbClr val="C0C0C0"/>
                  </a:outerShdw>
                </a:effectLst>
              </a:rPr>
              <a:t>epoxy</a:t>
            </a:r>
            <a:endParaRPr lang="en-US" sz="9600" dirty="0">
              <a:solidFill>
                <a:schemeClr val="tx2"/>
              </a:solidFill>
            </a:endParaRPr>
          </a:p>
        </p:txBody>
      </p:sp>
      <p:sp>
        <p:nvSpPr>
          <p:cNvPr id="18" name="Rectangle 3">
            <a:extLst>
              <a:ext uri="{FF2B5EF4-FFF2-40B4-BE49-F238E27FC236}">
                <a16:creationId xmlns:a16="http://schemas.microsoft.com/office/drawing/2014/main" id="{F7CDA9A1-7FA3-17D7-E877-3C12708081B9}"/>
              </a:ext>
            </a:extLst>
          </p:cNvPr>
          <p:cNvSpPr/>
          <p:nvPr/>
        </p:nvSpPr>
        <p:spPr>
          <a:xfrm>
            <a:off x="341644" y="2564904"/>
            <a:ext cx="6766156" cy="3170099"/>
          </a:xfrm>
          <a:prstGeom prst="rect">
            <a:avLst/>
          </a:prstGeom>
        </p:spPr>
        <p:txBody>
          <a:bodyPr wrap="square">
            <a:spAutoFit/>
          </a:bodyPr>
          <a:lstStyle/>
          <a:p>
            <a:pPr algn="just"/>
            <a:r>
              <a:rPr lang="en-GB" sz="2000" dirty="0"/>
              <a:t>Weak point is a ~1 mm wide line where the pin to pin lateral insulation is cut/missing</a:t>
            </a:r>
          </a:p>
          <a:p>
            <a:pPr algn="just"/>
            <a:r>
              <a:rPr lang="en-GB" sz="2000" dirty="0"/>
              <a:t>Distance between sharp metallic contacts of the order of 0.5 mm, prone to generate sparks above 1.5 kV</a:t>
            </a:r>
          </a:p>
          <a:p>
            <a:pPr algn="just"/>
            <a:endParaRPr lang="en-GB" sz="2000" dirty="0"/>
          </a:p>
          <a:p>
            <a:pPr algn="just"/>
            <a:r>
              <a:rPr lang="en-GB" sz="2000" dirty="0"/>
              <a:t>After insertion of the wires, covering the contacts with Araldite epoxy provides excellent insulation between adjacent pins</a:t>
            </a:r>
          </a:p>
          <a:p>
            <a:pPr algn="just"/>
            <a:endParaRPr lang="en-GB" sz="2000" dirty="0"/>
          </a:p>
          <a:p>
            <a:pPr algn="just"/>
            <a:r>
              <a:rPr lang="en-GB" sz="2000" dirty="0"/>
              <a:t>Limit for sparks in the connector jumps to ~2.7 kV</a:t>
            </a:r>
          </a:p>
          <a:p>
            <a:pPr algn="just"/>
            <a:endParaRPr lang="en-GB" sz="2000" dirty="0"/>
          </a:p>
        </p:txBody>
      </p:sp>
      <p:pic>
        <p:nvPicPr>
          <p:cNvPr id="3" name="Imagem 2">
            <a:extLst>
              <a:ext uri="{FF2B5EF4-FFF2-40B4-BE49-F238E27FC236}">
                <a16:creationId xmlns:a16="http://schemas.microsoft.com/office/drawing/2014/main" id="{C8AC402E-8775-6740-A8B1-AC0506608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161" y="836712"/>
            <a:ext cx="3015187" cy="1631216"/>
          </a:xfrm>
          <a:prstGeom prst="rect">
            <a:avLst/>
          </a:prstGeom>
        </p:spPr>
      </p:pic>
      <p:pic>
        <p:nvPicPr>
          <p:cNvPr id="5" name="Imagem 4">
            <a:extLst>
              <a:ext uri="{FF2B5EF4-FFF2-40B4-BE49-F238E27FC236}">
                <a16:creationId xmlns:a16="http://schemas.microsoft.com/office/drawing/2014/main" id="{00454EA6-7BDA-1102-E1F5-BAF58D179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02367" y="620565"/>
            <a:ext cx="2317628" cy="2816455"/>
          </a:xfrm>
          <a:prstGeom prst="rect">
            <a:avLst/>
          </a:prstGeom>
        </p:spPr>
      </p:pic>
      <p:cxnSp>
        <p:nvCxnSpPr>
          <p:cNvPr id="7" name="Conexão reta unidirecional 6">
            <a:extLst>
              <a:ext uri="{FF2B5EF4-FFF2-40B4-BE49-F238E27FC236}">
                <a16:creationId xmlns:a16="http://schemas.microsoft.com/office/drawing/2014/main" id="{AD86CB20-2081-3C72-3CEE-A8D73EEC8FF6}"/>
              </a:ext>
            </a:extLst>
          </p:cNvPr>
          <p:cNvCxnSpPr>
            <a:cxnSpLocks/>
          </p:cNvCxnSpPr>
          <p:nvPr/>
        </p:nvCxnSpPr>
        <p:spPr>
          <a:xfrm flipV="1">
            <a:off x="5182348" y="1772816"/>
            <a:ext cx="3289917" cy="93610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Conexão reta unidirecional 10">
            <a:extLst>
              <a:ext uri="{FF2B5EF4-FFF2-40B4-BE49-F238E27FC236}">
                <a16:creationId xmlns:a16="http://schemas.microsoft.com/office/drawing/2014/main" id="{57FDDECC-8781-2E7A-2AB0-77760D78C619}"/>
              </a:ext>
            </a:extLst>
          </p:cNvPr>
          <p:cNvCxnSpPr>
            <a:cxnSpLocks/>
          </p:cNvCxnSpPr>
          <p:nvPr/>
        </p:nvCxnSpPr>
        <p:spPr>
          <a:xfrm flipH="1" flipV="1">
            <a:off x="4007769" y="1844824"/>
            <a:ext cx="1174579" cy="86409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761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8"/>
            <a:ext cx="8382000" cy="606524"/>
          </a:xfrm>
        </p:spPr>
        <p:txBody>
          <a:bodyPr>
            <a:noAutofit/>
          </a:bodyPr>
          <a:lstStyle/>
          <a:p>
            <a:pPr algn="ctr">
              <a:lnSpc>
                <a:spcPct val="100000"/>
              </a:lnSpc>
              <a:spcBef>
                <a:spcPts val="1800"/>
              </a:spcBef>
            </a:pPr>
            <a:r>
              <a:rPr lang="pt-PT" altLang="pt-PT" sz="3200" b="1" dirty="0">
                <a:effectLst>
                  <a:outerShdw blurRad="38100" dist="38100" dir="2700000" algn="tl">
                    <a:srgbClr val="C0C0C0"/>
                  </a:outerShdw>
                </a:effectLst>
              </a:rPr>
              <a:t>IDC </a:t>
            </a:r>
            <a:r>
              <a:rPr lang="pt-PT" altLang="pt-PT" sz="3200" b="1" dirty="0" err="1">
                <a:effectLst>
                  <a:outerShdw blurRad="38100" dist="38100" dir="2700000" algn="tl">
                    <a:srgbClr val="C0C0C0"/>
                  </a:outerShdw>
                </a:effectLst>
              </a:rPr>
              <a:t>Connectors</a:t>
            </a:r>
            <a:r>
              <a:rPr lang="pt-PT" altLang="pt-PT" sz="3200" b="1" dirty="0">
                <a:effectLst>
                  <a:outerShdw blurRad="38100" dist="38100" dir="2700000" algn="tl">
                    <a:srgbClr val="C0C0C0"/>
                  </a:outerShdw>
                </a:effectLst>
              </a:rPr>
              <a:t> </a:t>
            </a:r>
            <a:r>
              <a:rPr lang="pt-PT" altLang="pt-PT" sz="3200" b="1" dirty="0" err="1">
                <a:effectLst>
                  <a:outerShdw blurRad="38100" dist="38100" dir="2700000" algn="tl">
                    <a:srgbClr val="C0C0C0"/>
                  </a:outerShdw>
                </a:effectLst>
              </a:rPr>
              <a:t>with</a:t>
            </a:r>
            <a:r>
              <a:rPr lang="pt-PT" altLang="pt-PT" sz="3200" b="1" dirty="0">
                <a:effectLst>
                  <a:outerShdw blurRad="38100" dist="38100" dir="2700000" algn="tl">
                    <a:srgbClr val="C0C0C0"/>
                  </a:outerShdw>
                </a:effectLst>
              </a:rPr>
              <a:t> </a:t>
            </a:r>
            <a:r>
              <a:rPr lang="pt-PT" altLang="pt-PT" sz="3200" b="1" dirty="0" err="1">
                <a:effectLst>
                  <a:outerShdw blurRad="38100" dist="38100" dir="2700000" algn="tl">
                    <a:srgbClr val="C0C0C0"/>
                  </a:outerShdw>
                </a:effectLst>
              </a:rPr>
              <a:t>Araldite</a:t>
            </a:r>
            <a:br>
              <a:rPr lang="pt-PT" altLang="pt-PT" sz="3200" b="1" dirty="0">
                <a:effectLst>
                  <a:outerShdw blurRad="38100" dist="38100" dir="2700000" algn="tl">
                    <a:srgbClr val="C0C0C0"/>
                  </a:outerShdw>
                </a:effectLst>
              </a:rPr>
            </a:br>
            <a:endParaRPr lang="en-US" sz="9600" dirty="0">
              <a:solidFill>
                <a:schemeClr val="tx2"/>
              </a:solidFill>
            </a:endParaRPr>
          </a:p>
        </p:txBody>
      </p:sp>
      <p:pic>
        <p:nvPicPr>
          <p:cNvPr id="8" name="Imagem 7">
            <a:extLst>
              <a:ext uri="{FF2B5EF4-FFF2-40B4-BE49-F238E27FC236}">
                <a16:creationId xmlns:a16="http://schemas.microsoft.com/office/drawing/2014/main" id="{186E22AA-1F25-2BFC-FCFC-E33714D71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227524"/>
            <a:ext cx="4253542" cy="3785652"/>
          </a:xfrm>
          <a:prstGeom prst="rect">
            <a:avLst/>
          </a:prstGeom>
        </p:spPr>
      </p:pic>
      <p:pic>
        <p:nvPicPr>
          <p:cNvPr id="10" name="Imagem 9">
            <a:extLst>
              <a:ext uri="{FF2B5EF4-FFF2-40B4-BE49-F238E27FC236}">
                <a16:creationId xmlns:a16="http://schemas.microsoft.com/office/drawing/2014/main" id="{2FA20DEB-E337-EEF7-EF32-42219DACA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030" y="1198958"/>
            <a:ext cx="4253541" cy="3526186"/>
          </a:xfrm>
          <a:prstGeom prst="rect">
            <a:avLst/>
          </a:prstGeom>
        </p:spPr>
      </p:pic>
      <p:sp>
        <p:nvSpPr>
          <p:cNvPr id="12" name="Rectangle 10">
            <a:extLst>
              <a:ext uri="{FF2B5EF4-FFF2-40B4-BE49-F238E27FC236}">
                <a16:creationId xmlns:a16="http://schemas.microsoft.com/office/drawing/2014/main" id="{999D9AA4-B825-628C-5BE9-DFBA3489FF54}"/>
              </a:ext>
            </a:extLst>
          </p:cNvPr>
          <p:cNvSpPr/>
          <p:nvPr/>
        </p:nvSpPr>
        <p:spPr>
          <a:xfrm>
            <a:off x="1725216" y="820154"/>
            <a:ext cx="4824536" cy="369332"/>
          </a:xfrm>
          <a:prstGeom prst="rect">
            <a:avLst/>
          </a:prstGeom>
        </p:spPr>
        <p:txBody>
          <a:bodyPr wrap="square">
            <a:spAutoFit/>
          </a:bodyPr>
          <a:lstStyle/>
          <a:p>
            <a:pPr algn="just"/>
            <a:r>
              <a:rPr lang="en-GB" dirty="0"/>
              <a:t>First test with a “slow” epoxy</a:t>
            </a:r>
          </a:p>
        </p:txBody>
      </p:sp>
      <p:sp>
        <p:nvSpPr>
          <p:cNvPr id="13" name="Rectangle 10">
            <a:extLst>
              <a:ext uri="{FF2B5EF4-FFF2-40B4-BE49-F238E27FC236}">
                <a16:creationId xmlns:a16="http://schemas.microsoft.com/office/drawing/2014/main" id="{0B1B32CC-1748-B37C-9C1B-C0DE1F6BC611}"/>
              </a:ext>
            </a:extLst>
          </p:cNvPr>
          <p:cNvSpPr/>
          <p:nvPr/>
        </p:nvSpPr>
        <p:spPr>
          <a:xfrm>
            <a:off x="1667510" y="5120852"/>
            <a:ext cx="4140459" cy="923330"/>
          </a:xfrm>
          <a:prstGeom prst="rect">
            <a:avLst/>
          </a:prstGeom>
        </p:spPr>
        <p:txBody>
          <a:bodyPr wrap="square">
            <a:spAutoFit/>
          </a:bodyPr>
          <a:lstStyle/>
          <a:p>
            <a:pPr algn="just"/>
            <a:r>
              <a:rPr lang="en-GB" dirty="0"/>
              <a:t>First test with a “5 min” fast araldite epoxy, only a thin transparent layer of epoxy</a:t>
            </a:r>
          </a:p>
        </p:txBody>
      </p:sp>
      <p:sp>
        <p:nvSpPr>
          <p:cNvPr id="14" name="Rectangle 10">
            <a:extLst>
              <a:ext uri="{FF2B5EF4-FFF2-40B4-BE49-F238E27FC236}">
                <a16:creationId xmlns:a16="http://schemas.microsoft.com/office/drawing/2014/main" id="{66A4D567-E2BF-A365-6C96-8E91521409F7}"/>
              </a:ext>
            </a:extLst>
          </p:cNvPr>
          <p:cNvSpPr/>
          <p:nvPr/>
        </p:nvSpPr>
        <p:spPr>
          <a:xfrm>
            <a:off x="6384035" y="4797153"/>
            <a:ext cx="4032445" cy="1200329"/>
          </a:xfrm>
          <a:prstGeom prst="rect">
            <a:avLst/>
          </a:prstGeom>
        </p:spPr>
        <p:txBody>
          <a:bodyPr wrap="square">
            <a:spAutoFit/>
          </a:bodyPr>
          <a:lstStyle/>
          <a:p>
            <a:pPr algn="just"/>
            <a:r>
              <a:rPr lang="en-GB" dirty="0"/>
              <a:t>Araldite epoxy, thick layers after 2 applications</a:t>
            </a:r>
          </a:p>
          <a:p>
            <a:pPr algn="just"/>
            <a:r>
              <a:rPr lang="en-GB" dirty="0"/>
              <a:t>As a bonus, the epoxy strengthens the wire connections</a:t>
            </a:r>
          </a:p>
        </p:txBody>
      </p:sp>
    </p:spTree>
    <p:extLst>
      <p:ext uri="{BB962C8B-B14F-4D97-AF65-F5344CB8AC3E}">
        <p14:creationId xmlns:p14="http://schemas.microsoft.com/office/powerpoint/2010/main" val="12605957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456F28-463F-39A9-A234-ED4D8B3936C0}"/>
              </a:ext>
            </a:extLst>
          </p:cNvPr>
          <p:cNvSpPr>
            <a:spLocks noGrp="1"/>
          </p:cNvSpPr>
          <p:nvPr>
            <p:ph type="title"/>
          </p:nvPr>
        </p:nvSpPr>
        <p:spPr>
          <a:xfrm>
            <a:off x="838200" y="1889909"/>
            <a:ext cx="10515600" cy="1325563"/>
          </a:xfrm>
        </p:spPr>
        <p:txBody>
          <a:bodyPr/>
          <a:lstStyle/>
          <a:p>
            <a:pPr algn="ctr"/>
            <a:r>
              <a:rPr lang="en-CH" dirty="0"/>
              <a:t>Bonus slides</a:t>
            </a:r>
          </a:p>
        </p:txBody>
      </p:sp>
      <p:sp>
        <p:nvSpPr>
          <p:cNvPr id="4" name="Date Placeholder 3">
            <a:extLst>
              <a:ext uri="{FF2B5EF4-FFF2-40B4-BE49-F238E27FC236}">
                <a16:creationId xmlns:a16="http://schemas.microsoft.com/office/drawing/2014/main" id="{7050EB1A-E7B5-2ED8-8DA5-F3513EA734F9}"/>
              </a:ext>
            </a:extLst>
          </p:cNvPr>
          <p:cNvSpPr>
            <a:spLocks noGrp="1"/>
          </p:cNvSpPr>
          <p:nvPr>
            <p:ph type="dt" sz="half" idx="10"/>
          </p:nvPr>
        </p:nvSpPr>
        <p:spPr/>
        <p:txBody>
          <a:bodyPr/>
          <a:lstStyle/>
          <a:p>
            <a:r>
              <a:rPr lang="de-CH"/>
              <a:t>R Gonçalo</a:t>
            </a:r>
            <a:endParaRPr lang="en-CH"/>
          </a:p>
        </p:txBody>
      </p:sp>
      <p:sp>
        <p:nvSpPr>
          <p:cNvPr id="5" name="Footer Placeholder 4">
            <a:extLst>
              <a:ext uri="{FF2B5EF4-FFF2-40B4-BE49-F238E27FC236}">
                <a16:creationId xmlns:a16="http://schemas.microsoft.com/office/drawing/2014/main" id="{C14FC545-F219-C4C9-88C4-8033B0445861}"/>
              </a:ext>
            </a:extLst>
          </p:cNvPr>
          <p:cNvSpPr>
            <a:spLocks noGrp="1"/>
          </p:cNvSpPr>
          <p:nvPr>
            <p:ph type="ftr" sz="quarter" idx="11"/>
          </p:nvPr>
        </p:nvSpPr>
        <p:spPr/>
        <p:txBody>
          <a:bodyPr/>
          <a:lstStyle/>
          <a:p>
            <a:r>
              <a:rPr lang="en-GB"/>
              <a:t>HGTD Cables &amp; Connectors - 29/8/2023</a:t>
            </a:r>
            <a:endParaRPr lang="en-CH"/>
          </a:p>
        </p:txBody>
      </p:sp>
      <p:sp>
        <p:nvSpPr>
          <p:cNvPr id="6" name="Slide Number Placeholder 5">
            <a:extLst>
              <a:ext uri="{FF2B5EF4-FFF2-40B4-BE49-F238E27FC236}">
                <a16:creationId xmlns:a16="http://schemas.microsoft.com/office/drawing/2014/main" id="{21E54B29-B812-CA75-9DDC-F74C84F3F25D}"/>
              </a:ext>
            </a:extLst>
          </p:cNvPr>
          <p:cNvSpPr>
            <a:spLocks noGrp="1"/>
          </p:cNvSpPr>
          <p:nvPr>
            <p:ph type="sldNum" sz="quarter" idx="12"/>
          </p:nvPr>
        </p:nvSpPr>
        <p:spPr/>
        <p:txBody>
          <a:bodyPr/>
          <a:lstStyle/>
          <a:p>
            <a:fld id="{0D7CE9B6-73DE-7E43-80D3-67E7482F0A0F}" type="slidenum">
              <a:rPr lang="en-CH" smtClean="0"/>
              <a:t>7</a:t>
            </a:fld>
            <a:endParaRPr lang="en-CH"/>
          </a:p>
        </p:txBody>
      </p:sp>
      <p:pic>
        <p:nvPicPr>
          <p:cNvPr id="8" name="Picture 4" descr="Danger High Voltage Vector Art, Icons, and Graphics for Free Download">
            <a:extLst>
              <a:ext uri="{FF2B5EF4-FFF2-40B4-BE49-F238E27FC236}">
                <a16:creationId xmlns:a16="http://schemas.microsoft.com/office/drawing/2014/main" id="{1736F2A0-5842-9B5B-6FD9-B31239CB0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331" y="3145133"/>
            <a:ext cx="2042327" cy="204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97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A2F592-2BFD-DE21-27C3-3BA6B251F113}"/>
              </a:ext>
            </a:extLst>
          </p:cNvPr>
          <p:cNvPicPr>
            <a:picLocks noChangeAspect="1"/>
          </p:cNvPicPr>
          <p:nvPr/>
        </p:nvPicPr>
        <p:blipFill>
          <a:blip r:embed="rId2"/>
          <a:stretch>
            <a:fillRect/>
          </a:stretch>
        </p:blipFill>
        <p:spPr>
          <a:xfrm>
            <a:off x="7708924" y="442747"/>
            <a:ext cx="3984975" cy="2989899"/>
          </a:xfrm>
          <a:prstGeom prst="rect">
            <a:avLst/>
          </a:prstGeom>
        </p:spPr>
      </p:pic>
      <p:sp>
        <p:nvSpPr>
          <p:cNvPr id="17" name="Date Placeholder 16">
            <a:extLst>
              <a:ext uri="{FF2B5EF4-FFF2-40B4-BE49-F238E27FC236}">
                <a16:creationId xmlns:a16="http://schemas.microsoft.com/office/drawing/2014/main" id="{F40B2CEE-73BB-C9A5-7E9B-E26D4325789A}"/>
              </a:ext>
            </a:extLst>
          </p:cNvPr>
          <p:cNvSpPr>
            <a:spLocks noGrp="1"/>
          </p:cNvSpPr>
          <p:nvPr>
            <p:ph type="dt" sz="half" idx="10"/>
          </p:nvPr>
        </p:nvSpPr>
        <p:spPr/>
        <p:txBody>
          <a:bodyPr/>
          <a:lstStyle/>
          <a:p>
            <a:r>
              <a:rPr lang="de-CH"/>
              <a:t>R Gonçalo</a:t>
            </a:r>
            <a:endParaRPr lang="en-CH"/>
          </a:p>
        </p:txBody>
      </p:sp>
      <p:sp>
        <p:nvSpPr>
          <p:cNvPr id="18" name="Footer Placeholder 17">
            <a:extLst>
              <a:ext uri="{FF2B5EF4-FFF2-40B4-BE49-F238E27FC236}">
                <a16:creationId xmlns:a16="http://schemas.microsoft.com/office/drawing/2014/main" id="{AE19D19D-C456-6A1F-A595-03732BF88E39}"/>
              </a:ext>
            </a:extLst>
          </p:cNvPr>
          <p:cNvSpPr>
            <a:spLocks noGrp="1"/>
          </p:cNvSpPr>
          <p:nvPr>
            <p:ph type="ftr" sz="quarter" idx="11"/>
          </p:nvPr>
        </p:nvSpPr>
        <p:spPr/>
        <p:txBody>
          <a:bodyPr/>
          <a:lstStyle/>
          <a:p>
            <a:r>
              <a:rPr lang="en-GB"/>
              <a:t>HGTD Cables &amp; Connectors - 29/8/2023</a:t>
            </a:r>
            <a:endParaRPr lang="en-CH"/>
          </a:p>
        </p:txBody>
      </p:sp>
      <p:sp>
        <p:nvSpPr>
          <p:cNvPr id="19" name="Slide Number Placeholder 18">
            <a:extLst>
              <a:ext uri="{FF2B5EF4-FFF2-40B4-BE49-F238E27FC236}">
                <a16:creationId xmlns:a16="http://schemas.microsoft.com/office/drawing/2014/main" id="{D0892767-5BF4-AFE1-6EF6-006F647FC3B6}"/>
              </a:ext>
            </a:extLst>
          </p:cNvPr>
          <p:cNvSpPr>
            <a:spLocks noGrp="1"/>
          </p:cNvSpPr>
          <p:nvPr>
            <p:ph type="sldNum" sz="quarter" idx="12"/>
          </p:nvPr>
        </p:nvSpPr>
        <p:spPr/>
        <p:txBody>
          <a:bodyPr/>
          <a:lstStyle/>
          <a:p>
            <a:fld id="{0D7CE9B6-73DE-7E43-80D3-67E7482F0A0F}" type="slidenum">
              <a:rPr lang="en-CH" smtClean="0"/>
              <a:t>8</a:t>
            </a:fld>
            <a:endParaRPr lang="en-CH"/>
          </a:p>
        </p:txBody>
      </p:sp>
      <p:pic>
        <p:nvPicPr>
          <p:cNvPr id="20" name="Picture 19">
            <a:extLst>
              <a:ext uri="{FF2B5EF4-FFF2-40B4-BE49-F238E27FC236}">
                <a16:creationId xmlns:a16="http://schemas.microsoft.com/office/drawing/2014/main" id="{003DE9A9-6E06-14A7-D979-8EFA4444C1B3}"/>
              </a:ext>
            </a:extLst>
          </p:cNvPr>
          <p:cNvPicPr>
            <a:picLocks noChangeAspect="1"/>
          </p:cNvPicPr>
          <p:nvPr/>
        </p:nvPicPr>
        <p:blipFill>
          <a:blip r:embed="rId3"/>
          <a:stretch>
            <a:fillRect/>
          </a:stretch>
        </p:blipFill>
        <p:spPr>
          <a:xfrm>
            <a:off x="7708924" y="3428999"/>
            <a:ext cx="3984975" cy="2989899"/>
          </a:xfrm>
          <a:prstGeom prst="rect">
            <a:avLst/>
          </a:prstGeom>
        </p:spPr>
      </p:pic>
      <p:pic>
        <p:nvPicPr>
          <p:cNvPr id="21" name="Picture 20">
            <a:extLst>
              <a:ext uri="{FF2B5EF4-FFF2-40B4-BE49-F238E27FC236}">
                <a16:creationId xmlns:a16="http://schemas.microsoft.com/office/drawing/2014/main" id="{51960AF6-9A83-23EF-40AE-3FA4C9A6670F}"/>
              </a:ext>
            </a:extLst>
          </p:cNvPr>
          <p:cNvPicPr>
            <a:picLocks noChangeAspect="1"/>
          </p:cNvPicPr>
          <p:nvPr/>
        </p:nvPicPr>
        <p:blipFill>
          <a:blip r:embed="rId4"/>
          <a:stretch>
            <a:fillRect/>
          </a:stretch>
        </p:blipFill>
        <p:spPr>
          <a:xfrm>
            <a:off x="3221417" y="439650"/>
            <a:ext cx="4485776" cy="5978698"/>
          </a:xfrm>
          <a:prstGeom prst="rect">
            <a:avLst/>
          </a:prstGeom>
        </p:spPr>
      </p:pic>
      <p:pic>
        <p:nvPicPr>
          <p:cNvPr id="22" name="Picture 21">
            <a:extLst>
              <a:ext uri="{FF2B5EF4-FFF2-40B4-BE49-F238E27FC236}">
                <a16:creationId xmlns:a16="http://schemas.microsoft.com/office/drawing/2014/main" id="{D94AF34B-B6F4-90F7-35BA-2D5CF0D06367}"/>
              </a:ext>
            </a:extLst>
          </p:cNvPr>
          <p:cNvPicPr>
            <a:picLocks noChangeAspect="1"/>
          </p:cNvPicPr>
          <p:nvPr/>
        </p:nvPicPr>
        <p:blipFill>
          <a:blip r:embed="rId5"/>
          <a:stretch>
            <a:fillRect/>
          </a:stretch>
        </p:blipFill>
        <p:spPr>
          <a:xfrm>
            <a:off x="529272" y="439651"/>
            <a:ext cx="2690414" cy="5978698"/>
          </a:xfrm>
          <a:prstGeom prst="rect">
            <a:avLst/>
          </a:prstGeom>
        </p:spPr>
      </p:pic>
    </p:spTree>
    <p:extLst>
      <p:ext uri="{BB962C8B-B14F-4D97-AF65-F5344CB8AC3E}">
        <p14:creationId xmlns:p14="http://schemas.microsoft.com/office/powerpoint/2010/main" val="361183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Patch</a:t>
            </a:r>
            <a:r>
              <a:rPr lang="pt-PT" dirty="0"/>
              <a:t> </a:t>
            </a:r>
            <a:r>
              <a:rPr lang="pt-PT" dirty="0" err="1"/>
              <a:t>Panel</a:t>
            </a:r>
            <a:r>
              <a:rPr lang="pt-PT" dirty="0"/>
              <a:t> </a:t>
            </a:r>
            <a:r>
              <a:rPr lang="pt-PT" dirty="0" err="1"/>
              <a:t>Grounding</a:t>
            </a:r>
            <a:r>
              <a:rPr lang="pt-PT" dirty="0"/>
              <a:t> &amp; </a:t>
            </a:r>
            <a:r>
              <a:rPr lang="pt-PT" dirty="0" err="1"/>
              <a:t>Shielding</a:t>
            </a:r>
            <a:endParaRPr lang="pt-PT" dirty="0"/>
          </a:p>
        </p:txBody>
      </p:sp>
      <p:sp>
        <p:nvSpPr>
          <p:cNvPr id="3" name="Text Placeholder 2"/>
          <p:cNvSpPr>
            <a:spLocks noGrp="1"/>
          </p:cNvSpPr>
          <p:nvPr>
            <p:ph type="body" idx="1"/>
          </p:nvPr>
        </p:nvSpPr>
        <p:spPr>
          <a:xfrm>
            <a:off x="403847" y="1586749"/>
            <a:ext cx="3468733" cy="4789020"/>
          </a:xfrm>
        </p:spPr>
        <p:txBody>
          <a:bodyPr>
            <a:normAutofit fontScale="62500" lnSpcReduction="20000"/>
          </a:bodyPr>
          <a:lstStyle/>
          <a:p>
            <a:r>
              <a:rPr lang="pt-PT" dirty="0"/>
              <a:t>Use </a:t>
            </a:r>
            <a:r>
              <a:rPr lang="pt-PT" dirty="0" err="1"/>
              <a:t>filter</a:t>
            </a:r>
            <a:r>
              <a:rPr lang="pt-PT" dirty="0"/>
              <a:t> module boxes as </a:t>
            </a:r>
            <a:r>
              <a:rPr lang="pt-PT" dirty="0" err="1"/>
              <a:t>continuation</a:t>
            </a:r>
            <a:r>
              <a:rPr lang="pt-PT" dirty="0"/>
              <a:t> </a:t>
            </a:r>
            <a:r>
              <a:rPr lang="pt-PT" dirty="0" err="1"/>
              <a:t>of</a:t>
            </a:r>
            <a:r>
              <a:rPr lang="pt-PT" dirty="0"/>
              <a:t> </a:t>
            </a:r>
            <a:r>
              <a:rPr lang="pt-PT" dirty="0" err="1"/>
              <a:t>vessel</a:t>
            </a:r>
            <a:r>
              <a:rPr lang="pt-PT" dirty="0"/>
              <a:t> Faraday </a:t>
            </a:r>
            <a:r>
              <a:rPr lang="pt-PT" dirty="0" err="1"/>
              <a:t>cage</a:t>
            </a:r>
            <a:endParaRPr lang="pt-PT" dirty="0"/>
          </a:p>
          <a:p>
            <a:pPr lvl="1"/>
            <a:r>
              <a:rPr lang="pt-PT" dirty="0" err="1"/>
              <a:t>Also</a:t>
            </a:r>
            <a:r>
              <a:rPr lang="pt-PT" dirty="0"/>
              <a:t> DC </a:t>
            </a:r>
            <a:r>
              <a:rPr lang="pt-PT" dirty="0" err="1"/>
              <a:t>connecttion</a:t>
            </a:r>
            <a:r>
              <a:rPr lang="pt-PT" dirty="0"/>
              <a:t> </a:t>
            </a:r>
            <a:r>
              <a:rPr lang="pt-PT" dirty="0" err="1"/>
              <a:t>of</a:t>
            </a:r>
            <a:r>
              <a:rPr lang="pt-PT" dirty="0"/>
              <a:t> </a:t>
            </a:r>
            <a:r>
              <a:rPr lang="pt-PT" dirty="0" err="1"/>
              <a:t>filter</a:t>
            </a:r>
            <a:r>
              <a:rPr lang="pt-PT" dirty="0"/>
              <a:t> </a:t>
            </a:r>
            <a:r>
              <a:rPr lang="pt-PT" dirty="0" err="1"/>
              <a:t>boards</a:t>
            </a:r>
            <a:r>
              <a:rPr lang="pt-PT" dirty="0"/>
              <a:t> </a:t>
            </a:r>
            <a:r>
              <a:rPr lang="pt-PT" dirty="0" err="1"/>
              <a:t>backplane</a:t>
            </a:r>
            <a:r>
              <a:rPr lang="pt-PT" dirty="0"/>
              <a:t> to </a:t>
            </a:r>
            <a:r>
              <a:rPr lang="pt-PT" dirty="0" err="1"/>
              <a:t>cage</a:t>
            </a:r>
            <a:endParaRPr lang="pt-PT" dirty="0"/>
          </a:p>
          <a:p>
            <a:endParaRPr lang="pt-PT" dirty="0"/>
          </a:p>
          <a:p>
            <a:r>
              <a:rPr lang="pt-PT" dirty="0"/>
              <a:t>DC </a:t>
            </a:r>
            <a:r>
              <a:rPr lang="pt-PT" dirty="0" err="1"/>
              <a:t>connection</a:t>
            </a:r>
            <a:r>
              <a:rPr lang="pt-PT" dirty="0"/>
              <a:t> </a:t>
            </a:r>
            <a:r>
              <a:rPr lang="pt-PT" dirty="0" err="1"/>
              <a:t>of</a:t>
            </a:r>
            <a:r>
              <a:rPr lang="pt-PT" dirty="0"/>
              <a:t> Faraday </a:t>
            </a:r>
            <a:r>
              <a:rPr lang="pt-PT" dirty="0" err="1"/>
              <a:t>cage</a:t>
            </a:r>
            <a:r>
              <a:rPr lang="pt-PT" dirty="0"/>
              <a:t> to local </a:t>
            </a:r>
            <a:r>
              <a:rPr lang="pt-PT" dirty="0" err="1"/>
              <a:t>TileCal</a:t>
            </a:r>
            <a:r>
              <a:rPr lang="pt-PT" dirty="0"/>
              <a:t> </a:t>
            </a:r>
            <a:r>
              <a:rPr lang="pt-PT" dirty="0" err="1"/>
              <a:t>earth</a:t>
            </a:r>
            <a:endParaRPr lang="pt-PT" dirty="0"/>
          </a:p>
          <a:p>
            <a:pPr lvl="1"/>
            <a:r>
              <a:rPr lang="pt-PT" dirty="0"/>
              <a:t>DC </a:t>
            </a:r>
            <a:r>
              <a:rPr lang="pt-PT" dirty="0" err="1"/>
              <a:t>current</a:t>
            </a:r>
            <a:r>
              <a:rPr lang="pt-PT" dirty="0"/>
              <a:t> </a:t>
            </a:r>
            <a:r>
              <a:rPr lang="pt-PT" dirty="0" err="1"/>
              <a:t>not</a:t>
            </a:r>
            <a:r>
              <a:rPr lang="pt-PT" dirty="0"/>
              <a:t> as </a:t>
            </a:r>
            <a:r>
              <a:rPr lang="pt-PT" dirty="0" err="1"/>
              <a:t>bad</a:t>
            </a:r>
            <a:r>
              <a:rPr lang="pt-PT" dirty="0"/>
              <a:t> as HF AC </a:t>
            </a:r>
            <a:r>
              <a:rPr lang="pt-PT" dirty="0" err="1"/>
              <a:t>noise</a:t>
            </a:r>
            <a:endParaRPr lang="pt-PT" dirty="0"/>
          </a:p>
          <a:p>
            <a:endParaRPr lang="pt-PT" dirty="0"/>
          </a:p>
          <a:p>
            <a:r>
              <a:rPr lang="pt-PT" dirty="0"/>
              <a:t>Move </a:t>
            </a:r>
            <a:r>
              <a:rPr lang="pt-PT" dirty="0" err="1"/>
              <a:t>common-mode</a:t>
            </a:r>
            <a:r>
              <a:rPr lang="pt-PT" dirty="0"/>
              <a:t> </a:t>
            </a:r>
            <a:r>
              <a:rPr lang="pt-PT" dirty="0" err="1"/>
              <a:t>filter</a:t>
            </a:r>
            <a:r>
              <a:rPr lang="pt-PT" dirty="0"/>
              <a:t> </a:t>
            </a:r>
            <a:r>
              <a:rPr lang="pt-PT" dirty="0" err="1"/>
              <a:t>capacitors</a:t>
            </a:r>
            <a:r>
              <a:rPr lang="pt-PT" dirty="0"/>
              <a:t> to </a:t>
            </a:r>
            <a:r>
              <a:rPr lang="pt-PT" dirty="0" err="1"/>
              <a:t>filter</a:t>
            </a:r>
            <a:r>
              <a:rPr lang="pt-PT" dirty="0"/>
              <a:t> input </a:t>
            </a:r>
            <a:r>
              <a:rPr lang="pt-PT" dirty="0" err="1"/>
              <a:t>instead</a:t>
            </a:r>
            <a:r>
              <a:rPr lang="pt-PT" dirty="0"/>
              <a:t> </a:t>
            </a:r>
            <a:r>
              <a:rPr lang="pt-PT" dirty="0" err="1"/>
              <a:t>of</a:t>
            </a:r>
            <a:r>
              <a:rPr lang="pt-PT" dirty="0"/>
              <a:t> output</a:t>
            </a:r>
          </a:p>
          <a:p>
            <a:pPr lvl="1"/>
            <a:r>
              <a:rPr lang="pt-PT" dirty="0" err="1"/>
              <a:t>Filter</a:t>
            </a:r>
            <a:r>
              <a:rPr lang="pt-PT" dirty="0"/>
              <a:t> </a:t>
            </a:r>
            <a:r>
              <a:rPr lang="pt-PT" dirty="0" err="1"/>
              <a:t>common</a:t>
            </a:r>
            <a:r>
              <a:rPr lang="pt-PT" dirty="0"/>
              <a:t> </a:t>
            </a:r>
            <a:r>
              <a:rPr lang="pt-PT" dirty="0" err="1"/>
              <a:t>mode</a:t>
            </a:r>
            <a:r>
              <a:rPr lang="pt-PT" dirty="0"/>
              <a:t> </a:t>
            </a:r>
            <a:r>
              <a:rPr lang="pt-PT" dirty="0" err="1"/>
              <a:t>current</a:t>
            </a:r>
            <a:r>
              <a:rPr lang="pt-PT" dirty="0"/>
              <a:t> </a:t>
            </a:r>
            <a:r>
              <a:rPr lang="pt-PT" dirty="0" err="1"/>
              <a:t>at</a:t>
            </a:r>
            <a:r>
              <a:rPr lang="pt-PT" dirty="0"/>
              <a:t> input</a:t>
            </a:r>
          </a:p>
          <a:p>
            <a:endParaRPr lang="pt-PT" dirty="0"/>
          </a:p>
        </p:txBody>
      </p:sp>
      <p:pic>
        <p:nvPicPr>
          <p:cNvPr id="5" name="Picture 4" descr="PatchPanels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581" y="1766955"/>
            <a:ext cx="8215921" cy="3702951"/>
          </a:xfrm>
          <a:prstGeom prst="rect">
            <a:avLst/>
          </a:prstGeom>
        </p:spPr>
      </p:pic>
      <p:sp>
        <p:nvSpPr>
          <p:cNvPr id="6" name="Slide Number Placeholder 5"/>
          <p:cNvSpPr>
            <a:spLocks noGrp="1"/>
          </p:cNvSpPr>
          <p:nvPr>
            <p:ph type="sldNum" sz="quarter" idx="2"/>
          </p:nvPr>
        </p:nvSpPr>
        <p:spPr/>
        <p:txBody>
          <a:bodyPr/>
          <a:lstStyle/>
          <a:p>
            <a:fld id="{86CB4B4D-7CA3-9044-876B-883B54F8677D}" type="slidenum">
              <a:rPr lang="uk-UA" smtClean="0"/>
              <a:t>9</a:t>
            </a:fld>
            <a:endParaRPr lang="uk-UA"/>
          </a:p>
        </p:txBody>
      </p:sp>
    </p:spTree>
    <p:extLst>
      <p:ext uri="{BB962C8B-B14F-4D97-AF65-F5344CB8AC3E}">
        <p14:creationId xmlns:p14="http://schemas.microsoft.com/office/powerpoint/2010/main" val="929871497"/>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967</Words>
  <Application>Microsoft Macintosh PowerPoint</Application>
  <PresentationFormat>Widescreen</PresentationFormat>
  <Paragraphs>84</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Helvetica</vt:lpstr>
      <vt:lpstr>Office Theme</vt:lpstr>
      <vt:lpstr>HGTD Cables and Connectors</vt:lpstr>
      <vt:lpstr>Cables: from TileCal (General Cable)</vt:lpstr>
      <vt:lpstr>Connectors</vt:lpstr>
      <vt:lpstr>IDC Connectors – from Agostinho Gomes</vt:lpstr>
      <vt:lpstr>IDC Connectors fix using Araldite epoxy</vt:lpstr>
      <vt:lpstr>IDC Connectors with Araldite </vt:lpstr>
      <vt:lpstr>Bonus slides</vt:lpstr>
      <vt:lpstr>PowerPoint Presentation</vt:lpstr>
      <vt:lpstr>Patch Panel Grounding &amp; Shielding</vt:lpstr>
      <vt:lpstr>Patch Panel Units Design</vt:lpstr>
      <vt:lpstr>Old prototype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HGTD High Voltage Status</dc:title>
  <dc:creator>Ricardo Goncalo</dc:creator>
  <cp:lastModifiedBy>Ricardo Goncalo</cp:lastModifiedBy>
  <cp:revision>16</cp:revision>
  <dcterms:created xsi:type="dcterms:W3CDTF">2023-02-06T14:17:58Z</dcterms:created>
  <dcterms:modified xsi:type="dcterms:W3CDTF">2023-08-30T09:50:08Z</dcterms:modified>
</cp:coreProperties>
</file>