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0" r:id="rId4"/>
    <p:sldId id="272" r:id="rId5"/>
    <p:sldId id="283" r:id="rId6"/>
    <p:sldId id="284" r:id="rId7"/>
    <p:sldId id="290" r:id="rId8"/>
    <p:sldId id="291" r:id="rId9"/>
    <p:sldId id="292" r:id="rId10"/>
    <p:sldId id="286" r:id="rId11"/>
    <p:sldId id="270" r:id="rId12"/>
    <p:sldId id="271" r:id="rId13"/>
    <p:sldId id="289" r:id="rId14"/>
    <p:sldId id="261" r:id="rId15"/>
    <p:sldId id="281" r:id="rId1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98" autoAdjust="0"/>
  </p:normalViewPr>
  <p:slideViewPr>
    <p:cSldViewPr snapToGrid="0" snapToObjects="1">
      <p:cViewPr varScale="1">
        <p:scale>
          <a:sx n="98" d="100"/>
          <a:sy n="98" d="100"/>
        </p:scale>
        <p:origin x="-53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1028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1197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Possibilities</a:t>
            </a:r>
            <a:r>
              <a:rPr lang="pt-PT" dirty="0" smtClean="0"/>
              <a:t>: TDAQ </a:t>
            </a:r>
            <a:r>
              <a:rPr lang="pt-PT" dirty="0" err="1" smtClean="0"/>
              <a:t>and</a:t>
            </a:r>
            <a:r>
              <a:rPr lang="pt-PT" dirty="0" smtClean="0"/>
              <a:t> DCS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22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Possibilities</a:t>
            </a:r>
            <a:r>
              <a:rPr lang="pt-PT" dirty="0" smtClean="0"/>
              <a:t>: TDAQ </a:t>
            </a:r>
            <a:r>
              <a:rPr lang="pt-PT" dirty="0" err="1" smtClean="0"/>
              <a:t>and</a:t>
            </a:r>
            <a:r>
              <a:rPr lang="pt-PT" dirty="0" smtClean="0"/>
              <a:t> DCS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22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2" y="0"/>
            <a:ext cx="9144004" cy="33591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1597817"/>
            <a:ext cx="7772400" cy="1102521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39862"/>
            <a:ext cx="8228014" cy="31559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283" y="4765311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"/>
          <p:cNvSpPr/>
          <p:nvPr/>
        </p:nvSpPr>
        <p:spPr>
          <a:xfrm>
            <a:off x="0" y="-1"/>
            <a:ext cx="2292350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949" y="4657270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>
                <a:solidFill>
                  <a:srgbClr val="134D9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" y="0"/>
            <a:ext cx="9144004" cy="374491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3550" y="46683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58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P. Conde Muíño"/>
          <p:cNvSpPr txBox="1"/>
          <p:nvPr/>
        </p:nvSpPr>
        <p:spPr>
          <a:xfrm>
            <a:off x="501021" y="4898826"/>
            <a:ext cx="995785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60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63" name="Seniors-PT (6-May-2020)"/>
          <p:cNvSpPr txBox="1"/>
          <p:nvPr/>
        </p:nvSpPr>
        <p:spPr>
          <a:xfrm>
            <a:off x="3421955" y="4898826"/>
            <a:ext cx="230009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Seniors-PT (6-May-2020)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3DA1E5">
              <a:alpha val="1484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992571" y="883444"/>
            <a:ext cx="7710899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P. Conde Muíño"/>
          <p:cNvSpPr txBox="1"/>
          <p:nvPr/>
        </p:nvSpPr>
        <p:spPr>
          <a:xfrm>
            <a:off x="501021" y="4898826"/>
            <a:ext cx="99578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76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7" name="IST_Logo.png" descr="IST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31" y="134539"/>
            <a:ext cx="557621" cy="6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04104" y="1143829"/>
            <a:ext cx="6172202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85000"/>
              <a:buChar char="➡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Rectangle"/>
          <p:cNvSpPr/>
          <p:nvPr/>
        </p:nvSpPr>
        <p:spPr>
          <a:xfrm>
            <a:off x="973829" y="115731"/>
            <a:ext cx="7710900" cy="672705"/>
          </a:xfrm>
          <a:prstGeom prst="rect">
            <a:avLst/>
          </a:prstGeom>
          <a:solidFill>
            <a:srgbClr val="3DA1E5">
              <a:alpha val="15464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80" name="Physics at the LHC (8/4/2019)"/>
          <p:cNvSpPr txBox="1"/>
          <p:nvPr/>
        </p:nvSpPr>
        <p:spPr>
          <a:xfrm>
            <a:off x="3421955" y="4898826"/>
            <a:ext cx="230009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   Physics at the LHC (8/4/2019)</a:t>
            </a:r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034859" y="135730"/>
            <a:ext cx="7588840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6973148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68" y="1566160"/>
            <a:ext cx="6973150" cy="3146427"/>
          </a:xfrm>
          <a:prstGeom prst="rect">
            <a:avLst/>
          </a:prstGeom>
        </p:spPr>
        <p:txBody>
          <a:bodyPr lIns="91438" tIns="91438" rIns="91438" bIns="91438"/>
          <a:lstStyle>
            <a:lvl1pPr marL="220578" indent="-220578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>
              <a:lnSpc>
                <a:spcPct val="100000"/>
              </a:lnSpc>
              <a:spcBef>
                <a:spcPts val="300"/>
              </a:spcBef>
              <a:buSzPct val="100000"/>
              <a:buChar char="‣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82578" indent="-220578">
              <a:lnSpc>
                <a:spcPct val="100000"/>
              </a:lnSpc>
              <a:spcBef>
                <a:spcPts val="300"/>
              </a:spcBef>
              <a:buSzPct val="100000"/>
              <a:buChar char="-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579437" y="446722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3412" y="4286250"/>
            <a:ext cx="8051801" cy="51752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" name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2pPr>
            <a:lvl3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3pPr>
            <a:lvl4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4pPr>
            <a:lvl5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65565" y="4664221"/>
            <a:ext cx="336812" cy="318394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the outline text format…"/>
          <p:cNvSpPr txBox="1"/>
          <p:nvPr/>
        </p:nvSpPr>
        <p:spPr>
          <a:xfrm>
            <a:off x="4308475" y="1584325"/>
            <a:ext cx="3267075" cy="632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Ninth Outline Level</a:t>
            </a:r>
          </a:p>
        </p:txBody>
      </p:sp>
      <p:sp>
        <p:nvSpPr>
          <p:cNvPr id="23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4325"/>
            <a:ext cx="3265488" cy="321786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"/>
          <p:cNvSpPr/>
          <p:nvPr/>
        </p:nvSpPr>
        <p:spPr>
          <a:xfrm>
            <a:off x="2222895" y="134539"/>
            <a:ext cx="5724528" cy="675086"/>
          </a:xfrm>
          <a:prstGeom prst="roundRect">
            <a:avLst>
              <a:gd name="adj" fmla="val 176"/>
            </a:avLst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1170384" y="4860130"/>
            <a:ext cx="6992540" cy="291467"/>
          </a:xfrm>
          <a:prstGeom prst="rect">
            <a:avLst/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4" name="Line"/>
          <p:cNvSpPr/>
          <p:nvPr/>
        </p:nvSpPr>
        <p:spPr>
          <a:xfrm>
            <a:off x="1142999" y="882251"/>
            <a:ext cx="7560471" cy="1194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P. Conde Muíño               Meeting with LIP's Advisory Board, 3 May 2019"/>
          <p:cNvSpPr txBox="1"/>
          <p:nvPr/>
        </p:nvSpPr>
        <p:spPr>
          <a:xfrm>
            <a:off x="1365229" y="4888705"/>
            <a:ext cx="521738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         Meeting with LIP's Advisory Board, 3 May 2019</a:t>
            </a:r>
          </a:p>
        </p:txBody>
      </p:sp>
      <p:sp>
        <p:nvSpPr>
          <p:cNvPr id="226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62" y="161925"/>
            <a:ext cx="912021" cy="61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2222895" y="134539"/>
            <a:ext cx="5668569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2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7120" y="1079896"/>
            <a:ext cx="6047187" cy="3643315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836" y="4886325"/>
            <a:ext cx="147391" cy="177800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0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8" name="Line"/>
          <p:cNvSpPr/>
          <p:nvPr/>
        </p:nvSpPr>
        <p:spPr>
          <a:xfrm>
            <a:off x="1142998" y="2644377"/>
            <a:ext cx="6858003" cy="1192"/>
          </a:xfrm>
          <a:prstGeom prst="line">
            <a:avLst/>
          </a:prstGeom>
          <a:ln w="38100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43000" y="3105150"/>
            <a:ext cx="6884194" cy="857250"/>
          </a:xfrm>
          <a:prstGeom prst="rect">
            <a:avLst/>
          </a:prstGeom>
          <a:solidFill>
            <a:srgbClr val="E6E6FF"/>
          </a:solidFill>
        </p:spPr>
        <p:txBody>
          <a:bodyPr/>
          <a:lstStyle>
            <a:lvl1pPr algn="ct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9591" y="1080491"/>
            <a:ext cx="6171012" cy="2982518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9485" y="4663123"/>
            <a:ext cx="208416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336946">
              <a:lnSpc>
                <a:spcPct val="7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49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N. Castro, P. Conde Muíño"/>
          <p:cNvSpPr txBox="1"/>
          <p:nvPr/>
        </p:nvSpPr>
        <p:spPr>
          <a:xfrm>
            <a:off x="501021" y="4898826"/>
            <a:ext cx="1780022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N. Castro, P. Conde Muíño     </a:t>
            </a:r>
          </a:p>
        </p:txBody>
      </p:sp>
      <p:sp>
        <p:nvSpPr>
          <p:cNvPr id="251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254" name="Seniors-PT (15-Feb-2021)"/>
          <p:cNvSpPr txBox="1"/>
          <p:nvPr/>
        </p:nvSpPr>
        <p:spPr>
          <a:xfrm>
            <a:off x="3421955" y="4898826"/>
            <a:ext cx="2300091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Seniors-PT (15-Feb-2021)</a:t>
            </a:r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>
                <a:solidFill>
                  <a:srgbClr val="000080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57242" cy="176117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05199"/>
            <a:ext cx="8229242" cy="126289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1546421"/>
            <a:ext cx="8229242" cy="3130958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99638"/>
            <a:ext cx="336812" cy="33524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HorizP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153"/>
          <p:cNvSpPr/>
          <p:nvPr/>
        </p:nvSpPr>
        <p:spPr>
          <a:xfrm>
            <a:off x="179" y="2541721"/>
            <a:ext cx="9143642" cy="259308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6" name="Title Text"/>
          <p:cNvSpPr txBox="1">
            <a:spLocks noGrp="1"/>
          </p:cNvSpPr>
          <p:nvPr>
            <p:ph type="title"/>
          </p:nvPr>
        </p:nvSpPr>
        <p:spPr>
          <a:xfrm>
            <a:off x="-7751" y="2564713"/>
            <a:ext cx="9159501" cy="1206030"/>
          </a:xfrm>
          <a:prstGeom prst="rect">
            <a:avLst/>
          </a:prstGeom>
        </p:spPr>
        <p:txBody>
          <a:bodyPr lIns="91423" tIns="91423" rIns="91423" bIns="91423" anchor="t"/>
          <a:lstStyle>
            <a:lvl1pPr algn="ctr" defTabSz="914400">
              <a:lnSpc>
                <a:spcPct val="100000"/>
              </a:lnSpc>
              <a:defRPr sz="6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3176480"/>
            <a:ext cx="8229600" cy="1967020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 defTabSz="914400">
              <a:lnSpc>
                <a:spcPct val="115000"/>
              </a:lnSpc>
              <a:spcBef>
                <a:spcPts val="0"/>
              </a:spcBef>
              <a:buSzPct val="100000"/>
              <a:buChar char="■"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467427" indent="-498927" defTabSz="914400">
              <a:lnSpc>
                <a:spcPct val="115000"/>
              </a:lnSpc>
              <a:spcBef>
                <a:spcPts val="0"/>
              </a:spcBef>
              <a:buSzPts val="2200"/>
              <a:buChar char="○"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51910"/>
            <a:ext cx="336812" cy="318394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" y="-1"/>
            <a:ext cx="9144004" cy="25923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"/>
          <p:cNvGrpSpPr/>
          <p:nvPr/>
        </p:nvGrpSpPr>
        <p:grpSpPr>
          <a:xfrm>
            <a:off x="-3" y="0"/>
            <a:ext cx="9144005" cy="3744914"/>
            <a:chOff x="-1" y="0"/>
            <a:chExt cx="9144004" cy="3744912"/>
          </a:xfrm>
        </p:grpSpPr>
        <p:sp>
          <p:nvSpPr>
            <p:cNvPr id="42" name="Rectangle"/>
            <p:cNvSpPr/>
            <p:nvPr/>
          </p:nvSpPr>
          <p:spPr>
            <a:xfrm>
              <a:off x="-2" y="0"/>
              <a:ext cx="9144005" cy="3744914"/>
            </a:xfrm>
            <a:prstGeom prst="rect">
              <a:avLst/>
            </a:prstGeom>
            <a:solidFill>
              <a:srgbClr val="134D9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2" y="1651405"/>
              <a:ext cx="9144005" cy="44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579437" y="1722436"/>
            <a:ext cx="53977" cy="1363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25500" y="1519237"/>
            <a:ext cx="4635500" cy="1157288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9175" y="-792163"/>
            <a:ext cx="8228014" cy="33924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1" y="-9525"/>
            <a:ext cx="7726365" cy="51625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“"/>
          <p:cNvSpPr txBox="1"/>
          <p:nvPr/>
        </p:nvSpPr>
        <p:spPr>
          <a:xfrm>
            <a:off x="439737" y="742949"/>
            <a:ext cx="1957388" cy="1539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0475" y="1057275"/>
            <a:ext cx="5402263" cy="274161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5912"/>
            <a:ext cx="5969000" cy="3146426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2pPr>
            <a:lvl3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3pPr>
            <a:lvl4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4pPr>
            <a:lvl5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9682" y="4690469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lick to edit the outline text format…"/>
          <p:cNvSpPr txBox="1"/>
          <p:nvPr/>
        </p:nvSpPr>
        <p:spPr>
          <a:xfrm>
            <a:off x="3217862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7" name="Click to edit the outline text format…"/>
          <p:cNvSpPr txBox="1"/>
          <p:nvPr/>
        </p:nvSpPr>
        <p:spPr>
          <a:xfrm>
            <a:off x="5589588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8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4550" y="1609725"/>
            <a:ext cx="2255839" cy="331311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416" y="4756870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8228014" cy="85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325"/>
            <a:ext cx="8228014" cy="339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xmlns:p14="http://schemas.microsoft.com/office/powerpoint/2010/main" spd="med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tif"/><Relationship Id="rId13" Type="http://schemas.openxmlformats.org/officeDocument/2006/relationships/image" Target="../media/image69.png"/><Relationship Id="rId14" Type="http://schemas.openxmlformats.org/officeDocument/2006/relationships/image" Target="../media/image32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30.tif"/><Relationship Id="rId18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31.png"/><Relationship Id="rId6" Type="http://schemas.openxmlformats.org/officeDocument/2006/relationships/image" Target="../media/image63.tif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28.png"/><Relationship Id="rId10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73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tif"/><Relationship Id="rId17" Type="http://schemas.openxmlformats.org/officeDocument/2006/relationships/image" Target="../media/image1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image" Target="../media/image29.jpeg"/><Relationship Id="rId9" Type="http://schemas.openxmlformats.org/officeDocument/2006/relationships/image" Target="../media/image30.tif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microsoft.com/office/2007/relationships/hdphoto" Target="../media/hdphoto1.wdp"/><Relationship Id="rId6" Type="http://schemas.openxmlformats.org/officeDocument/2006/relationships/image" Target="../media/image35.png"/><Relationship Id="rId7" Type="http://schemas.openxmlformats.org/officeDocument/2006/relationships/image" Target="../media/image20.png"/><Relationship Id="rId8" Type="http://schemas.openxmlformats.org/officeDocument/2006/relationships/image" Target="../media/image36.png"/><Relationship Id="rId9" Type="http://schemas.openxmlformats.org/officeDocument/2006/relationships/image" Target="../media/image37.jp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7.jp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37.jp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39.png"/><Relationship Id="rId6" Type="http://schemas.openxmlformats.org/officeDocument/2006/relationships/image" Target="../media/image41.png"/><Relationship Id="rId7" Type="http://schemas.openxmlformats.org/officeDocument/2006/relationships/image" Target="../media/image40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7853434" cy="5143500"/>
          </a:xfrm>
          <a:prstGeom prst="rect">
            <a:avLst/>
          </a:prstGeom>
        </p:spPr>
      </p:pic>
      <p:sp>
        <p:nvSpPr>
          <p:cNvPr id="288" name="Rectangle"/>
          <p:cNvSpPr/>
          <p:nvPr/>
        </p:nvSpPr>
        <p:spPr>
          <a:xfrm>
            <a:off x="-10897" y="3292538"/>
            <a:ext cx="9151056" cy="1841446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91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289" name="ATLAS Week Lisbon 2022"/>
          <p:cNvSpPr txBox="1">
            <a:spLocks noGrp="1"/>
          </p:cNvSpPr>
          <p:nvPr>
            <p:ph type="title"/>
          </p:nvPr>
        </p:nvSpPr>
        <p:spPr>
          <a:xfrm>
            <a:off x="3842" y="3239073"/>
            <a:ext cx="9136316" cy="99377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LIP </a:t>
            </a:r>
            <a:r>
              <a:rPr lang="mr-IN" dirty="0" smtClean="0"/>
              <a:t>–</a:t>
            </a:r>
            <a:r>
              <a:rPr lang="en-US" dirty="0" smtClean="0"/>
              <a:t> Joining Proposal</a:t>
            </a:r>
            <a:endParaRPr dirty="0"/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9441" y="4068641"/>
            <a:ext cx="2056479" cy="81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789" y="4068641"/>
            <a:ext cx="995786" cy="70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HGTD </a:t>
            </a:r>
            <a:r>
              <a:rPr lang="pt-PT" dirty="0" err="1" smtClean="0"/>
              <a:t>Joining</a:t>
            </a:r>
            <a:r>
              <a:rPr lang="pt-PT" dirty="0" smtClean="0"/>
              <a:t> </a:t>
            </a:r>
            <a:r>
              <a:rPr lang="pt-PT" dirty="0" err="1" smtClean="0"/>
              <a:t>Proposal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/>
              <a:t>S</a:t>
            </a:r>
            <a:r>
              <a:rPr lang="pt-PT" dirty="0" err="1" smtClean="0"/>
              <a:t>ummary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68" y="1254458"/>
            <a:ext cx="8297494" cy="279661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LIP </a:t>
            </a:r>
            <a:r>
              <a:rPr lang="pt-PT" dirty="0" err="1" smtClean="0">
                <a:solidFill>
                  <a:schemeClr val="tx1"/>
                </a:solidFill>
              </a:rPr>
              <a:t>team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contributing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or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starting</a:t>
            </a:r>
            <a:r>
              <a:rPr lang="pt-PT" dirty="0" smtClean="0">
                <a:solidFill>
                  <a:schemeClr val="tx1"/>
                </a:solidFill>
              </a:rPr>
              <a:t> to </a:t>
            </a:r>
            <a:r>
              <a:rPr lang="pt-PT" dirty="0" err="1" smtClean="0">
                <a:solidFill>
                  <a:schemeClr val="tx1"/>
                </a:solidFill>
              </a:rPr>
              <a:t>contribute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Electronics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smtClean="0">
                <a:solidFill>
                  <a:schemeClr val="tx1"/>
                </a:solidFill>
              </a:rPr>
              <a:t>DCS </a:t>
            </a:r>
            <a:r>
              <a:rPr lang="pt-PT" dirty="0" err="1" smtClean="0">
                <a:solidFill>
                  <a:schemeClr val="tx1"/>
                </a:solidFill>
              </a:rPr>
              <a:t>tasks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Electronics</a:t>
            </a:r>
            <a:r>
              <a:rPr lang="pt-PT" dirty="0" smtClean="0">
                <a:solidFill>
                  <a:schemeClr val="tx1"/>
                </a:solidFill>
              </a:rPr>
              <a:t>: HV (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), ASIC (</a:t>
            </a:r>
            <a:r>
              <a:rPr lang="pt-PT" dirty="0" err="1" smtClean="0">
                <a:solidFill>
                  <a:schemeClr val="tx1"/>
                </a:solidFill>
              </a:rPr>
              <a:t>tests</a:t>
            </a:r>
            <a:r>
              <a:rPr lang="pt-PT" dirty="0" smtClean="0">
                <a:solidFill>
                  <a:schemeClr val="tx1"/>
                </a:solidFill>
              </a:rPr>
              <a:t>)</a:t>
            </a: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Lumi</a:t>
            </a:r>
            <a:r>
              <a:rPr lang="pt-PT" dirty="0" smtClean="0">
                <a:solidFill>
                  <a:schemeClr val="tx1"/>
                </a:solidFill>
              </a:rPr>
              <a:t>/DAQ/DCS: DCS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Interlocks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Expected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contribution</a:t>
            </a:r>
            <a:r>
              <a:rPr lang="pt-PT" dirty="0" smtClean="0">
                <a:solidFill>
                  <a:schemeClr val="tx1"/>
                </a:solidFill>
              </a:rPr>
              <a:t> to CORE </a:t>
            </a:r>
            <a:r>
              <a:rPr lang="pt-PT" dirty="0" err="1" smtClean="0">
                <a:solidFill>
                  <a:schemeClr val="tx1"/>
                </a:solidFill>
              </a:rPr>
              <a:t>costs</a:t>
            </a:r>
            <a:r>
              <a:rPr lang="pt-PT" dirty="0" smtClean="0">
                <a:solidFill>
                  <a:schemeClr val="tx1"/>
                </a:solidFill>
              </a:rPr>
              <a:t>: </a:t>
            </a:r>
            <a:r>
              <a:rPr lang="pt-PT" dirty="0" err="1" smtClean="0">
                <a:solidFill>
                  <a:schemeClr val="tx1"/>
                </a:solidFill>
              </a:rPr>
              <a:t>between</a:t>
            </a:r>
            <a:r>
              <a:rPr lang="pt-PT" dirty="0" smtClean="0">
                <a:solidFill>
                  <a:schemeClr val="tx1"/>
                </a:solidFill>
              </a:rPr>
              <a:t> 150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300 </a:t>
            </a:r>
            <a:r>
              <a:rPr lang="pt-PT" dirty="0" err="1" smtClean="0">
                <a:solidFill>
                  <a:schemeClr val="tx1"/>
                </a:solidFill>
              </a:rPr>
              <a:t>kCHF</a:t>
            </a:r>
            <a:endParaRPr lang="pt-PT" dirty="0" smtClean="0">
              <a:solidFill>
                <a:schemeClr val="tx1"/>
              </a:solidFill>
            </a:endParaRP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Details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b</a:t>
            </a:r>
            <a:r>
              <a:rPr lang="pt-PT" dirty="0" err="1" smtClean="0">
                <a:solidFill>
                  <a:schemeClr val="tx1"/>
                </a:solidFill>
              </a:rPr>
              <a:t>eing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discussed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need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smtClean="0">
                <a:solidFill>
                  <a:schemeClr val="tx1"/>
                </a:solidFill>
              </a:rPr>
              <a:t>to </a:t>
            </a:r>
            <a:r>
              <a:rPr lang="pt-PT" dirty="0" err="1" smtClean="0">
                <a:solidFill>
                  <a:schemeClr val="tx1"/>
                </a:solidFill>
              </a:rPr>
              <a:t>change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MoUs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(</a:t>
            </a:r>
            <a:r>
              <a:rPr lang="pt-PT" dirty="0" smtClean="0">
                <a:solidFill>
                  <a:schemeClr val="tx1"/>
                </a:solidFill>
              </a:rPr>
              <a:t>to </a:t>
            </a:r>
            <a:r>
              <a:rPr lang="pt-PT" dirty="0" err="1">
                <a:solidFill>
                  <a:schemeClr val="tx1"/>
                </a:solidFill>
              </a:rPr>
              <a:t>be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negotiated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with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funding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agency</a:t>
            </a:r>
            <a:r>
              <a:rPr lang="pt-PT" dirty="0" smtClean="0">
                <a:solidFill>
                  <a:schemeClr val="tx1"/>
                </a:solidFill>
              </a:rPr>
              <a:t>)</a:t>
            </a:r>
            <a:r>
              <a:rPr lang="pt-PT" dirty="0" smtClean="0">
                <a:solidFill>
                  <a:schemeClr val="tx1"/>
                </a:solidFill>
              </a:rPr>
              <a:t> t</a:t>
            </a:r>
            <a:r>
              <a:rPr lang="pt-PT" dirty="0" smtClean="0">
                <a:solidFill>
                  <a:schemeClr val="tx1"/>
                </a:solidFill>
              </a:rPr>
              <a:t>o move </a:t>
            </a:r>
            <a:r>
              <a:rPr lang="pt-PT" dirty="0" err="1" smtClean="0">
                <a:solidFill>
                  <a:schemeClr val="tx1"/>
                </a:solidFill>
              </a:rPr>
              <a:t>funds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allocated</a:t>
            </a:r>
            <a:r>
              <a:rPr lang="pt-PT" dirty="0" smtClean="0">
                <a:solidFill>
                  <a:schemeClr val="tx1"/>
                </a:solidFill>
              </a:rPr>
              <a:t> to </a:t>
            </a:r>
            <a:r>
              <a:rPr lang="pt-PT" dirty="0" smtClean="0">
                <a:solidFill>
                  <a:schemeClr val="tx1"/>
                </a:solidFill>
              </a:rPr>
              <a:t>HTT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Several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other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possible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contributions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using</a:t>
            </a:r>
            <a:r>
              <a:rPr lang="pt-PT" dirty="0" smtClean="0">
                <a:solidFill>
                  <a:schemeClr val="tx1"/>
                </a:solidFill>
              </a:rPr>
              <a:t> LIP </a:t>
            </a:r>
            <a:r>
              <a:rPr lang="pt-PT" dirty="0" err="1" smtClean="0">
                <a:solidFill>
                  <a:schemeClr val="tx1"/>
                </a:solidFill>
              </a:rPr>
              <a:t>facilities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cable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production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mechanics</a:t>
            </a:r>
            <a:r>
              <a:rPr lang="pt-PT" dirty="0" smtClean="0">
                <a:solidFill>
                  <a:schemeClr val="tx1"/>
                </a:solidFill>
              </a:rPr>
              <a:t> design </a:t>
            </a:r>
            <a:r>
              <a:rPr lang="pt-PT" dirty="0" err="1" smtClean="0">
                <a:solidFill>
                  <a:schemeClr val="tx1"/>
                </a:solidFill>
              </a:rPr>
              <a:t>or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part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production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endParaRPr lang="pt-PT" dirty="0" smtClean="0">
              <a:solidFill>
                <a:schemeClr val="tx1"/>
              </a:solidFill>
            </a:endParaRP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525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0798" y="3713436"/>
            <a:ext cx="2533652" cy="7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hanks!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Thanks!</a:t>
            </a:r>
          </a:p>
        </p:txBody>
      </p:sp>
      <p:sp>
        <p:nvSpPr>
          <p:cNvPr id="452" name="Acknowledgments"/>
          <p:cNvSpPr txBox="1"/>
          <p:nvPr/>
        </p:nvSpPr>
        <p:spPr>
          <a:xfrm>
            <a:off x="2065337" y="3013074"/>
            <a:ext cx="4630738" cy="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/>
            </a:lvl1pPr>
          </a:lstStyle>
          <a:p>
            <a:r>
              <a:t>Acknowledgments</a:t>
            </a:r>
          </a:p>
        </p:txBody>
      </p:sp>
      <p:pic>
        <p:nvPicPr>
          <p:cNvPr id="45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" y="1874836"/>
            <a:ext cx="1393826" cy="13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10" y="3713436"/>
            <a:ext cx="1838326" cy="731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Backup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0"/>
            <a:ext cx="74320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16619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8127" y="1254125"/>
            <a:ext cx="1319475" cy="1641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8732" y="1956521"/>
            <a:ext cx="1319475" cy="90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8329" y="2525628"/>
            <a:ext cx="1526436" cy="916878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Portuguese contributions to ATLAS Physics Results"/>
          <p:cNvSpPr txBox="1">
            <a:spLocks noGrp="1"/>
          </p:cNvSpPr>
          <p:nvPr>
            <p:ph type="title"/>
          </p:nvPr>
        </p:nvSpPr>
        <p:spPr>
          <a:xfrm>
            <a:off x="634249" y="205199"/>
            <a:ext cx="8229242" cy="1262899"/>
          </a:xfrm>
          <a:prstGeom prst="rect">
            <a:avLst/>
          </a:prstGeom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100">
                <a:solidFill>
                  <a:srgbClr val="000000"/>
                </a:solidFill>
              </a:defRPr>
            </a:pPr>
            <a:r>
              <a:rPr dirty="0"/>
              <a:t>Portuguese 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ATLAS Physics Results</a:t>
            </a:r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87584" y="4589431"/>
            <a:ext cx="280307" cy="35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7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166" y="3664810"/>
            <a:ext cx="1847633" cy="1485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72183" y="729668"/>
            <a:ext cx="2006652" cy="133288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Top quark properties"/>
          <p:cNvSpPr txBox="1"/>
          <p:nvPr/>
        </p:nvSpPr>
        <p:spPr>
          <a:xfrm>
            <a:off x="5280554" y="249985"/>
            <a:ext cx="269582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Top quark properties</a:t>
            </a:r>
          </a:p>
        </p:txBody>
      </p:sp>
      <p:sp>
        <p:nvSpPr>
          <p:cNvPr id="375" name="Higgs boson discovery and properties"/>
          <p:cNvSpPr txBox="1"/>
          <p:nvPr/>
        </p:nvSpPr>
        <p:spPr>
          <a:xfrm>
            <a:off x="122371" y="1347463"/>
            <a:ext cx="3870832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Higgs boson discovery and properties</a:t>
            </a:r>
          </a:p>
        </p:txBody>
      </p:sp>
      <p:pic>
        <p:nvPicPr>
          <p:cNvPr id="376" name="fig_08.png" descr="fig_0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29366" y="1668376"/>
            <a:ext cx="1319475" cy="1485409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Heavy Ion Physics"/>
          <p:cNvSpPr txBox="1"/>
          <p:nvPr/>
        </p:nvSpPr>
        <p:spPr>
          <a:xfrm>
            <a:off x="243294" y="3284087"/>
            <a:ext cx="269583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Heavy Ion Physics</a:t>
            </a:r>
          </a:p>
        </p:txBody>
      </p:sp>
      <p:pic>
        <p:nvPicPr>
          <p:cNvPr id="378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61" y="2045529"/>
            <a:ext cx="1893443" cy="133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48005" y="1732970"/>
            <a:ext cx="1150262" cy="1123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r="7081" b="10125"/>
          <a:stretch>
            <a:fillRect/>
          </a:stretch>
        </p:blipFill>
        <p:spPr>
          <a:xfrm>
            <a:off x="3635057" y="1634228"/>
            <a:ext cx="1064563" cy="990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55310" y="3709627"/>
            <a:ext cx="1630152" cy="1395774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earches for New Particles &amp; Interactions"/>
          <p:cNvSpPr txBox="1"/>
          <p:nvPr/>
        </p:nvSpPr>
        <p:spPr>
          <a:xfrm>
            <a:off x="4594252" y="2793916"/>
            <a:ext cx="2695829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Searches for New Particles &amp; Interactions</a:t>
            </a:r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715601" y="558820"/>
            <a:ext cx="2077121" cy="140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891833" y="3393161"/>
            <a:ext cx="1724658" cy="123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310403" y="3914097"/>
            <a:ext cx="1526436" cy="1143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707216" y="3786265"/>
            <a:ext cx="1292084" cy="123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719302" y="3754444"/>
            <a:ext cx="676971" cy="139577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H➝WW, H➝bb, ttH…"/>
          <p:cNvSpPr txBox="1"/>
          <p:nvPr/>
        </p:nvSpPr>
        <p:spPr>
          <a:xfrm>
            <a:off x="118269" y="1588308"/>
            <a:ext cx="2695830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pPr>
            <a:r>
              <a:t>H➝WW, H➝bb, ttH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pPr>
            <a:r>
              <a:t>Spin/CP properties</a:t>
            </a:r>
          </a:p>
        </p:txBody>
      </p:sp>
      <p:sp>
        <p:nvSpPr>
          <p:cNvPr id="389" name="QGP jet quenching"/>
          <p:cNvSpPr txBox="1"/>
          <p:nvPr/>
        </p:nvSpPr>
        <p:spPr>
          <a:xfrm>
            <a:off x="2247043" y="3453822"/>
            <a:ext cx="2695828" cy="2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QGP jet quenching</a:t>
            </a:r>
          </a:p>
        </p:txBody>
      </p:sp>
      <p:sp>
        <p:nvSpPr>
          <p:cNvPr id="390" name="Vector-like quarks, FCNC, dark matter, …"/>
          <p:cNvSpPr txBox="1"/>
          <p:nvPr/>
        </p:nvSpPr>
        <p:spPr>
          <a:xfrm>
            <a:off x="7338301" y="2964652"/>
            <a:ext cx="1847634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Vector-like quarks, FCNC, dark matter, …</a:t>
            </a:r>
          </a:p>
        </p:txBody>
      </p:sp>
      <p:sp>
        <p:nvSpPr>
          <p:cNvPr id="391" name="Top properties measurements"/>
          <p:cNvSpPr txBox="1"/>
          <p:nvPr/>
        </p:nvSpPr>
        <p:spPr>
          <a:xfrm>
            <a:off x="7578925" y="209344"/>
            <a:ext cx="2006601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Top properties measurements</a:t>
            </a:r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151665" y="1254125"/>
            <a:ext cx="1847634" cy="1756393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Leading positions in some analysis"/>
          <p:cNvSpPr txBox="1"/>
          <p:nvPr/>
        </p:nvSpPr>
        <p:spPr>
          <a:xfrm>
            <a:off x="7440685" y="3362380"/>
            <a:ext cx="1847634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Leading positions in some analysis</a:t>
            </a:r>
          </a:p>
        </p:txBody>
      </p:sp>
      <p:pic>
        <p:nvPicPr>
          <p:cNvPr id="394" name="IMG_0665.jpeg" descr="IMG_0665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020584" y="3566373"/>
            <a:ext cx="1795790" cy="1281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01710" y="4608065"/>
            <a:ext cx="266181" cy="3183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769" y="1172092"/>
            <a:ext cx="1957481" cy="1662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rcRect l="12949" t="3732" r="14415" b="19165"/>
          <a:stretch>
            <a:fillRect/>
          </a:stretch>
        </p:blipFill>
        <p:spPr>
          <a:xfrm>
            <a:off x="5102588" y="3783476"/>
            <a:ext cx="1879377" cy="112695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774"/>
          <p:cNvSpPr txBox="1"/>
          <p:nvPr/>
        </p:nvSpPr>
        <p:spPr>
          <a:xfrm>
            <a:off x="742959" y="282938"/>
            <a:ext cx="7617918" cy="98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/>
              <a:t>Current Portuguese 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</a:t>
            </a: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351" name="TileCal…"/>
          <p:cNvSpPr txBox="1"/>
          <p:nvPr/>
        </p:nvSpPr>
        <p:spPr>
          <a:xfrm>
            <a:off x="349110" y="1422923"/>
            <a:ext cx="2275870" cy="7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TileCal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Calibration,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DCS</a:t>
            </a:r>
          </a:p>
        </p:txBody>
      </p:sp>
      <p:sp>
        <p:nvSpPr>
          <p:cNvPr id="352" name="Jets HLT"/>
          <p:cNvSpPr txBox="1"/>
          <p:nvPr/>
        </p:nvSpPr>
        <p:spPr>
          <a:xfrm>
            <a:off x="4595078" y="1012993"/>
            <a:ext cx="227586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Jets HLT</a:t>
            </a:r>
          </a:p>
        </p:txBody>
      </p:sp>
      <p:sp>
        <p:nvSpPr>
          <p:cNvPr id="353" name="ATLAS Roman Pot DCS and HLT"/>
          <p:cNvSpPr txBox="1"/>
          <p:nvPr/>
        </p:nvSpPr>
        <p:spPr>
          <a:xfrm>
            <a:off x="6446056" y="547055"/>
            <a:ext cx="2716521" cy="55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ATLAS Roman Pot DCS and HLT</a:t>
            </a:r>
          </a:p>
        </p:txBody>
      </p:sp>
      <p:pic>
        <p:nvPicPr>
          <p:cNvPr id="3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5078" y="1408707"/>
            <a:ext cx="2275870" cy="160480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55" name="TileCal Upgrade…"/>
          <p:cNvSpPr txBox="1"/>
          <p:nvPr/>
        </p:nvSpPr>
        <p:spPr>
          <a:xfrm>
            <a:off x="2095444" y="2919794"/>
            <a:ext cx="3662531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TileCal Upgrade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HV distribution system</a:t>
            </a:r>
          </a:p>
        </p:txBody>
      </p:sp>
      <p:pic>
        <p:nvPicPr>
          <p:cNvPr id="356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rcRect t="6827"/>
          <a:stretch>
            <a:fillRect/>
          </a:stretch>
        </p:blipFill>
        <p:spPr>
          <a:xfrm>
            <a:off x="2001894" y="3440264"/>
            <a:ext cx="2978914" cy="1546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Trigger Upgrade: HTT…"/>
          <p:cNvSpPr txBox="1"/>
          <p:nvPr/>
        </p:nvSpPr>
        <p:spPr>
          <a:xfrm>
            <a:off x="4909889" y="3074322"/>
            <a:ext cx="2745786" cy="7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Trigger Upgrade: HTT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DCS, simulation, mezzanine production</a:t>
            </a:r>
          </a:p>
        </p:txBody>
      </p:sp>
      <p:sp>
        <p:nvSpPr>
          <p:cNvPr id="358" name="Distributed computing"/>
          <p:cNvSpPr txBox="1"/>
          <p:nvPr/>
        </p:nvSpPr>
        <p:spPr>
          <a:xfrm>
            <a:off x="2205388" y="1331709"/>
            <a:ext cx="227587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Distributed computing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26187" y="1656516"/>
            <a:ext cx="1707086" cy="951667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Leading TileCal DCS"/>
          <p:cNvSpPr txBox="1"/>
          <p:nvPr/>
        </p:nvSpPr>
        <p:spPr>
          <a:xfrm>
            <a:off x="126377" y="3977003"/>
            <a:ext cx="1848068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Leading TileCal DCS</a:t>
            </a:r>
          </a:p>
        </p:txBody>
      </p:sp>
      <p:sp>
        <p:nvSpPr>
          <p:cNvPr id="361" name="Co-leading ARP DCS"/>
          <p:cNvSpPr txBox="1"/>
          <p:nvPr/>
        </p:nvSpPr>
        <p:spPr>
          <a:xfrm>
            <a:off x="7007738" y="2871749"/>
            <a:ext cx="187778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Co-leading ARP DCS</a:t>
            </a:r>
          </a:p>
        </p:txBody>
      </p:sp>
      <p:sp>
        <p:nvSpPr>
          <p:cNvPr id="362" name="Iberian Cloud Coordination"/>
          <p:cNvSpPr txBox="1"/>
          <p:nvPr/>
        </p:nvSpPr>
        <p:spPr>
          <a:xfrm>
            <a:off x="2263432" y="2619577"/>
            <a:ext cx="240622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Iberian Cloud Coordination</a:t>
            </a:r>
          </a:p>
        </p:txBody>
      </p:sp>
      <p:pic>
        <p:nvPicPr>
          <p:cNvPr id="363" name="IMG_0663.jpeg" descr="IMG_066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869" y="2154551"/>
            <a:ext cx="1798978" cy="1607597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HGTD…"/>
          <p:cNvSpPr txBox="1"/>
          <p:nvPr/>
        </p:nvSpPr>
        <p:spPr>
          <a:xfrm>
            <a:off x="7362084" y="3182907"/>
            <a:ext cx="2044714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rPr dirty="0"/>
              <a:t>HGTD 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rPr dirty="0"/>
              <a:t>HV patch panels</a:t>
            </a:r>
          </a:p>
        </p:txBody>
      </p:sp>
      <p:pic>
        <p:nvPicPr>
          <p:cNvPr id="365" name="IMG_0683.jpeg" descr="IMG_0683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24573" y="3783450"/>
            <a:ext cx="1394057" cy="860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1831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01710" y="4701995"/>
            <a:ext cx="266181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307" name="Portuguese ATLAS Team"/>
          <p:cNvSpPr txBox="1">
            <a:spLocks noGrp="1"/>
          </p:cNvSpPr>
          <p:nvPr>
            <p:ph type="title"/>
          </p:nvPr>
        </p:nvSpPr>
        <p:spPr>
          <a:xfrm>
            <a:off x="-7750" y="3293241"/>
            <a:ext cx="9159500" cy="143276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dirty="0"/>
              <a:t>Portuguese ATLAS Team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 rotWithShape="1">
          <a:blip r:embed="rId3">
            <a:extLst/>
          </a:blip>
          <a:srcRect t="12313" r="959" b="19463"/>
          <a:stretch/>
        </p:blipFill>
        <p:spPr>
          <a:xfrm>
            <a:off x="-97234" y="20326"/>
            <a:ext cx="9248984" cy="3054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b="9738"/>
          <a:stretch>
            <a:fillRect/>
          </a:stretch>
        </p:blipFill>
        <p:spPr>
          <a:xfrm>
            <a:off x="7285084" y="2781881"/>
            <a:ext cx="477169" cy="617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5780" y="2787186"/>
            <a:ext cx="512127" cy="59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rcRect l="5174" r="5174" b="10227"/>
          <a:stretch>
            <a:fillRect/>
          </a:stretch>
        </p:blipFill>
        <p:spPr>
          <a:xfrm>
            <a:off x="600091" y="2788245"/>
            <a:ext cx="437188" cy="603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rcRect l="10746" r="10746" b="20483"/>
          <a:stretch>
            <a:fillRect/>
          </a:stretch>
        </p:blipFill>
        <p:spPr>
          <a:xfrm>
            <a:off x="2302842" y="2787548"/>
            <a:ext cx="421873" cy="592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05161" y="2782442"/>
            <a:ext cx="514223" cy="61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.png" descr="image.png"/>
          <p:cNvPicPr>
            <a:picLocks noChangeAspect="1"/>
          </p:cNvPicPr>
          <p:nvPr/>
        </p:nvPicPr>
        <p:blipFill>
          <a:blip r:embed="rId9">
            <a:extLst/>
          </a:blip>
          <a:srcRect l="9884" r="9884"/>
          <a:stretch>
            <a:fillRect/>
          </a:stretch>
        </p:blipFill>
        <p:spPr>
          <a:xfrm>
            <a:off x="1742884" y="2779208"/>
            <a:ext cx="473241" cy="612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31039" y="2797043"/>
            <a:ext cx="445959" cy="603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11">
            <a:extLst/>
          </a:blip>
          <a:srcRect l="1277" t="1277" r="1277" b="12367"/>
          <a:stretch>
            <a:fillRect/>
          </a:stretch>
        </p:blipFill>
        <p:spPr>
          <a:xfrm>
            <a:off x="3429551" y="2782929"/>
            <a:ext cx="522769" cy="619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710093" y="2803024"/>
            <a:ext cx="520228" cy="608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340247" y="2794474"/>
            <a:ext cx="578311" cy="59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14">
            <a:extLst/>
          </a:blip>
          <a:srcRect l="6750" t="16972" r="17817" b="16972"/>
          <a:stretch>
            <a:fillRect/>
          </a:stretch>
        </p:blipFill>
        <p:spPr>
          <a:xfrm>
            <a:off x="7906710" y="2774810"/>
            <a:ext cx="600509" cy="622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15">
            <a:extLst/>
          </a:blip>
          <a:srcRect l="10870" t="4944" r="10870" b="17644"/>
          <a:stretch>
            <a:fillRect/>
          </a:stretch>
        </p:blipFill>
        <p:spPr>
          <a:xfrm>
            <a:off x="4049679" y="2792200"/>
            <a:ext cx="543024" cy="60803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National group:…"/>
          <p:cNvSpPr txBox="1"/>
          <p:nvPr/>
        </p:nvSpPr>
        <p:spPr>
          <a:xfrm>
            <a:off x="368696" y="3583528"/>
            <a:ext cx="7538681" cy="102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>
                <a:latin typeface="Arial"/>
                <a:cs typeface="Arial"/>
              </a:rPr>
              <a:t>National group</a:t>
            </a:r>
            <a:r>
              <a:rPr dirty="0" smtClean="0">
                <a:latin typeface="Arial"/>
                <a:cs typeface="Arial"/>
              </a:rPr>
              <a:t>: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 smtClean="0">
                <a:latin typeface="Arial"/>
                <a:cs typeface="Arial"/>
              </a:rPr>
              <a:t>LIP </a:t>
            </a:r>
            <a:r>
              <a:rPr dirty="0">
                <a:latin typeface="Arial"/>
                <a:cs typeface="Arial"/>
              </a:rPr>
              <a:t>(Lisbon, Coimbra, Minho), </a:t>
            </a:r>
            <a:r>
              <a:rPr lang="en-US" dirty="0" smtClean="0">
                <a:latin typeface="Arial"/>
                <a:cs typeface="Arial"/>
              </a:rPr>
              <a:t>IST, </a:t>
            </a:r>
            <a:r>
              <a:rPr dirty="0" smtClean="0">
                <a:latin typeface="Arial"/>
                <a:cs typeface="Arial"/>
              </a:rPr>
              <a:t>FCUL</a:t>
            </a:r>
            <a:r>
              <a:rPr dirty="0">
                <a:latin typeface="Arial"/>
                <a:cs typeface="Arial"/>
              </a:rPr>
              <a:t>, FCTUC, U. Minho, </a:t>
            </a:r>
            <a:r>
              <a:rPr dirty="0" smtClean="0">
                <a:latin typeface="Arial"/>
                <a:cs typeface="Arial"/>
              </a:rPr>
              <a:t>CFNUL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dirty="0" smtClean="0">
                <a:latin typeface="Arial"/>
                <a:cs typeface="Arial"/>
              </a:rPr>
              <a:t>CEFITEC</a:t>
            </a:r>
            <a:r>
              <a:rPr dirty="0">
                <a:latin typeface="Arial"/>
                <a:cs typeface="Arial"/>
              </a:rPr>
              <a:t>/UNL, INESC, CFMC, AdI </a:t>
            </a:r>
            <a:r>
              <a:rPr dirty="0" smtClean="0">
                <a:latin typeface="Arial"/>
                <a:cs typeface="Arial"/>
              </a:rPr>
              <a:t>engineer </a:t>
            </a:r>
            <a:r>
              <a:rPr dirty="0">
                <a:latin typeface="Arial"/>
                <a:cs typeface="Arial"/>
              </a:rPr>
              <a:t>training program</a:t>
            </a:r>
          </a:p>
        </p:txBody>
      </p:sp>
      <p:sp>
        <p:nvSpPr>
          <p:cNvPr id="322" name="Rounded Rectangle"/>
          <p:cNvSpPr/>
          <p:nvPr/>
        </p:nvSpPr>
        <p:spPr>
          <a:xfrm>
            <a:off x="8036446" y="3480920"/>
            <a:ext cx="1054010" cy="1617920"/>
          </a:xfrm>
          <a:prstGeom prst="roundRect">
            <a:avLst>
              <a:gd name="adj" fmla="val 19647"/>
            </a:avLst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grpSp>
        <p:nvGrpSpPr>
          <p:cNvPr id="327" name="Group"/>
          <p:cNvGrpSpPr/>
          <p:nvPr/>
        </p:nvGrpSpPr>
        <p:grpSpPr>
          <a:xfrm>
            <a:off x="8302294" y="3569878"/>
            <a:ext cx="728491" cy="1440003"/>
            <a:chOff x="0" y="0"/>
            <a:chExt cx="728490" cy="1440002"/>
          </a:xfrm>
        </p:grpSpPr>
        <p:pic>
          <p:nvPicPr>
            <p:cNvPr id="323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9448"/>
            <a:stretch>
              <a:fillRect/>
            </a:stretch>
          </p:blipFill>
          <p:spPr>
            <a:xfrm>
              <a:off x="0" y="-1"/>
              <a:ext cx="728491" cy="144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Circle"/>
            <p:cNvSpPr/>
            <p:nvPr/>
          </p:nvSpPr>
          <p:spPr>
            <a:xfrm>
              <a:off x="25253" y="896937"/>
              <a:ext cx="55871" cy="55873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Circle"/>
            <p:cNvSpPr/>
            <p:nvPr/>
          </p:nvSpPr>
          <p:spPr>
            <a:xfrm>
              <a:off x="220771" y="513231"/>
              <a:ext cx="55873" cy="55871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Circle"/>
            <p:cNvSpPr/>
            <p:nvPr/>
          </p:nvSpPr>
          <p:spPr>
            <a:xfrm>
              <a:off x="260191" y="115097"/>
              <a:ext cx="55871" cy="55873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28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051410" y="3822070"/>
            <a:ext cx="397913" cy="281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6624" y="2815290"/>
            <a:ext cx="608031" cy="6080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/>
          <a:srcRect l="12519" r="9889"/>
          <a:stretch/>
        </p:blipFill>
        <p:spPr>
          <a:xfrm>
            <a:off x="2861226" y="2786121"/>
            <a:ext cx="459840" cy="592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0"/>
          <a:srcRect t="6755" r="5552"/>
          <a:stretch/>
        </p:blipFill>
        <p:spPr>
          <a:xfrm>
            <a:off x="38668" y="2800078"/>
            <a:ext cx="453929" cy="597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01710" y="4608065"/>
            <a:ext cx="266181" cy="3183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769" y="1172092"/>
            <a:ext cx="1957481" cy="166201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774"/>
          <p:cNvSpPr txBox="1"/>
          <p:nvPr/>
        </p:nvSpPr>
        <p:spPr>
          <a:xfrm>
            <a:off x="742959" y="282938"/>
            <a:ext cx="7617918" cy="98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/>
              <a:t>Current Portuguese 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</a:t>
            </a: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352" name="Jets HLT"/>
          <p:cNvSpPr txBox="1"/>
          <p:nvPr/>
        </p:nvSpPr>
        <p:spPr>
          <a:xfrm>
            <a:off x="4595078" y="879948"/>
            <a:ext cx="227586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Jets HLT</a:t>
            </a:r>
          </a:p>
        </p:txBody>
      </p:sp>
      <p:sp>
        <p:nvSpPr>
          <p:cNvPr id="353" name="ATLAS Roman Pot DCS and HLT"/>
          <p:cNvSpPr txBox="1"/>
          <p:nvPr/>
        </p:nvSpPr>
        <p:spPr>
          <a:xfrm>
            <a:off x="6446056" y="547055"/>
            <a:ext cx="2716521" cy="55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ATLAS Roman Pot DCS and HLT</a:t>
            </a:r>
          </a:p>
        </p:txBody>
      </p:sp>
      <p:pic>
        <p:nvPicPr>
          <p:cNvPr id="35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0824" y="1275662"/>
            <a:ext cx="2210124" cy="15584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55" name="TileCal Upgrade…"/>
          <p:cNvSpPr txBox="1"/>
          <p:nvPr/>
        </p:nvSpPr>
        <p:spPr>
          <a:xfrm>
            <a:off x="5481469" y="3064934"/>
            <a:ext cx="3662531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TileCal Upgrade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HV distribution system</a:t>
            </a:r>
          </a:p>
        </p:txBody>
      </p:sp>
      <p:pic>
        <p:nvPicPr>
          <p:cNvPr id="356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rcRect t="6827"/>
          <a:stretch>
            <a:fillRect/>
          </a:stretch>
        </p:blipFill>
        <p:spPr>
          <a:xfrm>
            <a:off x="5686384" y="3566292"/>
            <a:ext cx="2978914" cy="1546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Distributed computing"/>
          <p:cNvSpPr txBox="1"/>
          <p:nvPr/>
        </p:nvSpPr>
        <p:spPr>
          <a:xfrm>
            <a:off x="2205388" y="1295424"/>
            <a:ext cx="227587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rPr dirty="0"/>
              <a:t>Distributed computing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6187" y="1656516"/>
            <a:ext cx="1707086" cy="951667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Leading TileCal DCS"/>
          <p:cNvSpPr txBox="1"/>
          <p:nvPr/>
        </p:nvSpPr>
        <p:spPr>
          <a:xfrm>
            <a:off x="3581769" y="4772573"/>
            <a:ext cx="1848068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Leading TileCal DCS</a:t>
            </a:r>
          </a:p>
        </p:txBody>
      </p:sp>
      <p:sp>
        <p:nvSpPr>
          <p:cNvPr id="361" name="Co-leading ARP DCS"/>
          <p:cNvSpPr txBox="1"/>
          <p:nvPr/>
        </p:nvSpPr>
        <p:spPr>
          <a:xfrm>
            <a:off x="7007738" y="2871749"/>
            <a:ext cx="187778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Co-leading ARP DCS</a:t>
            </a:r>
          </a:p>
        </p:txBody>
      </p:sp>
      <p:sp>
        <p:nvSpPr>
          <p:cNvPr id="362" name="Iberian Cloud Coordination"/>
          <p:cNvSpPr txBox="1"/>
          <p:nvPr/>
        </p:nvSpPr>
        <p:spPr>
          <a:xfrm>
            <a:off x="2263432" y="2619577"/>
            <a:ext cx="240622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Iberian Cloud Coordination</a:t>
            </a:r>
          </a:p>
        </p:txBody>
      </p:sp>
      <p:pic>
        <p:nvPicPr>
          <p:cNvPr id="363" name="IMG_0663.jpeg" descr="IMG_066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81769" y="3081868"/>
            <a:ext cx="1798978" cy="160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8902" y="2619577"/>
            <a:ext cx="1223616" cy="1195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0665.jpeg" descr="IMG_066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3954496"/>
            <a:ext cx="1609394" cy="114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4599" y="2434384"/>
            <a:ext cx="961582" cy="91409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earches for New Particles &amp; Interactions"/>
          <p:cNvSpPr txBox="1"/>
          <p:nvPr/>
        </p:nvSpPr>
        <p:spPr>
          <a:xfrm>
            <a:off x="118902" y="1366236"/>
            <a:ext cx="2086486" cy="1206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Physics:</a:t>
            </a:r>
          </a:p>
          <a:p>
            <a:r>
              <a:rPr lang="en-US" dirty="0" smtClean="0"/>
              <a:t>Higgs, Vector-Like Quarks, top, heavy ions, forward physics, Dark Matter</a:t>
            </a:r>
            <a:endParaRPr dirty="0"/>
          </a:p>
        </p:txBody>
      </p:sp>
      <p:pic>
        <p:nvPicPr>
          <p:cNvPr id="22" name="image.png" descr="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06156" y="3770889"/>
            <a:ext cx="1628774" cy="1309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99368" y="3179522"/>
            <a:ext cx="1220051" cy="914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effhdgcfaojhp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16331" b="16917"/>
          <a:stretch/>
        </p:blipFill>
        <p:spPr>
          <a:xfrm>
            <a:off x="5295383" y="1168913"/>
            <a:ext cx="3791552" cy="1964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HGTD </a:t>
            </a:r>
            <a:r>
              <a:rPr lang="pt-PT" dirty="0" err="1" smtClean="0"/>
              <a:t>Involvement</a:t>
            </a:r>
            <a:r>
              <a:rPr lang="pt-PT" dirty="0" smtClean="0"/>
              <a:t>: HV </a:t>
            </a:r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68" y="1229388"/>
            <a:ext cx="4712465" cy="2556419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 smtClean="0">
                <a:solidFill>
                  <a:schemeClr val="tx1"/>
                </a:solidFill>
              </a:rPr>
              <a:t>Producing</a:t>
            </a:r>
            <a:r>
              <a:rPr lang="pt-PT" dirty="0" smtClean="0">
                <a:solidFill>
                  <a:schemeClr val="tx1"/>
                </a:solidFill>
              </a:rPr>
              <a:t> HV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 CERN </a:t>
            </a:r>
            <a:r>
              <a:rPr lang="pt-PT" dirty="0" err="1" smtClean="0">
                <a:solidFill>
                  <a:schemeClr val="tx1"/>
                </a:solidFill>
              </a:rPr>
              <a:t>group</a:t>
            </a:r>
            <a:r>
              <a:rPr lang="pt-PT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smtClean="0">
                <a:solidFill>
                  <a:schemeClr val="tx1"/>
                </a:solidFill>
              </a:rPr>
              <a:t>16 </a:t>
            </a:r>
            <a:r>
              <a:rPr lang="pt-PT" sz="1500" dirty="0" err="1" smtClean="0">
                <a:solidFill>
                  <a:schemeClr val="tx1"/>
                </a:solidFill>
              </a:rPr>
              <a:t>patch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panel</a:t>
            </a:r>
            <a:r>
              <a:rPr lang="pt-PT" sz="1500" dirty="0" smtClean="0">
                <a:solidFill>
                  <a:schemeClr val="tx1"/>
                </a:solidFill>
              </a:rPr>
              <a:t> boxes </a:t>
            </a:r>
            <a:r>
              <a:rPr lang="pt-PT" sz="1500" dirty="0" err="1" smtClean="0">
                <a:solidFill>
                  <a:schemeClr val="tx1"/>
                </a:solidFill>
              </a:rPr>
              <a:t>located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around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the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calorimeter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perimeter</a:t>
            </a:r>
            <a:endParaRPr lang="pt-PT" sz="15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>
                <a:solidFill>
                  <a:schemeClr val="tx1"/>
                </a:solidFill>
              </a:rPr>
              <a:t>Routing</a:t>
            </a:r>
            <a:r>
              <a:rPr lang="pt-PT" sz="1500" dirty="0">
                <a:solidFill>
                  <a:schemeClr val="tx1"/>
                </a:solidFill>
              </a:rPr>
              <a:t> </a:t>
            </a:r>
            <a:r>
              <a:rPr lang="pt-PT" sz="1500" dirty="0" err="1">
                <a:solidFill>
                  <a:schemeClr val="tx1"/>
                </a:solidFill>
              </a:rPr>
              <a:t>of</a:t>
            </a:r>
            <a:r>
              <a:rPr lang="pt-PT" sz="1500" dirty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High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Voltage</a:t>
            </a:r>
            <a:r>
              <a:rPr lang="pt-PT" sz="1500" dirty="0" smtClean="0">
                <a:solidFill>
                  <a:schemeClr val="tx1"/>
                </a:solidFill>
              </a:rPr>
              <a:t> to HGTD detector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 smtClean="0">
                <a:solidFill>
                  <a:schemeClr val="tx1"/>
                </a:solidFill>
              </a:rPr>
              <a:t>Filtering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out</a:t>
            </a:r>
            <a:r>
              <a:rPr lang="pt-PT" sz="1500" dirty="0" smtClean="0">
                <a:solidFill>
                  <a:schemeClr val="tx1"/>
                </a:solidFill>
              </a:rPr>
              <a:t> AC </a:t>
            </a:r>
            <a:r>
              <a:rPr lang="pt-PT" sz="1500" dirty="0" err="1" smtClean="0">
                <a:solidFill>
                  <a:schemeClr val="tx1"/>
                </a:solidFill>
              </a:rPr>
              <a:t>noise</a:t>
            </a:r>
            <a:endParaRPr lang="pt-PT" sz="15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 smtClean="0">
                <a:solidFill>
                  <a:schemeClr val="tx1"/>
                </a:solidFill>
              </a:rPr>
              <a:t>Preliminary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layout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done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and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prototype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tested</a:t>
            </a:r>
            <a:endParaRPr lang="pt-PT" sz="150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 smtClean="0">
                <a:solidFill>
                  <a:schemeClr val="tx1"/>
                </a:solidFill>
              </a:rPr>
              <a:t>Contributing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>
                <a:solidFill>
                  <a:schemeClr val="tx1"/>
                </a:solidFill>
              </a:rPr>
              <a:t>to </a:t>
            </a:r>
            <a:r>
              <a:rPr lang="pt-PT" sz="1500" dirty="0" err="1">
                <a:solidFill>
                  <a:schemeClr val="tx1"/>
                </a:solidFill>
              </a:rPr>
              <a:t>Specifications</a:t>
            </a:r>
            <a:r>
              <a:rPr lang="pt-PT" sz="1500" dirty="0">
                <a:solidFill>
                  <a:schemeClr val="tx1"/>
                </a:solidFill>
              </a:rPr>
              <a:t> </a:t>
            </a:r>
            <a:r>
              <a:rPr lang="pt-PT" sz="1500" dirty="0" err="1">
                <a:solidFill>
                  <a:schemeClr val="tx1"/>
                </a:solidFill>
              </a:rPr>
              <a:t>Review</a:t>
            </a:r>
            <a:r>
              <a:rPr lang="pt-PT" sz="1500" dirty="0">
                <a:solidFill>
                  <a:schemeClr val="tx1"/>
                </a:solidFill>
              </a:rPr>
              <a:t> (SPR) </a:t>
            </a:r>
            <a:r>
              <a:rPr lang="pt-PT" sz="1500" dirty="0" err="1" smtClean="0">
                <a:solidFill>
                  <a:schemeClr val="tx1"/>
                </a:solidFill>
              </a:rPr>
              <a:t>document</a:t>
            </a:r>
            <a:endParaRPr lang="pt-PT" sz="150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smtClean="0">
                <a:solidFill>
                  <a:schemeClr val="tx1"/>
                </a:solidFill>
              </a:rPr>
              <a:t>Ricardo </a:t>
            </a:r>
            <a:r>
              <a:rPr lang="pt-PT" sz="1500" dirty="0" err="1" smtClean="0">
                <a:solidFill>
                  <a:schemeClr val="tx1"/>
                </a:solidFill>
              </a:rPr>
              <a:t>coordinating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Patch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Panel</a:t>
            </a:r>
            <a:r>
              <a:rPr lang="pt-PT" sz="1500" dirty="0" err="1">
                <a:solidFill>
                  <a:schemeClr val="tx1"/>
                </a:solidFill>
              </a:rPr>
              <a:t>s</a:t>
            </a:r>
            <a:r>
              <a:rPr lang="pt-PT" sz="1500" dirty="0" smtClean="0">
                <a:solidFill>
                  <a:schemeClr val="tx1"/>
                </a:solidFill>
              </a:rPr>
              <a:t> (L3)</a:t>
            </a:r>
            <a:endParaRPr lang="pt-PT" sz="15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 smtClean="0">
                <a:solidFill>
                  <a:schemeClr val="tx1"/>
                </a:solidFill>
              </a:rPr>
              <a:t>Team</a:t>
            </a:r>
            <a:r>
              <a:rPr lang="pt-PT" sz="1500" dirty="0" smtClean="0">
                <a:solidFill>
                  <a:schemeClr val="tx1"/>
                </a:solidFill>
              </a:rPr>
              <a:t>: 2 </a:t>
            </a:r>
            <a:r>
              <a:rPr lang="pt-PT" sz="1500" dirty="0" err="1" smtClean="0">
                <a:solidFill>
                  <a:schemeClr val="tx1"/>
                </a:solidFill>
              </a:rPr>
              <a:t>engineers</a:t>
            </a:r>
            <a:r>
              <a:rPr lang="pt-PT" sz="1500" dirty="0">
                <a:solidFill>
                  <a:schemeClr val="tx1"/>
                </a:solidFill>
              </a:rPr>
              <a:t>, 1 </a:t>
            </a:r>
            <a:r>
              <a:rPr lang="pt-PT" sz="1500" dirty="0" err="1" smtClean="0">
                <a:solidFill>
                  <a:schemeClr val="tx1"/>
                </a:solidFill>
              </a:rPr>
              <a:t>academic</a:t>
            </a:r>
            <a:endParaRPr lang="pt-PT" sz="15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board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78194" l="22630" r="85391">
                        <a14:foregroundMark x1="79089" y1="46343" x2="74375" y2="64583"/>
                        <a14:foregroundMark x1="33776" y1="35463" x2="27083" y2="53333"/>
                        <a14:foregroundMark x1="35443" y1="35648" x2="3450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7210" r="21451" b="33555"/>
          <a:stretch/>
        </p:blipFill>
        <p:spPr>
          <a:xfrm>
            <a:off x="4424167" y="2438913"/>
            <a:ext cx="4662768" cy="21148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01211" y="1168913"/>
            <a:ext cx="4085724" cy="3521620"/>
            <a:chOff x="4890157" y="719328"/>
            <a:chExt cx="4085724" cy="35216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0157" y="719328"/>
              <a:ext cx="4085724" cy="352162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88859" y="876680"/>
              <a:ext cx="766606" cy="26955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280" r="10847"/>
          <a:stretch/>
        </p:blipFill>
        <p:spPr>
          <a:xfrm>
            <a:off x="1176236" y="3921475"/>
            <a:ext cx="598894" cy="769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2533" r="9097"/>
          <a:stretch/>
        </p:blipFill>
        <p:spPr>
          <a:xfrm>
            <a:off x="2100449" y="3921475"/>
            <a:ext cx="619990" cy="769058"/>
          </a:xfrm>
          <a:prstGeom prst="rect">
            <a:avLst/>
          </a:prstGeom>
        </p:spPr>
      </p:pic>
      <p:pic>
        <p:nvPicPr>
          <p:cNvPr id="13" name="Picture 12" descr="IMG_148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273030" y="3921475"/>
            <a:ext cx="601446" cy="769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3335" y="4690533"/>
            <a:ext cx="934194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Luís Lopes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9149" y="4690533"/>
            <a:ext cx="129712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Orlando Cunha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7787" y="4703727"/>
            <a:ext cx="1540207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Ricardo Gonçalo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211" y="1149732"/>
            <a:ext cx="4106504" cy="3521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462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smtClean="0">
                <a:solidFill>
                  <a:srgbClr val="134D9E"/>
                </a:solidFill>
              </a:rPr>
              <a:t>DCS and Interlocks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" y="1269134"/>
            <a:ext cx="5294348" cy="2722545"/>
          </a:xfrm>
        </p:spPr>
        <p:txBody>
          <a:bodyPr>
            <a:normAutofit fontScale="92500" lnSpcReduction="10000"/>
          </a:bodyPr>
          <a:lstStyle/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HGTD DCS </a:t>
            </a:r>
            <a:r>
              <a:rPr lang="mr-IN" dirty="0" smtClean="0"/>
              <a:t>–</a:t>
            </a:r>
            <a:r>
              <a:rPr lang="en-US" dirty="0" smtClean="0"/>
              <a:t> ongoing </a:t>
            </a:r>
            <a:r>
              <a:rPr lang="en-US" dirty="0" smtClean="0"/>
              <a:t>work:</a:t>
            </a:r>
            <a:endParaRPr lang="en-US" dirty="0" smtClean="0"/>
          </a:p>
          <a:p>
            <a:pPr lvl="6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Filipe:</a:t>
            </a:r>
          </a:p>
          <a:p>
            <a:pPr marL="685800" lvl="6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Contributed </a:t>
            </a:r>
            <a:r>
              <a:rPr lang="en-US" dirty="0"/>
              <a:t>to DCS Specifications Review </a:t>
            </a:r>
            <a:r>
              <a:rPr lang="en-US" dirty="0" smtClean="0"/>
              <a:t>document</a:t>
            </a:r>
          </a:p>
          <a:p>
            <a:pPr marL="685800" lvl="6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Working </a:t>
            </a:r>
            <a:r>
              <a:rPr lang="en-US" dirty="0" smtClean="0"/>
              <a:t>on </a:t>
            </a:r>
            <a:r>
              <a:rPr lang="en-US" dirty="0" smtClean="0"/>
              <a:t>DCS temp. sensor </a:t>
            </a:r>
            <a:r>
              <a:rPr lang="en-US" dirty="0"/>
              <a:t>setup </a:t>
            </a:r>
            <a:r>
              <a:rPr lang="en-US" dirty="0" smtClean="0"/>
              <a:t>and HV DCS </a:t>
            </a:r>
            <a:endParaRPr lang="en-US" dirty="0" smtClean="0"/>
          </a:p>
          <a:p>
            <a:pPr marL="685800" lvl="6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Collaborating with student from Morocco (</a:t>
            </a:r>
            <a:r>
              <a:rPr lang="en-US" dirty="0" err="1" smtClean="0"/>
              <a:t>Yassine</a:t>
            </a:r>
            <a:r>
              <a:rPr lang="en-US" dirty="0" smtClean="0"/>
              <a:t>)</a:t>
            </a:r>
          </a:p>
          <a:p>
            <a:pPr lvl="6">
              <a:lnSpc>
                <a:spcPct val="90000"/>
              </a:lnSpc>
              <a:spcBef>
                <a:spcPts val="0"/>
              </a:spcBef>
            </a:pPr>
            <a:r>
              <a:rPr lang="en-US" dirty="0" err="1" smtClean="0"/>
              <a:t>Rui</a:t>
            </a:r>
            <a:r>
              <a:rPr lang="en-US" dirty="0" smtClean="0"/>
              <a:t>:</a:t>
            </a:r>
          </a:p>
          <a:p>
            <a:pPr marL="685800" lvl="6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Adapting </a:t>
            </a:r>
            <a:r>
              <a:rPr lang="en-US" dirty="0" err="1" smtClean="0"/>
              <a:t>ITk</a:t>
            </a:r>
            <a:r>
              <a:rPr lang="en-US" dirty="0" smtClean="0"/>
              <a:t> solution to read DCS data through FELIX</a:t>
            </a:r>
            <a:endParaRPr lang="en-US" dirty="0" smtClean="0"/>
          </a:p>
          <a:p>
            <a:pPr lvl="5"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Interlocks </a:t>
            </a:r>
            <a:r>
              <a:rPr lang="en-US" dirty="0" smtClean="0"/>
              <a:t>(</a:t>
            </a:r>
            <a:r>
              <a:rPr lang="en-US" dirty="0" smtClean="0"/>
              <a:t>Helena, </a:t>
            </a:r>
            <a:r>
              <a:rPr lang="en-US" dirty="0" err="1" smtClean="0"/>
              <a:t>Guiomar</a:t>
            </a:r>
            <a:r>
              <a:rPr lang="en-US" dirty="0" smtClean="0"/>
              <a:t>):</a:t>
            </a:r>
            <a:endParaRPr lang="en-US" dirty="0" smtClean="0"/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Planning HGTD </a:t>
            </a:r>
            <a:r>
              <a:rPr lang="en-US" dirty="0" smtClean="0"/>
              <a:t>i</a:t>
            </a:r>
            <a:r>
              <a:rPr lang="en-US" dirty="0" smtClean="0"/>
              <a:t>nterlock from </a:t>
            </a:r>
            <a:r>
              <a:rPr lang="en-US" dirty="0" err="1" smtClean="0"/>
              <a:t>ITk</a:t>
            </a:r>
            <a:r>
              <a:rPr lang="en-US" dirty="0" smtClean="0"/>
              <a:t> solution</a:t>
            </a:r>
            <a:endParaRPr lang="en-US" dirty="0" smtClean="0"/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Guiomar</a:t>
            </a:r>
            <a:r>
              <a:rPr lang="en-US" dirty="0" smtClean="0"/>
              <a:t> will contribute </a:t>
            </a:r>
            <a:r>
              <a:rPr lang="en-US" dirty="0" smtClean="0"/>
              <a:t>to </a:t>
            </a:r>
            <a:r>
              <a:rPr lang="en-US" dirty="0" smtClean="0"/>
              <a:t>electronics (HV protection signal for HGTD and Pixels)</a:t>
            </a:r>
            <a:endParaRPr lang="pt-PT" dirty="0" smtClean="0">
              <a:solidFill>
                <a:schemeClr val="tx1"/>
              </a:solidFill>
            </a:endParaRPr>
          </a:p>
          <a:p>
            <a:pPr marL="342900" lvl="4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Team</a:t>
            </a:r>
            <a:r>
              <a:rPr lang="pt-PT" dirty="0">
                <a:solidFill>
                  <a:schemeClr val="tx1"/>
                </a:solidFill>
              </a:rPr>
              <a:t>: 2 </a:t>
            </a:r>
            <a:r>
              <a:rPr lang="pt-PT" dirty="0" err="1">
                <a:solidFill>
                  <a:schemeClr val="tx1"/>
                </a:solidFill>
              </a:rPr>
              <a:t>engineers</a:t>
            </a:r>
            <a:r>
              <a:rPr lang="pt-PT" dirty="0">
                <a:solidFill>
                  <a:schemeClr val="tx1"/>
                </a:solidFill>
              </a:rPr>
              <a:t>, </a:t>
            </a:r>
            <a:r>
              <a:rPr lang="pt-PT" dirty="0" smtClean="0">
                <a:solidFill>
                  <a:schemeClr val="tx1"/>
                </a:solidFill>
              </a:rPr>
              <a:t>1 </a:t>
            </a:r>
            <a:r>
              <a:rPr lang="pt-PT" dirty="0" err="1" smtClean="0">
                <a:solidFill>
                  <a:schemeClr val="tx1"/>
                </a:solidFill>
              </a:rPr>
              <a:t>researcher</a:t>
            </a:r>
            <a:r>
              <a:rPr lang="pt-PT" dirty="0" smtClean="0">
                <a:solidFill>
                  <a:schemeClr val="tx1"/>
                </a:solidFill>
              </a:rPr>
              <a:t>, </a:t>
            </a:r>
            <a:r>
              <a:rPr lang="pt-PT" dirty="0" smtClean="0">
                <a:solidFill>
                  <a:schemeClr val="tx1"/>
                </a:solidFill>
              </a:rPr>
              <a:t>2 </a:t>
            </a:r>
            <a:r>
              <a:rPr lang="pt-PT" dirty="0" err="1" smtClean="0">
                <a:solidFill>
                  <a:schemeClr val="tx1"/>
                </a:solidFill>
              </a:rPr>
              <a:t>academics</a:t>
            </a:r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74" y="3935697"/>
            <a:ext cx="635035" cy="7877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114" y="3935697"/>
            <a:ext cx="684018" cy="781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965" t="18627" r="38358" b="41894"/>
          <a:stretch/>
        </p:blipFill>
        <p:spPr>
          <a:xfrm>
            <a:off x="2419786" y="3935697"/>
            <a:ext cx="621102" cy="750396"/>
          </a:xfrm>
          <a:prstGeom prst="rect">
            <a:avLst/>
          </a:prstGeom>
        </p:spPr>
      </p:pic>
      <p:pic>
        <p:nvPicPr>
          <p:cNvPr id="18" name="Picture 17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4486477" y="3941498"/>
            <a:ext cx="611504" cy="781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349" y="1547071"/>
            <a:ext cx="3682425" cy="2049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184" y="493056"/>
            <a:ext cx="3658159" cy="448955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315" y="4781253"/>
            <a:ext cx="1117158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Filipe Martins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1128" y="4781253"/>
            <a:ext cx="129712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Rui </a:t>
            </a:r>
            <a:r>
              <a:rPr kumimoji="0" lang="pt-PT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Fernandez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4843" y="4794447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Helena Santos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3009" y="4800151"/>
            <a:ext cx="1014970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 </a:t>
            </a: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Go</a:t>
            </a:r>
            <a:r>
              <a:rPr lang="pt-PT" sz="1200" dirty="0" smtClean="0"/>
              <a:t>nçalo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90181" y="4807112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Guiomar</a:t>
            </a:r>
            <a:r>
              <a:rPr kumimoji="0" lang="pt-P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Evans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0566" r="12222"/>
          <a:stretch/>
        </p:blipFill>
        <p:spPr>
          <a:xfrm>
            <a:off x="3444099" y="3941498"/>
            <a:ext cx="603728" cy="7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371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smtClean="0">
                <a:solidFill>
                  <a:srgbClr val="134D9E"/>
                </a:solidFill>
              </a:rPr>
              <a:t>Electronics: </a:t>
            </a:r>
            <a:r>
              <a:rPr lang="en-US" dirty="0" err="1" smtClean="0">
                <a:solidFill>
                  <a:srgbClr val="134D9E"/>
                </a:solidFill>
              </a:rPr>
              <a:t>Altiroc</a:t>
            </a:r>
            <a:endParaRPr dirty="0">
              <a:solidFill>
                <a:srgbClr val="134D9E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74" y="3805168"/>
            <a:ext cx="684018" cy="781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80" y="3805167"/>
            <a:ext cx="772034" cy="772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185" y="3815504"/>
            <a:ext cx="781919" cy="781919"/>
          </a:xfrm>
          <a:prstGeom prst="rect">
            <a:avLst/>
          </a:prstGeom>
        </p:spPr>
      </p:pic>
      <p:pic>
        <p:nvPicPr>
          <p:cNvPr id="18" name="Picture 17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747051" y="3815504"/>
            <a:ext cx="584941" cy="747954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xmlns="" id="{A6270863-5D85-4C01-B9C3-BEE5BBB4F8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1" y="3237832"/>
            <a:ext cx="3517782" cy="1393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6100" t="14319" r="1860" b="5467"/>
          <a:stretch/>
        </p:blipFill>
        <p:spPr>
          <a:xfrm>
            <a:off x="5271021" y="708840"/>
            <a:ext cx="3712287" cy="24283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2381" y="4573893"/>
            <a:ext cx="1117158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Rui </a:t>
            </a:r>
            <a:r>
              <a:rPr kumimoji="0" lang="pt-PT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Fernandez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3172" y="4584230"/>
            <a:ext cx="129712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Miguel Ferreira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4462" y="4587087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Pedro Assis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7284" y="4556201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Ricardo Go</a:t>
            </a:r>
            <a:r>
              <a:rPr lang="pt-PT" sz="1200" dirty="0" smtClean="0"/>
              <a:t>nçalo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6" name="Text Placeholder 8"/>
          <p:cNvSpPr txBox="1">
            <a:spLocks/>
          </p:cNvSpPr>
          <p:nvPr/>
        </p:nvSpPr>
        <p:spPr>
          <a:xfrm>
            <a:off x="288423" y="1526003"/>
            <a:ext cx="4864148" cy="239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>
            <a:lvl1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Characterization of </a:t>
            </a:r>
            <a:r>
              <a:rPr lang="en-US" dirty="0" err="1" smtClean="0"/>
              <a:t>Altiroc</a:t>
            </a:r>
            <a:endParaRPr lang="en-US" dirty="0" smtClean="0"/>
          </a:p>
          <a:p>
            <a:pPr marL="685800" lvl="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Installing </a:t>
            </a:r>
            <a:r>
              <a:rPr lang="en-US" dirty="0"/>
              <a:t>a test setup at </a:t>
            </a:r>
            <a:r>
              <a:rPr lang="en-US" dirty="0" smtClean="0"/>
              <a:t>LIP following very useful</a:t>
            </a:r>
            <a:r>
              <a:rPr lang="en-US" dirty="0" smtClean="0"/>
              <a:t> visit to Omega laboratory (thanks!) </a:t>
            </a:r>
          </a:p>
          <a:p>
            <a:pPr marL="685800" lvl="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Previous </a:t>
            </a:r>
            <a:r>
              <a:rPr lang="en-US" dirty="0" smtClean="0"/>
              <a:t>experience with Omega ASICs and frontend electronic design &amp; production</a:t>
            </a:r>
          </a:p>
          <a:p>
            <a:pPr marL="342900" lvl="4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Team</a:t>
            </a:r>
            <a:r>
              <a:rPr lang="en-US" dirty="0" smtClean="0"/>
              <a:t>: </a:t>
            </a:r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dirty="0" smtClean="0"/>
              <a:t>engineer (</a:t>
            </a:r>
            <a:r>
              <a:rPr lang="en-US" dirty="0" err="1"/>
              <a:t>R</a:t>
            </a:r>
            <a:r>
              <a:rPr lang="en-US" dirty="0" err="1" smtClean="0"/>
              <a:t>ui</a:t>
            </a:r>
            <a:r>
              <a:rPr lang="en-US" dirty="0" smtClean="0"/>
              <a:t>)</a:t>
            </a:r>
            <a:endParaRPr lang="en-US" dirty="0" smtClean="0"/>
          </a:p>
          <a:p>
            <a:pPr lvl="4" indent="0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/>
              <a:t>(with support from senior </a:t>
            </a:r>
            <a:r>
              <a:rPr lang="en-US" sz="1200" dirty="0" smtClean="0"/>
              <a:t>engineer Miguel </a:t>
            </a:r>
            <a:r>
              <a:rPr lang="en-US" sz="1200" dirty="0" smtClean="0"/>
              <a:t>and 2 academics)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742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12" y="570239"/>
            <a:ext cx="7999630" cy="61020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134D9E"/>
                </a:solidFill>
              </a:rPr>
              <a:t>Other local capabilities: Mechanics</a:t>
            </a:r>
            <a:endParaRPr lang="pt-PT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38" y="1232280"/>
            <a:ext cx="4439508" cy="2323765"/>
          </a:xfrm>
        </p:spPr>
        <p:txBody>
          <a:bodyPr>
            <a:normAutofit fontScale="85000" lnSpcReduction="20000"/>
          </a:bodyPr>
          <a:lstStyle/>
          <a:p>
            <a:pPr indent="0">
              <a:spcBef>
                <a:spcPts val="600"/>
              </a:spcBef>
            </a:pPr>
            <a:r>
              <a:rPr lang="pt-PT" dirty="0" err="1" smtClean="0"/>
              <a:t>Mechanical</a:t>
            </a:r>
            <a:r>
              <a:rPr lang="pt-PT" dirty="0" smtClean="0"/>
              <a:t> workshop </a:t>
            </a:r>
            <a:r>
              <a:rPr lang="pt-PT" dirty="0" err="1" smtClean="0"/>
              <a:t>at</a:t>
            </a:r>
            <a:r>
              <a:rPr lang="pt-PT" dirty="0" smtClean="0"/>
              <a:t> LIP-Coimbra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long</a:t>
            </a:r>
            <a:r>
              <a:rPr lang="pt-PT" dirty="0" smtClean="0"/>
              <a:t> </a:t>
            </a:r>
            <a:r>
              <a:rPr lang="pt-PT" dirty="0" err="1" smtClean="0"/>
              <a:t>experience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producing</a:t>
            </a:r>
            <a:r>
              <a:rPr lang="pt-PT" dirty="0" smtClean="0"/>
              <a:t> </a:t>
            </a:r>
            <a:r>
              <a:rPr lang="pt-PT" dirty="0" err="1" smtClean="0"/>
              <a:t>instruments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structures</a:t>
            </a:r>
            <a:r>
              <a:rPr lang="pt-PT" dirty="0" smtClean="0"/>
              <a:t> for </a:t>
            </a:r>
            <a:r>
              <a:rPr lang="pt-PT" dirty="0" err="1" smtClean="0"/>
              <a:t>various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r>
              <a:rPr lang="pt-PT" dirty="0" smtClean="0"/>
              <a:t>, e.g.:</a:t>
            </a:r>
          </a:p>
          <a:p>
            <a:pPr marL="285750" lvl="3" indent="-285750">
              <a:spcBef>
                <a:spcPts val="600"/>
              </a:spcBef>
              <a:buFont typeface="Arial"/>
              <a:buChar char="•"/>
            </a:pPr>
            <a:r>
              <a:rPr lang="pt-PT" sz="1600" dirty="0" err="1" smtClean="0"/>
              <a:t>Proto-Dune</a:t>
            </a:r>
            <a:r>
              <a:rPr lang="pt-PT" sz="1600" dirty="0" smtClean="0"/>
              <a:t> laser </a:t>
            </a:r>
            <a:r>
              <a:rPr lang="pt-PT" sz="1600" dirty="0" err="1" smtClean="0"/>
              <a:t>calibration</a:t>
            </a:r>
            <a:r>
              <a:rPr lang="pt-PT" sz="1600" dirty="0" smtClean="0"/>
              <a:t> </a:t>
            </a:r>
            <a:r>
              <a:rPr lang="pt-PT" sz="1600" dirty="0" err="1" smtClean="0"/>
              <a:t>periscope</a:t>
            </a:r>
            <a:endParaRPr lang="pt-PT" sz="1600" dirty="0" smtClean="0"/>
          </a:p>
          <a:p>
            <a:pPr marL="285750" lvl="2" indent="-285750">
              <a:spcBef>
                <a:spcPts val="600"/>
              </a:spcBef>
              <a:buFont typeface="Arial"/>
              <a:buChar char="•"/>
            </a:pPr>
            <a:r>
              <a:rPr lang="pt-PT" sz="1600" dirty="0" smtClean="0"/>
              <a:t>SND (SHIP) </a:t>
            </a:r>
            <a:r>
              <a:rPr lang="pt-PT" sz="1600" dirty="0" err="1" smtClean="0"/>
              <a:t>support</a:t>
            </a:r>
            <a:r>
              <a:rPr lang="pt-PT" sz="1600" dirty="0" smtClean="0"/>
              <a:t> </a:t>
            </a:r>
            <a:r>
              <a:rPr lang="pt-PT" sz="1600" dirty="0" err="1" smtClean="0"/>
              <a:t>structures</a:t>
            </a:r>
            <a:endParaRPr lang="pt-PT" sz="1600" dirty="0" smtClean="0"/>
          </a:p>
          <a:p>
            <a:pPr marL="285750" lvl="2" indent="-285750">
              <a:spcBef>
                <a:spcPts val="600"/>
              </a:spcBef>
              <a:buFont typeface="Arial"/>
              <a:buChar char="•"/>
            </a:pPr>
            <a:r>
              <a:rPr lang="pt-PT" sz="1600" dirty="0" smtClean="0"/>
              <a:t>HADES TOF detector &amp; </a:t>
            </a:r>
            <a:r>
              <a:rPr lang="pt-PT" sz="1600" dirty="0" err="1" smtClean="0"/>
              <a:t>support</a:t>
            </a:r>
            <a:endParaRPr lang="pt-PT" sz="1600" dirty="0" smtClean="0"/>
          </a:p>
          <a:p>
            <a:pPr marL="285750" lvl="2" indent="-285750">
              <a:spcBef>
                <a:spcPts val="600"/>
              </a:spcBef>
              <a:buFont typeface="Arial"/>
              <a:buChar char="•"/>
            </a:pPr>
            <a:r>
              <a:rPr lang="pt-PT" sz="1600" dirty="0" err="1" smtClean="0"/>
              <a:t>TileCal</a:t>
            </a:r>
            <a:r>
              <a:rPr lang="pt-PT" sz="1600" dirty="0" smtClean="0"/>
              <a:t> </a:t>
            </a:r>
            <a:r>
              <a:rPr lang="mr-IN" sz="1600" dirty="0" smtClean="0"/>
              <a:t>–</a:t>
            </a:r>
            <a:r>
              <a:rPr lang="pt-PT" sz="1600" dirty="0" smtClean="0"/>
              <a:t> </a:t>
            </a:r>
            <a:r>
              <a:rPr lang="pt-PT" sz="1600" dirty="0" err="1" smtClean="0"/>
              <a:t>optical</a:t>
            </a:r>
            <a:r>
              <a:rPr lang="pt-PT" sz="1600" dirty="0" smtClean="0"/>
              <a:t> </a:t>
            </a:r>
            <a:r>
              <a:rPr lang="pt-PT" sz="1600" dirty="0" err="1" smtClean="0"/>
              <a:t>fibre</a:t>
            </a:r>
            <a:r>
              <a:rPr lang="pt-PT" sz="1600" dirty="0" smtClean="0"/>
              <a:t> </a:t>
            </a:r>
            <a:r>
              <a:rPr lang="pt-PT" sz="1600" dirty="0" err="1" smtClean="0"/>
              <a:t>assembly</a:t>
            </a:r>
            <a:r>
              <a:rPr lang="pt-PT" sz="1600" dirty="0" smtClean="0"/>
              <a:t> </a:t>
            </a:r>
          </a:p>
          <a:p>
            <a:pPr marL="285750" lvl="2" indent="-285750">
              <a:spcBef>
                <a:spcPts val="600"/>
              </a:spcBef>
              <a:buFont typeface="Arial"/>
              <a:buChar char="•"/>
            </a:pPr>
            <a:r>
              <a:rPr lang="pt-PT" sz="1600" dirty="0" err="1" smtClean="0"/>
              <a:t>Brain</a:t>
            </a:r>
            <a:r>
              <a:rPr lang="pt-PT" sz="1600" dirty="0" smtClean="0"/>
              <a:t> TOF-PET </a:t>
            </a:r>
            <a:r>
              <a:rPr lang="pt-PT" sz="1600" dirty="0" err="1" smtClean="0"/>
              <a:t>tomograph</a:t>
            </a:r>
            <a:endParaRPr lang="pt-PT" sz="1600" dirty="0" smtClean="0"/>
          </a:p>
          <a:p>
            <a:pPr lvl="2" indent="0">
              <a:spcBef>
                <a:spcPts val="600"/>
              </a:spcBef>
            </a:pPr>
            <a:r>
              <a:rPr lang="pt-PT" sz="1600" dirty="0" smtClean="0"/>
              <a:t>Can </a:t>
            </a:r>
            <a:r>
              <a:rPr lang="pt-PT" sz="1600" dirty="0" err="1" smtClean="0"/>
              <a:t>provide</a:t>
            </a:r>
            <a:r>
              <a:rPr lang="pt-PT" sz="1600" dirty="0" smtClean="0"/>
              <a:t> </a:t>
            </a:r>
            <a:r>
              <a:rPr lang="pt-PT" sz="1600" dirty="0" err="1" smtClean="0"/>
              <a:t>help</a:t>
            </a:r>
            <a:r>
              <a:rPr lang="pt-PT" sz="1600" dirty="0" smtClean="0"/>
              <a:t> </a:t>
            </a:r>
            <a:r>
              <a:rPr lang="pt-PT" sz="1600" dirty="0" err="1" smtClean="0"/>
              <a:t>in</a:t>
            </a:r>
            <a:r>
              <a:rPr lang="pt-PT" sz="1600" dirty="0" smtClean="0"/>
              <a:t> </a:t>
            </a:r>
            <a:r>
              <a:rPr lang="pt-PT" sz="1600" dirty="0" err="1" smtClean="0"/>
              <a:t>construction</a:t>
            </a:r>
            <a:r>
              <a:rPr lang="pt-PT" sz="1600" dirty="0" smtClean="0"/>
              <a:t> </a:t>
            </a:r>
            <a:r>
              <a:rPr lang="pt-PT" sz="1600" dirty="0" err="1" smtClean="0"/>
              <a:t>or</a:t>
            </a:r>
            <a:r>
              <a:rPr lang="pt-PT" sz="1600" dirty="0" smtClean="0"/>
              <a:t> design </a:t>
            </a:r>
            <a:r>
              <a:rPr lang="pt-PT" sz="1600" dirty="0" err="1" smtClean="0"/>
              <a:t>if</a:t>
            </a:r>
            <a:r>
              <a:rPr lang="pt-PT" sz="1600" dirty="0" smtClean="0"/>
              <a:t> </a:t>
            </a:r>
            <a:r>
              <a:rPr lang="pt-PT" sz="1600" dirty="0" err="1" smtClean="0"/>
              <a:t>required</a:t>
            </a:r>
            <a:endParaRPr lang="pt-PT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89920"/>
            <a:ext cx="7147335" cy="1580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47336" y="3589920"/>
            <a:ext cx="1996664" cy="1580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467" y="1140478"/>
            <a:ext cx="1684634" cy="2246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82" y="1140478"/>
            <a:ext cx="1654205" cy="2245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551" y="1140479"/>
            <a:ext cx="1391916" cy="22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33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604" y="492479"/>
            <a:ext cx="7857084" cy="70092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134D9E"/>
                </a:solidFill>
              </a:rPr>
              <a:t>Other </a:t>
            </a:r>
            <a:r>
              <a:rPr lang="en-US" sz="2000" dirty="0" smtClean="0">
                <a:solidFill>
                  <a:srgbClr val="134D9E"/>
                </a:solidFill>
              </a:rPr>
              <a:t>possible contribution: HV Cables</a:t>
            </a:r>
            <a:endParaRPr lang="pt-PT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628" y="1203480"/>
            <a:ext cx="6594542" cy="3794800"/>
          </a:xfrm>
        </p:spPr>
        <p:txBody>
          <a:bodyPr/>
          <a:lstStyle/>
          <a:p>
            <a:pPr marL="285750" lvl="1" indent="-285750">
              <a:buFont typeface="Arial"/>
              <a:buChar char="•"/>
            </a:pPr>
            <a:r>
              <a:rPr lang="pt-PT" dirty="0" err="1" smtClean="0"/>
              <a:t>We</a:t>
            </a:r>
            <a:r>
              <a:rPr lang="pt-PT" dirty="0" smtClean="0"/>
              <a:t> are </a:t>
            </a:r>
            <a:r>
              <a:rPr lang="pt-PT" dirty="0" err="1" smtClean="0"/>
              <a:t>currently</a:t>
            </a:r>
            <a:r>
              <a:rPr lang="pt-PT" dirty="0" smtClean="0"/>
              <a:t> </a:t>
            </a:r>
            <a:r>
              <a:rPr lang="pt-PT" dirty="0" err="1" smtClean="0"/>
              <a:t>responsible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upgraded</a:t>
            </a:r>
            <a:r>
              <a:rPr lang="pt-PT" dirty="0" smtClean="0"/>
              <a:t> </a:t>
            </a:r>
            <a:r>
              <a:rPr lang="pt-PT" dirty="0" err="1" smtClean="0"/>
              <a:t>TileCal</a:t>
            </a:r>
            <a:r>
              <a:rPr lang="pt-PT" dirty="0" smtClean="0"/>
              <a:t> HV </a:t>
            </a:r>
            <a:r>
              <a:rPr lang="pt-PT" dirty="0" err="1" smtClean="0"/>
              <a:t>distribution</a:t>
            </a:r>
            <a:r>
              <a:rPr lang="pt-PT" dirty="0" smtClean="0"/>
              <a:t> </a:t>
            </a:r>
            <a:r>
              <a:rPr lang="pt-PT" dirty="0" err="1" smtClean="0"/>
              <a:t>system</a:t>
            </a:r>
            <a:r>
              <a:rPr lang="pt-PT" dirty="0" smtClean="0"/>
              <a:t>, to </a:t>
            </a:r>
            <a:r>
              <a:rPr lang="pt-PT" dirty="0" err="1" smtClean="0"/>
              <a:t>supply</a:t>
            </a:r>
            <a:r>
              <a:rPr lang="pt-PT" dirty="0" smtClean="0"/>
              <a:t> </a:t>
            </a:r>
            <a:r>
              <a:rPr lang="pt-PT" dirty="0"/>
              <a:t>HV to 10k </a:t>
            </a:r>
            <a:r>
              <a:rPr lang="pt-PT" dirty="0" err="1" smtClean="0"/>
              <a:t>PMTs</a:t>
            </a:r>
            <a:endParaRPr lang="pt-PT" dirty="0" smtClean="0"/>
          </a:p>
          <a:p>
            <a:pPr marL="285750" lvl="1" indent="-285750">
              <a:buFont typeface="Arial"/>
              <a:buChar char="•"/>
            </a:pPr>
            <a:r>
              <a:rPr lang="pt-PT" dirty="0" smtClean="0"/>
              <a:t>Similar </a:t>
            </a:r>
            <a:r>
              <a:rPr lang="pt-PT" dirty="0" err="1" smtClean="0"/>
              <a:t>requirements</a:t>
            </a:r>
            <a:r>
              <a:rPr lang="pt-PT" dirty="0" smtClean="0"/>
              <a:t> as for HGTD HV</a:t>
            </a:r>
          </a:p>
          <a:p>
            <a:pPr marL="285750" lvl="1" indent="-285750">
              <a:buFont typeface="Arial"/>
              <a:buChar char="•"/>
            </a:pPr>
            <a:r>
              <a:rPr lang="pt-PT" dirty="0" smtClean="0"/>
              <a:t>100 m </a:t>
            </a:r>
            <a:r>
              <a:rPr lang="pt-PT" dirty="0" err="1" smtClean="0"/>
              <a:t>long</a:t>
            </a:r>
            <a:r>
              <a:rPr lang="pt-PT" dirty="0" smtClean="0"/>
              <a:t> </a:t>
            </a:r>
            <a:r>
              <a:rPr lang="pt-PT" dirty="0" err="1" smtClean="0"/>
              <a:t>cables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USA15 to detector: 32 </a:t>
            </a:r>
            <a:r>
              <a:rPr lang="pt-PT" dirty="0" err="1" smtClean="0"/>
              <a:t>or</a:t>
            </a:r>
            <a:r>
              <a:rPr lang="pt-PT" dirty="0" smtClean="0"/>
              <a:t> 48 </a:t>
            </a:r>
            <a:r>
              <a:rPr lang="pt-PT" dirty="0" err="1" smtClean="0"/>
              <a:t>pairs</a:t>
            </a:r>
            <a:endParaRPr lang="pt-PT" dirty="0" smtClean="0"/>
          </a:p>
          <a:p>
            <a:pPr marL="285750" lvl="2" indent="-285750">
              <a:buFont typeface="Arial"/>
              <a:buChar char="•"/>
            </a:pPr>
            <a:r>
              <a:rPr lang="pt-PT" dirty="0" err="1" smtClean="0"/>
              <a:t>Voltage</a:t>
            </a:r>
            <a:r>
              <a:rPr lang="pt-PT" dirty="0" smtClean="0"/>
              <a:t>: </a:t>
            </a:r>
            <a:r>
              <a:rPr lang="pt-PT" dirty="0" err="1" smtClean="0"/>
              <a:t>average</a:t>
            </a:r>
            <a:r>
              <a:rPr lang="pt-PT" dirty="0" smtClean="0"/>
              <a:t> 750 V ± 0.5 V (</a:t>
            </a:r>
            <a:r>
              <a:rPr lang="pt-PT" dirty="0" err="1" smtClean="0"/>
              <a:t>up</a:t>
            </a:r>
            <a:r>
              <a:rPr lang="pt-PT" dirty="0" smtClean="0"/>
              <a:t> to 900 V) </a:t>
            </a:r>
          </a:p>
          <a:p>
            <a:pPr marL="285750" lvl="2" indent="-285750">
              <a:buFont typeface="Arial"/>
              <a:buChar char="•"/>
            </a:pPr>
            <a:r>
              <a:rPr lang="pt-PT" dirty="0" err="1" smtClean="0"/>
              <a:t>Current</a:t>
            </a:r>
            <a:r>
              <a:rPr lang="pt-PT" dirty="0" smtClean="0"/>
              <a:t>: 400 </a:t>
            </a:r>
            <a:r>
              <a:rPr lang="pt-PT" dirty="0" err="1" smtClean="0"/>
              <a:t>μA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Cable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r>
              <a:rPr lang="pt-PT" dirty="0" smtClean="0"/>
              <a:t> (48 </a:t>
            </a:r>
            <a:r>
              <a:rPr lang="pt-PT" dirty="0" err="1" smtClean="0"/>
              <a:t>pairs</a:t>
            </a:r>
            <a:r>
              <a:rPr lang="pt-PT" dirty="0" smtClean="0"/>
              <a:t>) </a:t>
            </a:r>
            <a:r>
              <a:rPr lang="pt-PT" dirty="0" err="1" smtClean="0"/>
              <a:t>exists</a:t>
            </a:r>
            <a:r>
              <a:rPr lang="pt-PT" dirty="0" smtClean="0"/>
              <a:t>: </a:t>
            </a:r>
          </a:p>
          <a:p>
            <a:pPr marL="285750" lvl="1" indent="-285750">
              <a:buFont typeface="Arial"/>
              <a:buChar char="•"/>
            </a:pPr>
            <a:r>
              <a:rPr lang="pt-PT" dirty="0" err="1" smtClean="0"/>
              <a:t>Ø</a:t>
            </a:r>
            <a:r>
              <a:rPr lang="pt-PT" dirty="0" smtClean="0"/>
              <a:t> 0.4 mm </a:t>
            </a:r>
            <a:r>
              <a:rPr lang="pt-PT" dirty="0" err="1" smtClean="0"/>
              <a:t>wires</a:t>
            </a:r>
            <a:r>
              <a:rPr lang="pt-PT" dirty="0" smtClean="0"/>
              <a:t>; </a:t>
            </a:r>
            <a:r>
              <a:rPr lang="pt-PT" dirty="0" err="1" smtClean="0"/>
              <a:t>Ø</a:t>
            </a:r>
            <a:r>
              <a:rPr lang="pt-PT" dirty="0" smtClean="0"/>
              <a:t> 16.5 mm </a:t>
            </a:r>
            <a:r>
              <a:rPr lang="pt-PT" dirty="0" err="1" smtClean="0"/>
              <a:t>cable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931" y="557278"/>
            <a:ext cx="702984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70" y="0"/>
            <a:ext cx="32304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966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000" dirty="0" err="1" smtClean="0"/>
              <a:t>Team</a:t>
            </a:r>
            <a:r>
              <a:rPr lang="pt-PT" sz="2000" dirty="0" smtClean="0"/>
              <a:t> </a:t>
            </a:r>
            <a:r>
              <a:rPr lang="pt-PT" sz="2000" dirty="0" err="1" smtClean="0"/>
              <a:t>involved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HGTD</a:t>
            </a:r>
            <a:endParaRPr lang="pt-PT" sz="200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idx="1"/>
          </p:nvPr>
        </p:nvSpPr>
        <p:spPr>
          <a:xfrm>
            <a:off x="226842" y="1362103"/>
            <a:ext cx="3733332" cy="121232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pt-PT" dirty="0" smtClean="0">
                <a:solidFill>
                  <a:schemeClr val="bg1"/>
                </a:solidFill>
              </a:rPr>
              <a:t>9 </a:t>
            </a:r>
            <a:r>
              <a:rPr lang="pt-PT" dirty="0" err="1">
                <a:solidFill>
                  <a:schemeClr val="bg1"/>
                </a:solidFill>
              </a:rPr>
              <a:t>people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at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various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levels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of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commitment</a:t>
            </a:r>
            <a:endParaRPr lang="pt-PT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chemeClr val="bg1"/>
                </a:solidFill>
              </a:rPr>
              <a:t>About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>
                <a:solidFill>
                  <a:schemeClr val="bg1"/>
                </a:solidFill>
              </a:rPr>
              <a:t>3 FTE </a:t>
            </a:r>
            <a:r>
              <a:rPr lang="pt-PT" dirty="0" err="1">
                <a:solidFill>
                  <a:schemeClr val="bg1"/>
                </a:solidFill>
              </a:rPr>
              <a:t>in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smtClean="0">
                <a:solidFill>
                  <a:schemeClr val="bg1"/>
                </a:solidFill>
              </a:rPr>
              <a:t>total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pt-PT" dirty="0" err="1" smtClean="0">
                <a:solidFill>
                  <a:schemeClr val="bg1"/>
                </a:solidFill>
              </a:rPr>
              <a:t>Expect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>
                <a:solidFill>
                  <a:schemeClr val="bg1"/>
                </a:solidFill>
              </a:rPr>
              <a:t>future </a:t>
            </a:r>
            <a:r>
              <a:rPr lang="pt-PT" dirty="0" err="1">
                <a:solidFill>
                  <a:schemeClr val="bg1"/>
                </a:solidFill>
              </a:rPr>
              <a:t>engagement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from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students</a:t>
            </a:r>
            <a:r>
              <a:rPr lang="pt-PT" dirty="0">
                <a:solidFill>
                  <a:schemeClr val="bg1"/>
                </a:solidFill>
              </a:rPr>
              <a:t> (</a:t>
            </a:r>
            <a:r>
              <a:rPr lang="pt-PT" dirty="0" err="1">
                <a:solidFill>
                  <a:schemeClr val="bg1"/>
                </a:solidFill>
              </a:rPr>
              <a:t>Qualification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Tasks</a:t>
            </a:r>
            <a:r>
              <a:rPr lang="pt-PT" dirty="0">
                <a:solidFill>
                  <a:schemeClr val="bg1"/>
                </a:solidFill>
              </a:rPr>
              <a:t>, </a:t>
            </a:r>
            <a:r>
              <a:rPr lang="pt-PT" dirty="0" err="1">
                <a:solidFill>
                  <a:schemeClr val="bg1"/>
                </a:solidFill>
              </a:rPr>
              <a:t>etc</a:t>
            </a:r>
            <a:r>
              <a:rPr lang="pt-PT" dirty="0">
                <a:solidFill>
                  <a:schemeClr val="bg1"/>
                </a:solidFill>
              </a:rPr>
              <a:t>)</a:t>
            </a:r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280" r="10847"/>
          <a:stretch/>
        </p:blipFill>
        <p:spPr>
          <a:xfrm>
            <a:off x="243104" y="3386033"/>
            <a:ext cx="598894" cy="769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533" r="9097"/>
          <a:stretch/>
        </p:blipFill>
        <p:spPr>
          <a:xfrm>
            <a:off x="226842" y="4155091"/>
            <a:ext cx="619990" cy="717869"/>
          </a:xfrm>
          <a:prstGeom prst="rect">
            <a:avLst/>
          </a:prstGeom>
        </p:spPr>
      </p:pic>
      <p:pic>
        <p:nvPicPr>
          <p:cNvPr id="8" name="Picture 7" descr="IMG_14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243104" y="2652182"/>
            <a:ext cx="601446" cy="769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4006" y="3560052"/>
            <a:ext cx="2433240" cy="25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Luís 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Lopes,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engineer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:</a:t>
            </a:r>
            <a:r>
              <a:rPr kumimoji="0" lang="pt-PT" sz="11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mechanics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4006" y="4290230"/>
            <a:ext cx="2966168" cy="4091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Orlando 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Cunha,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engineer</a:t>
            </a:r>
            <a:r>
              <a:rPr lang="pt-PT" sz="1100" dirty="0" smtClean="0">
                <a:solidFill>
                  <a:schemeClr val="bg1"/>
                </a:solidFill>
              </a:rPr>
              <a:t>, </a:t>
            </a:r>
            <a:r>
              <a:rPr kumimoji="0" lang="pt-PT" sz="11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Patch</a:t>
            </a:r>
            <a:r>
              <a:rPr kumimoji="0" lang="pt-PT" sz="11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Panel</a:t>
            </a:r>
            <a:r>
              <a:rPr kumimoji="0" lang="pt-PT" sz="11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electronics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689" y="2794742"/>
            <a:ext cx="3020485" cy="25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R. Gonçalo,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academic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coordinating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effort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260" y="409660"/>
            <a:ext cx="635035" cy="78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8965" t="18627" r="38358" b="41894"/>
          <a:stretch/>
        </p:blipFill>
        <p:spPr>
          <a:xfrm>
            <a:off x="4356193" y="1189770"/>
            <a:ext cx="621102" cy="7503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39818" y="551788"/>
            <a:ext cx="3720710" cy="25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Filipe 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Martins,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engineer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 DCS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9818" y="1380865"/>
            <a:ext cx="3175349" cy="25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Helena 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Santos,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researcher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Interlock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260" y="2709225"/>
            <a:ext cx="635035" cy="6862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2260" y="4221222"/>
            <a:ext cx="635035" cy="6517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8141" r="8483"/>
          <a:stretch/>
        </p:blipFill>
        <p:spPr>
          <a:xfrm>
            <a:off x="4342260" y="3387463"/>
            <a:ext cx="635035" cy="7819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39818" y="2868768"/>
            <a:ext cx="4021677" cy="25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Rui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Fernandez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engineer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 DCS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firmware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and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ALTIROC</a:t>
            </a:r>
            <a:r>
              <a:rPr kumimoji="0" lang="pt-PT" sz="11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tests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9818" y="3515735"/>
            <a:ext cx="3787858" cy="25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Miguel 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Ferreira</a:t>
            </a:r>
            <a:r>
              <a:rPr lang="pt-PT" sz="1100" dirty="0"/>
              <a:t>,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engineer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electronics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board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design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39818" y="4323975"/>
            <a:ext cx="3577734" cy="25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Pedro 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Assis,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academic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electronics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10566" r="12222"/>
          <a:stretch/>
        </p:blipFill>
        <p:spPr>
          <a:xfrm>
            <a:off x="4373567" y="1927305"/>
            <a:ext cx="603728" cy="7819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39818" y="2162180"/>
            <a:ext cx="3326764" cy="251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Guiomar Evans, </a:t>
            </a:r>
            <a:r>
              <a:rPr kumimoji="0" lang="pt-PT" sz="1100" b="0" i="0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academic</a:t>
            </a:r>
            <a:r>
              <a:rPr kumimoji="0" lang="pt-PT" sz="11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</a:t>
            </a:r>
            <a:r>
              <a:rPr kumimoji="0" lang="pt-PT" sz="11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Interlock</a:t>
            </a:r>
            <a:r>
              <a:rPr kumimoji="0" lang="pt-PT" sz="11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100" b="0" i="0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board</a:t>
            </a:r>
            <a:r>
              <a:rPr kumimoji="0" lang="pt-PT" sz="11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design</a:t>
            </a:r>
            <a:endParaRPr kumimoji="0" lang="pt-PT" sz="11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92206618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8147</TotalTime>
  <Words>755</Words>
  <Application>Microsoft Macintosh PowerPoint</Application>
  <PresentationFormat>On-screen Show (16:9)</PresentationFormat>
  <Paragraphs>131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</vt:lpstr>
      <vt:lpstr>LIP – Joining Proposal</vt:lpstr>
      <vt:lpstr>Portuguese ATLAS Team</vt:lpstr>
      <vt:lpstr>PowerPoint Presentation</vt:lpstr>
      <vt:lpstr>HGTD Involvement: HV Patch Panels</vt:lpstr>
      <vt:lpstr>PowerPoint Presentation</vt:lpstr>
      <vt:lpstr>PowerPoint Presentation</vt:lpstr>
      <vt:lpstr>Other local capabilities: Mechanics</vt:lpstr>
      <vt:lpstr>Other possible contribution: HV Cables</vt:lpstr>
      <vt:lpstr>Team involved in HGTD</vt:lpstr>
      <vt:lpstr>HGTD Joining Proposal – Summary </vt:lpstr>
      <vt:lpstr>PowerPoint Presentation</vt:lpstr>
      <vt:lpstr>PowerPoint Presentation</vt:lpstr>
      <vt:lpstr>PowerPoint Presentation</vt:lpstr>
      <vt:lpstr>Portuguese contributions to ATLAS Physics Results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Week Lisbon 2022</dc:title>
  <cp:lastModifiedBy>Ricardo Goncalo</cp:lastModifiedBy>
  <cp:revision>72</cp:revision>
  <dcterms:modified xsi:type="dcterms:W3CDTF">2022-05-10T15:08:26Z</dcterms:modified>
</cp:coreProperties>
</file>