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330" r:id="rId3"/>
    <p:sldId id="292" r:id="rId4"/>
    <p:sldId id="296" r:id="rId5"/>
    <p:sldId id="264" r:id="rId6"/>
    <p:sldId id="265" r:id="rId7"/>
    <p:sldId id="266" r:id="rId8"/>
    <p:sldId id="267" r:id="rId9"/>
    <p:sldId id="268" r:id="rId10"/>
    <p:sldId id="269" r:id="rId11"/>
    <p:sldId id="307" r:id="rId12"/>
    <p:sldId id="271" r:id="rId13"/>
    <p:sldId id="272" r:id="rId14"/>
    <p:sldId id="273" r:id="rId15"/>
    <p:sldId id="274" r:id="rId16"/>
    <p:sldId id="325" r:id="rId17"/>
    <p:sldId id="308" r:id="rId18"/>
    <p:sldId id="322" r:id="rId19"/>
    <p:sldId id="323" r:id="rId20"/>
    <p:sldId id="324" r:id="rId21"/>
    <p:sldId id="316" r:id="rId22"/>
    <p:sldId id="317" r:id="rId23"/>
    <p:sldId id="319" r:id="rId24"/>
    <p:sldId id="315" r:id="rId25"/>
    <p:sldId id="277" r:id="rId26"/>
    <p:sldId id="309" r:id="rId27"/>
    <p:sldId id="310" r:id="rId28"/>
    <p:sldId id="313" r:id="rId29"/>
    <p:sldId id="312" r:id="rId30"/>
    <p:sldId id="306" r:id="rId31"/>
    <p:sldId id="314" r:id="rId32"/>
    <p:sldId id="327" r:id="rId33"/>
    <p:sldId id="326" r:id="rId34"/>
    <p:sldId id="275" r:id="rId35"/>
    <p:sldId id="257" r:id="rId36"/>
    <p:sldId id="328" r:id="rId37"/>
    <p:sldId id="329" r:id="rId38"/>
    <p:sldId id="321" r:id="rId39"/>
    <p:sldId id="260" r:id="rId40"/>
    <p:sldId id="261" r:id="rId41"/>
    <p:sldId id="262" r:id="rId42"/>
    <p:sldId id="263" r:id="rId43"/>
    <p:sldId id="258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5B32E-A6CA-384D-B597-7BC7DFA2124F}" type="datetimeFigureOut">
              <a:rPr lang="en-US" smtClean="0"/>
              <a:t>18.10.19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DA6E4-0D57-0142-B731-31C735C2BE8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52567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C54BB-3B29-C144-AEAF-0B5FCF80F8F1}" type="datetimeFigureOut">
              <a:rPr lang="en-US" smtClean="0"/>
              <a:t>18.10.19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830F9-0AE1-674F-870E-AE18D3EF630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55855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952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06628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19802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3663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48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807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0291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1704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6662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45531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02670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471C2-918D-E94A-9796-ACBB6DDDC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114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hyperlink" Target="https://indico.cern.ch/event/711895/sessions/276114/attachments/1712523/2762587/Jet_trigger_overview_HCW_2018.pdf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s://indico.cern.ch/event/798446/contributions/3610237/attachments/1929297/3195018/Carlson_Tracking.pdf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tlas.web.cern.ch/Atlas/GROUPS/PHYSICS/PUBNOTES/ATL-DAQ-PUB-2018-002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gif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hyperlink" Target="https://indico.cern.ch/event/798446/contributions/3610237/attachments/1929297/3195018/Carlson_Tracking.pdf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Relationship Id="rId3" Type="http://schemas.openxmlformats.org/officeDocument/2006/relationships/hyperlink" Target="https://indico.cern.ch/event/798446/contributions/3610237/attachments/1929297/3195018/Carlson_Tracking.pdf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hyperlink" Target="https://indico.cern.ch/event/798446/contributions/3610237/attachments/1929297/3195018/Carlson_Tracking.pdf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ds.cern.ch/record/2683881/files/ATL-COM-DAQ-2019-116.pdf" TargetMode="External"/><Relationship Id="rId3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hyperlink" Target="https://indico.cern.ch/event/711895/sessions/276114/attachments/1712523/2762587/Jet_trigger_overview_HCW_2018.pdf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hyperlink" Target="https://indico.cern.ch/event/711895/sessions/276114/attachments/1712523/2762587/Jet_trigger_overview_HCW_2018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hyperlink" Target="https://indico.cern.ch/event/711895/sessions/276114/attachments/1712523/2762587/Jet_trigger_overview_HCW_2018.pd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hyperlink" Target="https://indico.cern.ch/event/711895/sessions/276114/attachments/1712523/2762587/Jet_trigger_overview_HCW_2018.pdf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hyperlink" Target="https://indico.cern.ch/event/711895/sessions/276114/attachments/1712523/2762587/Jet_trigger_overview_HCW_2018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9952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87863"/>
            <a:ext cx="9143999" cy="870137"/>
          </a:xfrm>
        </p:spPr>
        <p:txBody>
          <a:bodyPr>
            <a:normAutofit/>
          </a:bodyPr>
          <a:lstStyle/>
          <a:p>
            <a:r>
              <a:rPr lang="pt-PT" dirty="0" err="1" smtClean="0"/>
              <a:t>Ben</a:t>
            </a:r>
            <a:r>
              <a:rPr lang="pt-PT" dirty="0" smtClean="0"/>
              <a:t> </a:t>
            </a:r>
            <a:r>
              <a:rPr lang="pt-PT" dirty="0" err="1" smtClean="0"/>
              <a:t>Carlson</a:t>
            </a:r>
            <a:r>
              <a:rPr lang="pt-PT" dirty="0" smtClean="0"/>
              <a:t>, </a:t>
            </a:r>
            <a:r>
              <a:rPr lang="pt-PT" dirty="0" err="1" smtClean="0"/>
              <a:t>Kenji</a:t>
            </a:r>
            <a:r>
              <a:rPr lang="pt-PT" dirty="0" smtClean="0"/>
              <a:t> </a:t>
            </a:r>
            <a:r>
              <a:rPr lang="pt-PT" dirty="0" err="1" smtClean="0"/>
              <a:t>Hamano</a:t>
            </a:r>
            <a:r>
              <a:rPr lang="pt-PT" dirty="0" smtClean="0"/>
              <a:t>, Ricardo Gonçalo</a:t>
            </a:r>
            <a:endParaRPr lang="pt-PT" dirty="0"/>
          </a:p>
        </p:txBody>
      </p:sp>
      <p:pic>
        <p:nvPicPr>
          <p:cNvPr id="11" name="Picture 10" descr="jetTrigge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6" y="2260602"/>
            <a:ext cx="3286124" cy="3286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258" y="5166476"/>
            <a:ext cx="7772400" cy="1008899"/>
          </a:xfrm>
        </p:spPr>
        <p:txBody>
          <a:bodyPr>
            <a:normAutofit fontScale="90000"/>
          </a:bodyPr>
          <a:lstStyle/>
          <a:p>
            <a:r>
              <a:rPr lang="pt-PT" sz="6600" dirty="0" err="1" smtClean="0"/>
              <a:t>High</a:t>
            </a:r>
            <a:r>
              <a:rPr lang="pt-PT" sz="6600" dirty="0" smtClean="0"/>
              <a:t> </a:t>
            </a:r>
            <a:r>
              <a:rPr lang="pt-PT" sz="6600" dirty="0" err="1" smtClean="0"/>
              <a:t>Level</a:t>
            </a:r>
            <a:r>
              <a:rPr lang="pt-PT" sz="6600" dirty="0" smtClean="0"/>
              <a:t> </a:t>
            </a:r>
            <a:r>
              <a:rPr lang="pt-PT" sz="6600" dirty="0" err="1" smtClean="0"/>
              <a:t>Trigger</a:t>
            </a:r>
            <a:r>
              <a:rPr lang="pt-PT" sz="6600" dirty="0" smtClean="0"/>
              <a:t> </a:t>
            </a:r>
            <a:r>
              <a:rPr lang="pt-PT" sz="6600" dirty="0" err="1" smtClean="0"/>
              <a:t>Jets</a:t>
            </a:r>
            <a:endParaRPr lang="pt-PT" sz="6600" dirty="0"/>
          </a:p>
        </p:txBody>
      </p:sp>
    </p:spTree>
    <p:extLst>
      <p:ext uri="{BB962C8B-B14F-4D97-AF65-F5344CB8AC3E}">
        <p14:creationId xmlns:p14="http://schemas.microsoft.com/office/powerpoint/2010/main" val="219605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45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0834"/>
            <a:ext cx="384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See</a:t>
            </a:r>
            <a:r>
              <a:rPr lang="pt-PT" dirty="0" smtClean="0"/>
              <a:t>: </a:t>
            </a:r>
            <a:r>
              <a:rPr lang="pt-PT" dirty="0" smtClean="0">
                <a:hlinkClick r:id="rId3"/>
              </a:rPr>
              <a:t>Jet </a:t>
            </a:r>
            <a:r>
              <a:rPr lang="pt-PT" dirty="0">
                <a:hlinkClick r:id="rId3"/>
              </a:rPr>
              <a:t>trigger overview in </a:t>
            </a:r>
            <a:r>
              <a:rPr lang="pt-PT" dirty="0" smtClean="0">
                <a:hlinkClick r:id="rId3"/>
              </a:rPr>
              <a:t>HCW2018</a:t>
            </a:r>
            <a:endParaRPr lang="pt-P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848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826124" y="2354262"/>
            <a:ext cx="3127375" cy="1804987"/>
          </a:xfrm>
        </p:spPr>
        <p:txBody>
          <a:bodyPr>
            <a:normAutofit/>
          </a:bodyPr>
          <a:lstStyle/>
          <a:p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r>
              <a:rPr lang="pt-PT" dirty="0" smtClean="0"/>
              <a:t> </a:t>
            </a:r>
            <a:r>
              <a:rPr lang="pt-PT" dirty="0" err="1" smtClean="0"/>
              <a:t>Calibration</a:t>
            </a:r>
            <a:endParaRPr lang="pt-P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969" r="28395"/>
          <a:stretch/>
        </p:blipFill>
        <p:spPr>
          <a:xfrm>
            <a:off x="0" y="0"/>
            <a:ext cx="5826124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95874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455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3408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455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5398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455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008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455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9925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51000"/>
            </a:srgbClr>
          </a:solidFill>
        </p:spPr>
        <p:txBody>
          <a:bodyPr/>
          <a:lstStyle/>
          <a:p>
            <a:r>
              <a:rPr lang="pt-PT" dirty="0" smtClean="0"/>
              <a:t>Ideal </a:t>
            </a:r>
            <a:r>
              <a:rPr lang="pt-PT" dirty="0" err="1" smtClean="0"/>
              <a:t>World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58000"/>
            </a:schemeClr>
          </a:solidFill>
        </p:spPr>
        <p:txBody>
          <a:bodyPr>
            <a:normAutofit lnSpcReduction="10000"/>
          </a:bodyPr>
          <a:lstStyle/>
          <a:p>
            <a:r>
              <a:rPr lang="pt-PT" dirty="0" err="1" smtClean="0"/>
              <a:t>Full</a:t>
            </a:r>
            <a:r>
              <a:rPr lang="pt-PT" dirty="0" smtClean="0"/>
              <a:t>-scan </a:t>
            </a:r>
            <a:r>
              <a:rPr lang="pt-PT" dirty="0" err="1" smtClean="0"/>
              <a:t>tracking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HLT </a:t>
            </a:r>
            <a:r>
              <a:rPr lang="pt-PT" dirty="0" err="1" smtClean="0"/>
              <a:t>would</a:t>
            </a:r>
            <a:r>
              <a:rPr lang="pt-PT" dirty="0" smtClean="0"/>
              <a:t> </a:t>
            </a:r>
            <a:r>
              <a:rPr lang="pt-PT" dirty="0" err="1" smtClean="0"/>
              <a:t>mean</a:t>
            </a:r>
            <a:r>
              <a:rPr lang="pt-PT" dirty="0" smtClean="0"/>
              <a:t>:</a:t>
            </a:r>
          </a:p>
          <a:p>
            <a:r>
              <a:rPr lang="pt-PT" dirty="0" smtClean="0"/>
              <a:t>No </a:t>
            </a:r>
            <a:r>
              <a:rPr lang="pt-PT" dirty="0" err="1" smtClean="0"/>
              <a:t>complicated</a:t>
            </a:r>
            <a:r>
              <a:rPr lang="pt-PT" dirty="0" smtClean="0"/>
              <a:t> </a:t>
            </a:r>
            <a:r>
              <a:rPr lang="pt-PT" dirty="0" err="1" smtClean="0"/>
              <a:t>RoI-based</a:t>
            </a:r>
            <a:r>
              <a:rPr lang="pt-PT" dirty="0" smtClean="0"/>
              <a:t> </a:t>
            </a:r>
            <a:r>
              <a:rPr lang="pt-PT" dirty="0" err="1" smtClean="0"/>
              <a:t>tracking</a:t>
            </a:r>
            <a:endParaRPr lang="pt-PT" dirty="0"/>
          </a:p>
          <a:p>
            <a:pPr lvl="1"/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triggers</a:t>
            </a:r>
            <a:r>
              <a:rPr lang="pt-PT" dirty="0" smtClean="0"/>
              <a:t> </a:t>
            </a:r>
            <a:r>
              <a:rPr lang="pt-PT" dirty="0" err="1" smtClean="0"/>
              <a:t>would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tracking</a:t>
            </a:r>
            <a:r>
              <a:rPr lang="pt-PT" dirty="0" smtClean="0"/>
              <a:t>,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just</a:t>
            </a:r>
            <a:r>
              <a:rPr lang="pt-PT" dirty="0" smtClean="0"/>
              <a:t> b </a:t>
            </a:r>
            <a:r>
              <a:rPr lang="pt-PT" dirty="0" err="1" smtClean="0"/>
              <a:t>chains</a:t>
            </a:r>
            <a:endParaRPr lang="pt-PT" dirty="0" smtClean="0"/>
          </a:p>
          <a:p>
            <a:r>
              <a:rPr lang="pt-PT" dirty="0" err="1" smtClean="0"/>
              <a:t>PFlow</a:t>
            </a:r>
            <a:r>
              <a:rPr lang="pt-PT" dirty="0" smtClean="0"/>
              <a:t> </a:t>
            </a:r>
            <a:r>
              <a:rPr lang="pt-PT" dirty="0" err="1" smtClean="0"/>
              <a:t>available</a:t>
            </a:r>
            <a:r>
              <a:rPr lang="pt-PT" dirty="0" smtClean="0"/>
              <a:t> for </a:t>
            </a:r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thresholds</a:t>
            </a:r>
            <a:r>
              <a:rPr lang="pt-PT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B</a:t>
            </a:r>
            <a:r>
              <a:rPr lang="pt-PT" dirty="0" err="1" smtClean="0"/>
              <a:t>etter</a:t>
            </a:r>
            <a:r>
              <a:rPr lang="pt-PT" dirty="0" smtClean="0"/>
              <a:t> match </a:t>
            </a:r>
            <a:r>
              <a:rPr lang="pt-PT" dirty="0" err="1" smtClean="0"/>
              <a:t>with</a:t>
            </a:r>
            <a:r>
              <a:rPr lang="pt-PT" dirty="0" smtClean="0"/>
              <a:t> offline </a:t>
            </a:r>
            <a:r>
              <a:rPr lang="pt-PT" dirty="0" err="1" smtClean="0"/>
              <a:t>jets</a:t>
            </a:r>
            <a:endParaRPr lang="pt-PT" dirty="0" smtClean="0"/>
          </a:p>
          <a:p>
            <a:pPr lvl="1"/>
            <a:r>
              <a:rPr lang="pt-PT" dirty="0" err="1" smtClean="0"/>
              <a:t>Less</a:t>
            </a:r>
            <a:r>
              <a:rPr lang="pt-PT" dirty="0" smtClean="0"/>
              <a:t> rate </a:t>
            </a:r>
            <a:r>
              <a:rPr lang="pt-PT" dirty="0" err="1" smtClean="0"/>
              <a:t>wasted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migrations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below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threshold</a:t>
            </a:r>
            <a:endParaRPr lang="pt-PT" dirty="0" smtClean="0"/>
          </a:p>
          <a:p>
            <a:r>
              <a:rPr lang="pt-PT" dirty="0" err="1" smtClean="0"/>
              <a:t>Pileup</a:t>
            </a:r>
            <a:r>
              <a:rPr lang="pt-PT" dirty="0" smtClean="0"/>
              <a:t> </a:t>
            </a:r>
            <a:r>
              <a:rPr lang="pt-PT" dirty="0" err="1" smtClean="0"/>
              <a:t>suppression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JVT</a:t>
            </a:r>
          </a:p>
          <a:p>
            <a:pPr lvl="1"/>
            <a:r>
              <a:rPr lang="pt-PT" dirty="0" err="1" smtClean="0"/>
              <a:t>Less</a:t>
            </a:r>
            <a:r>
              <a:rPr lang="pt-PT" dirty="0" smtClean="0"/>
              <a:t> rate </a:t>
            </a:r>
            <a:r>
              <a:rPr lang="pt-PT" dirty="0" err="1" smtClean="0"/>
              <a:t>wasted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pileup</a:t>
            </a:r>
            <a:r>
              <a:rPr lang="pt-PT" dirty="0" smtClean="0"/>
              <a:t> </a:t>
            </a:r>
            <a:r>
              <a:rPr lang="pt-PT" dirty="0" err="1" smtClean="0"/>
              <a:t>effects</a:t>
            </a:r>
            <a:endParaRPr lang="pt-PT" dirty="0"/>
          </a:p>
        </p:txBody>
      </p:sp>
      <p:sp>
        <p:nvSpPr>
          <p:cNvPr id="21" name="TextBox 20"/>
          <p:cNvSpPr txBox="1"/>
          <p:nvPr/>
        </p:nvSpPr>
        <p:spPr>
          <a:xfrm>
            <a:off x="4051300" y="6126163"/>
            <a:ext cx="4635500" cy="461665"/>
          </a:xfrm>
          <a:prstGeom prst="rect">
            <a:avLst/>
          </a:prstGeom>
          <a:solidFill>
            <a:srgbClr val="FFFFFF">
              <a:alpha val="57000"/>
            </a:srgbClr>
          </a:solidFill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See</a:t>
            </a:r>
            <a:r>
              <a:rPr lang="pt-PT" sz="2400" dirty="0"/>
              <a:t> </a:t>
            </a:r>
            <a:r>
              <a:rPr lang="pt-PT" sz="2400" dirty="0" err="1" smtClean="0"/>
              <a:t>Ben’s</a:t>
            </a:r>
            <a:r>
              <a:rPr lang="pt-PT" sz="2400" dirty="0" smtClean="0"/>
              <a:t> </a:t>
            </a:r>
            <a:r>
              <a:rPr lang="pt-PT" sz="2400" dirty="0" smtClean="0">
                <a:hlinkClick r:id="rId3"/>
              </a:rPr>
              <a:t>contribution in HCW2019</a:t>
            </a:r>
            <a:endParaRPr lang="pt-PT" sz="2400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1905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7375" y="1560513"/>
            <a:ext cx="3444875" cy="3408362"/>
          </a:xfrm>
        </p:spPr>
        <p:txBody>
          <a:bodyPr/>
          <a:lstStyle/>
          <a:p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r>
              <a:rPr lang="pt-PT" dirty="0" smtClean="0"/>
              <a:t> Performance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2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951" r="22049"/>
          <a:stretch/>
        </p:blipFill>
        <p:spPr>
          <a:xfrm flipH="1">
            <a:off x="-5746751" y="0"/>
            <a:ext cx="514350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369" t="-1" r="11109" b="1"/>
          <a:stretch/>
        </p:blipFill>
        <p:spPr>
          <a:xfrm>
            <a:off x="0" y="0"/>
            <a:ext cx="5667375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2568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3604"/>
          </a:xfrm>
        </p:spPr>
        <p:txBody>
          <a:bodyPr/>
          <a:lstStyle/>
          <a:p>
            <a:r>
              <a:rPr lang="pt-PT" dirty="0" smtClean="0"/>
              <a:t>2017 Performance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7000" y="1038243"/>
            <a:ext cx="4674992" cy="4105258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mr-IN" dirty="0" smtClean="0">
                <a:hlinkClick r:id="rId2"/>
              </a:rPr>
              <a:t>ATL-DAQ-PUB-2018-002</a:t>
            </a:r>
            <a:endParaRPr lang="pt-PT" dirty="0" smtClean="0"/>
          </a:p>
          <a:p>
            <a:endParaRPr lang="pt-PT" dirty="0"/>
          </a:p>
          <a:p>
            <a:r>
              <a:rPr lang="pt-PT" dirty="0" smtClean="0"/>
              <a:t>Single-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different</a:t>
            </a:r>
            <a:r>
              <a:rPr lang="pt-PT" dirty="0" smtClean="0"/>
              <a:t> </a:t>
            </a:r>
            <a:r>
              <a:rPr lang="pt-PT" dirty="0" err="1" smtClean="0"/>
              <a:t>calibrations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2016 </a:t>
            </a:r>
            <a:r>
              <a:rPr lang="pt-PT" dirty="0" err="1" smtClean="0"/>
              <a:t>calibration</a:t>
            </a:r>
            <a:endParaRPr lang="pt-PT" dirty="0" smtClean="0"/>
          </a:p>
          <a:p>
            <a:pPr lvl="1"/>
            <a:r>
              <a:rPr lang="pt-PT" dirty="0" smtClean="0"/>
              <a:t>2017 </a:t>
            </a:r>
            <a:r>
              <a:rPr lang="pt-PT" dirty="0" err="1" smtClean="0"/>
              <a:t>calorimeter-only</a:t>
            </a:r>
            <a:r>
              <a:rPr lang="pt-PT" dirty="0" smtClean="0"/>
              <a:t> </a:t>
            </a:r>
            <a:r>
              <a:rPr lang="pt-PT" dirty="0" err="1" smtClean="0"/>
              <a:t>calibration</a:t>
            </a:r>
            <a:endParaRPr lang="pt-PT" dirty="0" smtClean="0"/>
          </a:p>
          <a:p>
            <a:pPr lvl="1"/>
            <a:r>
              <a:rPr lang="pt-PT" dirty="0" smtClean="0"/>
              <a:t>2017 </a:t>
            </a:r>
            <a:r>
              <a:rPr lang="pt-PT" dirty="0" err="1" smtClean="0"/>
              <a:t>calibration</a:t>
            </a:r>
            <a:r>
              <a:rPr lang="pt-PT" dirty="0" smtClean="0"/>
              <a:t> </a:t>
            </a:r>
            <a:r>
              <a:rPr lang="pt-PT" dirty="0" err="1" smtClean="0"/>
              <a:t>plus</a:t>
            </a:r>
            <a:r>
              <a:rPr lang="pt-PT" dirty="0" smtClean="0"/>
              <a:t> GSC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err="1"/>
              <a:t>-</a:t>
            </a:r>
            <a:r>
              <a:rPr lang="pt-PT" dirty="0" err="1" smtClean="0"/>
              <a:t>situ</a:t>
            </a:r>
            <a:r>
              <a:rPr lang="pt-PT" dirty="0" smtClean="0"/>
              <a:t> </a:t>
            </a:r>
            <a:r>
              <a:rPr lang="pt-PT" dirty="0" err="1" smtClean="0"/>
              <a:t>corrections</a:t>
            </a:r>
            <a:endParaRPr lang="pt-PT" dirty="0" smtClean="0"/>
          </a:p>
          <a:p>
            <a:r>
              <a:rPr lang="pt-PT" dirty="0" err="1" smtClean="0"/>
              <a:t>Better</a:t>
            </a:r>
            <a:r>
              <a:rPr lang="pt-PT" dirty="0" smtClean="0"/>
              <a:t>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resolution</a:t>
            </a:r>
            <a:r>
              <a:rPr lang="pt-PT" dirty="0" smtClean="0"/>
              <a:t>!</a:t>
            </a:r>
          </a:p>
          <a:p>
            <a:endParaRPr lang="pt-PT" dirty="0"/>
          </a:p>
          <a:p>
            <a:r>
              <a:rPr lang="pt-PT" dirty="0" smtClean="0"/>
              <a:t>HLT </a:t>
            </a:r>
            <a:r>
              <a:rPr lang="pt-PT" dirty="0" err="1" smtClean="0"/>
              <a:t>large</a:t>
            </a:r>
            <a:r>
              <a:rPr lang="pt-PT" dirty="0" smtClean="0"/>
              <a:t>-R single-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triggers</a:t>
            </a:r>
            <a:endParaRPr lang="pt-PT" dirty="0" smtClean="0"/>
          </a:p>
          <a:p>
            <a:pPr lvl="1"/>
            <a:r>
              <a:rPr lang="pt-PT" dirty="0" smtClean="0"/>
              <a:t>|</a:t>
            </a:r>
            <a:r>
              <a:rPr lang="pt-PT" dirty="0" err="1" smtClean="0"/>
              <a:t>η</a:t>
            </a:r>
            <a:r>
              <a:rPr lang="pt-PT" dirty="0" smtClean="0"/>
              <a:t>|&lt; 2.0 </a:t>
            </a:r>
            <a:endParaRPr lang="pt-PT" dirty="0"/>
          </a:p>
          <a:p>
            <a:pPr lvl="1"/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&gt; 50 </a:t>
            </a:r>
            <a:r>
              <a:rPr lang="pt-PT" dirty="0" err="1" smtClean="0"/>
              <a:t>GeV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993" y="1038241"/>
            <a:ext cx="4156974" cy="2821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991" y="3859945"/>
            <a:ext cx="4156975" cy="282313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9789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9050"/>
          </a:xfrm>
        </p:spPr>
        <p:txBody>
          <a:bodyPr/>
          <a:lstStyle/>
          <a:p>
            <a:r>
              <a:rPr lang="pt-PT" dirty="0" err="1" smtClean="0"/>
              <a:t>Latest</a:t>
            </a:r>
            <a:r>
              <a:rPr lang="pt-PT" dirty="0" smtClean="0"/>
              <a:t> </a:t>
            </a:r>
            <a:r>
              <a:rPr lang="pt-PT" dirty="0" err="1" smtClean="0"/>
              <a:t>updates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25" y="1253688"/>
            <a:ext cx="4076700" cy="5604312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Preliminary</a:t>
            </a:r>
            <a:r>
              <a:rPr lang="pt-PT" dirty="0" smtClean="0"/>
              <a:t> </a:t>
            </a:r>
            <a:r>
              <a:rPr lang="pt-PT" dirty="0" err="1" smtClean="0"/>
              <a:t>plots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progress</a:t>
            </a:r>
            <a:r>
              <a:rPr lang="pt-PT" dirty="0" smtClean="0"/>
              <a:t>; </a:t>
            </a:r>
            <a:r>
              <a:rPr lang="pt-PT" dirty="0" err="1"/>
              <a:t>n</a:t>
            </a:r>
            <a:r>
              <a:rPr lang="pt-PT" dirty="0" err="1" smtClean="0"/>
              <a:t>ot</a:t>
            </a:r>
            <a:r>
              <a:rPr lang="pt-PT" dirty="0" smtClean="0"/>
              <a:t> </a:t>
            </a:r>
            <a:r>
              <a:rPr lang="pt-PT" dirty="0" err="1" smtClean="0"/>
              <a:t>full</a:t>
            </a:r>
            <a:r>
              <a:rPr lang="pt-PT" dirty="0" smtClean="0"/>
              <a:t> </a:t>
            </a:r>
            <a:r>
              <a:rPr lang="pt-PT" dirty="0" err="1" smtClean="0"/>
              <a:t>stats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Lowest</a:t>
            </a:r>
            <a:r>
              <a:rPr lang="pt-PT" dirty="0" smtClean="0"/>
              <a:t> </a:t>
            </a:r>
            <a:r>
              <a:rPr lang="pt-PT" dirty="0" err="1" smtClean="0"/>
              <a:t>unprescaled</a:t>
            </a:r>
            <a:r>
              <a:rPr lang="pt-PT" dirty="0" smtClean="0"/>
              <a:t> single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turn-on</a:t>
            </a:r>
            <a:r>
              <a:rPr lang="pt-PT" dirty="0" smtClean="0"/>
              <a:t> </a:t>
            </a:r>
          </a:p>
          <a:p>
            <a:r>
              <a:rPr lang="pt-PT" dirty="0" smtClean="0"/>
              <a:t>2016 data(*)</a:t>
            </a:r>
          </a:p>
          <a:p>
            <a:r>
              <a:rPr lang="pt-PT" dirty="0" smtClean="0"/>
              <a:t>NOTE: </a:t>
            </a:r>
            <a:r>
              <a:rPr lang="pt-PT" dirty="0" err="1" smtClean="0"/>
              <a:t>your</a:t>
            </a:r>
            <a:r>
              <a:rPr lang="pt-PT" dirty="0" smtClean="0"/>
              <a:t> </a:t>
            </a:r>
            <a:r>
              <a:rPr lang="pt-PT" dirty="0" err="1" smtClean="0"/>
              <a:t>latest</a:t>
            </a:r>
            <a:r>
              <a:rPr lang="pt-PT" dirty="0" smtClean="0"/>
              <a:t> </a:t>
            </a:r>
            <a:r>
              <a:rPr lang="pt-PT" dirty="0" err="1" smtClean="0"/>
              <a:t>calibration</a:t>
            </a:r>
            <a:r>
              <a:rPr lang="pt-PT" dirty="0" smtClean="0"/>
              <a:t> </a:t>
            </a:r>
            <a:r>
              <a:rPr lang="pt-PT" dirty="0" err="1" smtClean="0"/>
              <a:t>doesn’t</a:t>
            </a:r>
            <a:r>
              <a:rPr lang="pt-PT" dirty="0" smtClean="0"/>
              <a:t> </a:t>
            </a:r>
            <a:r>
              <a:rPr lang="pt-PT" dirty="0" err="1" smtClean="0"/>
              <a:t>exist</a:t>
            </a:r>
            <a:r>
              <a:rPr lang="pt-PT" dirty="0" smtClean="0"/>
              <a:t>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running</a:t>
            </a:r>
            <a:r>
              <a:rPr lang="pt-PT" dirty="0" smtClean="0"/>
              <a:t>...</a:t>
            </a:r>
          </a:p>
          <a:p>
            <a:r>
              <a:rPr lang="pt-PT" dirty="0" smtClean="0"/>
              <a:t>2017 </a:t>
            </a:r>
            <a:r>
              <a:rPr lang="pt-PT" dirty="0" err="1" smtClean="0"/>
              <a:t>and</a:t>
            </a:r>
            <a:r>
              <a:rPr lang="pt-PT" dirty="0" smtClean="0"/>
              <a:t> 208</a:t>
            </a:r>
          </a:p>
          <a:p>
            <a:pPr lvl="1"/>
            <a:r>
              <a:rPr lang="pt-PT" dirty="0" err="1" smtClean="0"/>
              <a:t>Updated</a:t>
            </a:r>
            <a:r>
              <a:rPr lang="pt-PT" dirty="0" smtClean="0"/>
              <a:t> JES</a:t>
            </a:r>
          </a:p>
          <a:p>
            <a:pPr lvl="1"/>
            <a:r>
              <a:rPr lang="pt-PT" dirty="0" err="1" smtClean="0"/>
              <a:t>Added</a:t>
            </a:r>
            <a:r>
              <a:rPr lang="pt-PT" dirty="0" smtClean="0"/>
              <a:t> GSC </a:t>
            </a:r>
          </a:p>
          <a:p>
            <a:pPr lvl="1"/>
            <a:r>
              <a:rPr lang="pt-PT" dirty="0" err="1" smtClean="0"/>
              <a:t>Added</a:t>
            </a:r>
            <a:r>
              <a:rPr lang="pt-PT" dirty="0" smtClean="0"/>
              <a:t> </a:t>
            </a:r>
            <a:r>
              <a:rPr lang="pt-PT" dirty="0" err="1" smtClean="0"/>
              <a:t>in-situ</a:t>
            </a:r>
            <a:r>
              <a:rPr lang="pt-PT" dirty="0" smtClean="0"/>
              <a:t> </a:t>
            </a:r>
            <a:r>
              <a:rPr lang="pt-PT" dirty="0" err="1" smtClean="0"/>
              <a:t>correction</a:t>
            </a:r>
            <a:endParaRPr lang="pt-PT" dirty="0" smtClean="0"/>
          </a:p>
          <a:p>
            <a:endParaRPr lang="pt-PT" dirty="0"/>
          </a:p>
          <a:p>
            <a:r>
              <a:rPr lang="pt-PT" dirty="0" err="1" smtClean="0"/>
              <a:t>Impact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HLT </a:t>
            </a:r>
            <a:r>
              <a:rPr lang="pt-PT" dirty="0" err="1" smtClean="0"/>
              <a:t>calibration</a:t>
            </a:r>
            <a:r>
              <a:rPr lang="pt-PT" dirty="0" smtClean="0"/>
              <a:t>: (</a:t>
            </a:r>
            <a:r>
              <a:rPr lang="pt-PT" dirty="0" err="1" smtClean="0"/>
              <a:t>shaded</a:t>
            </a:r>
            <a:r>
              <a:rPr lang="pt-PT" dirty="0" smtClean="0"/>
              <a:t>: &gt;99% </a:t>
            </a:r>
            <a:r>
              <a:rPr lang="pt-PT" dirty="0" err="1" smtClean="0"/>
              <a:t>efficiency</a:t>
            </a:r>
            <a:r>
              <a:rPr lang="pt-PT" dirty="0" smtClean="0"/>
              <a:t>) </a:t>
            </a:r>
          </a:p>
          <a:p>
            <a:r>
              <a:rPr lang="pt-PT" dirty="0" err="1" smtClean="0"/>
              <a:t>Efficiency</a:t>
            </a:r>
            <a:r>
              <a:rPr lang="pt-PT" dirty="0" smtClean="0"/>
              <a:t> </a:t>
            </a:r>
            <a:r>
              <a:rPr lang="pt-PT" dirty="0" err="1" smtClean="0"/>
              <a:t>increased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51% (2015to 69%</a:t>
            </a:r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1253688"/>
            <a:ext cx="4152900" cy="277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4024283"/>
            <a:ext cx="4279900" cy="267814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8181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4918234" y="968375"/>
            <a:ext cx="4225765" cy="5750868"/>
            <a:chOff x="4376500" y="664730"/>
            <a:chExt cx="4676184" cy="6131035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76500" y="664730"/>
              <a:ext cx="4676184" cy="613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5186991" y="5191893"/>
              <a:ext cx="3062343" cy="1013620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5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6200000" flipV="1">
              <a:off x="5072803" y="3725940"/>
              <a:ext cx="5077844" cy="2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299770" y="885680"/>
              <a:ext cx="7121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7 </a:t>
              </a:r>
              <a:r>
                <a:rPr lang="en-US" sz="1400" b="1" dirty="0" err="1" smtClean="0">
                  <a:solidFill>
                    <a:srgbClr val="FF0000"/>
                  </a:solidFill>
                </a:rPr>
                <a:t>TeV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6513"/>
            <a:ext cx="8115300" cy="1143000"/>
          </a:xfrm>
        </p:spPr>
        <p:txBody>
          <a:bodyPr/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endParaRPr lang="pt-PT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-1" y="956618"/>
            <a:ext cx="4918235" cy="5667375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First</a:t>
            </a:r>
            <a:r>
              <a:rPr lang="pt-PT" dirty="0" smtClean="0"/>
              <a:t> </a:t>
            </a:r>
            <a:r>
              <a:rPr lang="pt-PT" dirty="0" err="1" smtClean="0"/>
              <a:t>step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every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analysis</a:t>
            </a:r>
            <a:endParaRPr lang="pt-PT" dirty="0" smtClean="0"/>
          </a:p>
          <a:p>
            <a:r>
              <a:rPr lang="pt-PT" dirty="0" smtClean="0"/>
              <a:t>Similar </a:t>
            </a:r>
            <a:r>
              <a:rPr lang="pt-PT" dirty="0" err="1" smtClean="0"/>
              <a:t>goals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Analysis</a:t>
            </a:r>
            <a:r>
              <a:rPr lang="pt-PT" dirty="0" smtClean="0"/>
              <a:t> optimizes </a:t>
            </a:r>
            <a:r>
              <a:rPr lang="pt-PT" b="1" dirty="0" err="1" smtClean="0"/>
              <a:t>efficiency</a:t>
            </a:r>
            <a:r>
              <a:rPr lang="pt-PT" b="1" dirty="0" smtClean="0"/>
              <a:t> </a:t>
            </a:r>
            <a:r>
              <a:rPr lang="pt-PT" b="1" dirty="0" err="1" smtClean="0"/>
              <a:t>vs</a:t>
            </a:r>
            <a:r>
              <a:rPr lang="pt-PT" b="1" dirty="0" smtClean="0"/>
              <a:t> </a:t>
            </a:r>
            <a:r>
              <a:rPr lang="pt-PT" b="1" dirty="0" err="1" smtClean="0"/>
              <a:t>purity</a:t>
            </a:r>
            <a:r>
              <a:rPr lang="pt-PT" dirty="0" smtClean="0"/>
              <a:t> </a:t>
            </a:r>
          </a:p>
          <a:p>
            <a:pPr lvl="2"/>
            <a:r>
              <a:rPr lang="pt-PT" dirty="0" err="1" smtClean="0"/>
              <a:t>Searches</a:t>
            </a:r>
            <a:r>
              <a:rPr lang="pt-PT" dirty="0" smtClean="0"/>
              <a:t>: maximize </a:t>
            </a:r>
            <a:r>
              <a:rPr lang="pt-PT" dirty="0" err="1" smtClean="0"/>
              <a:t>significance</a:t>
            </a:r>
            <a:endParaRPr lang="pt-PT" dirty="0" smtClean="0"/>
          </a:p>
          <a:p>
            <a:pPr lvl="2"/>
            <a:r>
              <a:rPr lang="pt-PT" dirty="0" err="1" smtClean="0"/>
              <a:t>Measurements</a:t>
            </a:r>
            <a:r>
              <a:rPr lang="pt-PT" dirty="0" smtClean="0"/>
              <a:t>: minimize </a:t>
            </a:r>
            <a:r>
              <a:rPr lang="pt-PT" dirty="0" err="1" smtClean="0"/>
              <a:t>uncertainty</a:t>
            </a:r>
            <a:endParaRPr lang="pt-PT" dirty="0"/>
          </a:p>
          <a:p>
            <a:pPr lvl="2"/>
            <a:endParaRPr lang="pt-PT" dirty="0" smtClean="0"/>
          </a:p>
          <a:p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different</a:t>
            </a:r>
            <a:r>
              <a:rPr lang="pt-PT" dirty="0" smtClean="0"/>
              <a:t> </a:t>
            </a:r>
            <a:r>
              <a:rPr lang="pt-PT" dirty="0" err="1" smtClean="0"/>
              <a:t>constraints</a:t>
            </a:r>
            <a:r>
              <a:rPr lang="pt-PT" dirty="0" smtClean="0"/>
              <a:t>:</a:t>
            </a:r>
          </a:p>
          <a:p>
            <a:pPr lvl="1"/>
            <a:r>
              <a:rPr lang="pt-PT" dirty="0" smtClean="0"/>
              <a:t>Maximize </a:t>
            </a:r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b="1" dirty="0" err="1" smtClean="0"/>
              <a:t>efficiency</a:t>
            </a:r>
            <a:r>
              <a:rPr lang="pt-PT" b="1" dirty="0" smtClean="0"/>
              <a:t> </a:t>
            </a:r>
            <a:r>
              <a:rPr lang="pt-PT" b="1" dirty="0" err="1" smtClean="0"/>
              <a:t>vs</a:t>
            </a:r>
            <a:r>
              <a:rPr lang="pt-PT" b="1" dirty="0" smtClean="0"/>
              <a:t> rate</a:t>
            </a:r>
          </a:p>
          <a:p>
            <a:pPr lvl="2"/>
            <a:r>
              <a:rPr lang="pt-PT" dirty="0" smtClean="0"/>
              <a:t>To </a:t>
            </a:r>
            <a:r>
              <a:rPr lang="pt-PT" dirty="0" err="1" smtClean="0"/>
              <a:t>first</a:t>
            </a:r>
            <a:r>
              <a:rPr lang="pt-PT" dirty="0" smtClean="0"/>
              <a:t> </a:t>
            </a:r>
            <a:r>
              <a:rPr lang="pt-PT" dirty="0" err="1" smtClean="0"/>
              <a:t>order</a:t>
            </a:r>
            <a:r>
              <a:rPr lang="pt-PT" dirty="0" smtClean="0"/>
              <a:t>, </a:t>
            </a:r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events</a:t>
            </a:r>
            <a:r>
              <a:rPr lang="pt-PT" dirty="0" smtClean="0"/>
              <a:t> are background</a:t>
            </a:r>
          </a:p>
          <a:p>
            <a:pPr lvl="2"/>
            <a:r>
              <a:rPr lang="pt-PT" b="1" dirty="0" smtClean="0"/>
              <a:t>Rate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b="1" dirty="0" err="1" smtClean="0"/>
              <a:t>latency</a:t>
            </a:r>
            <a:r>
              <a:rPr lang="pt-PT" dirty="0" smtClean="0"/>
              <a:t> </a:t>
            </a:r>
            <a:r>
              <a:rPr lang="pt-PT" dirty="0" err="1" smtClean="0"/>
              <a:t>impose</a:t>
            </a:r>
            <a:r>
              <a:rPr lang="pt-PT" dirty="0" smtClean="0"/>
              <a:t> </a:t>
            </a:r>
            <a:r>
              <a:rPr lang="pt-PT" b="1" dirty="0" err="1" smtClean="0"/>
              <a:t>strict</a:t>
            </a:r>
            <a:r>
              <a:rPr lang="pt-PT" b="1" dirty="0" smtClean="0"/>
              <a:t> </a:t>
            </a:r>
            <a:r>
              <a:rPr lang="pt-PT" b="1" dirty="0" err="1" smtClean="0"/>
              <a:t>limits</a:t>
            </a:r>
            <a:endParaRPr lang="pt-PT" b="1" dirty="0" smtClean="0"/>
          </a:p>
          <a:p>
            <a:endParaRPr lang="pt-PT" dirty="0" smtClean="0"/>
          </a:p>
          <a:p>
            <a:r>
              <a:rPr lang="pt-PT" dirty="0" smtClean="0"/>
              <a:t>Escape </a:t>
            </a:r>
            <a:r>
              <a:rPr lang="pt-PT" dirty="0" err="1" smtClean="0"/>
              <a:t>constraints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being</a:t>
            </a:r>
            <a:r>
              <a:rPr lang="pt-PT" dirty="0" smtClean="0"/>
              <a:t> </a:t>
            </a:r>
            <a:r>
              <a:rPr lang="pt-PT" dirty="0" err="1" smtClean="0"/>
              <a:t>clever</a:t>
            </a:r>
            <a:endParaRPr lang="pt-PT" dirty="0" smtClean="0"/>
          </a:p>
          <a:p>
            <a:pPr lvl="1"/>
            <a:r>
              <a:rPr lang="pt-PT" dirty="0" err="1" smtClean="0"/>
              <a:t>Prescales</a:t>
            </a:r>
            <a:r>
              <a:rPr lang="pt-PT" dirty="0" smtClean="0"/>
              <a:t>, TLA, </a:t>
            </a:r>
            <a:r>
              <a:rPr lang="pt-PT" dirty="0" err="1" smtClean="0"/>
              <a:t>partial</a:t>
            </a:r>
            <a:r>
              <a:rPr lang="pt-PT" dirty="0" smtClean="0"/>
              <a:t> </a:t>
            </a:r>
            <a:r>
              <a:rPr lang="pt-PT" dirty="0" err="1" smtClean="0"/>
              <a:t>event</a:t>
            </a:r>
            <a:r>
              <a:rPr lang="pt-PT" dirty="0" smtClean="0"/>
              <a:t> </a:t>
            </a:r>
            <a:r>
              <a:rPr lang="pt-PT" dirty="0" err="1" smtClean="0"/>
              <a:t>building</a:t>
            </a:r>
            <a:r>
              <a:rPr lang="pt-PT" dirty="0" smtClean="0"/>
              <a:t>, </a:t>
            </a:r>
            <a:r>
              <a:rPr lang="pt-PT" dirty="0" err="1" smtClean="0"/>
              <a:t>etc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Expect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unexpected</a:t>
            </a:r>
            <a:r>
              <a:rPr lang="pt-PT" dirty="0" smtClean="0"/>
              <a:t>: </a:t>
            </a:r>
          </a:p>
          <a:p>
            <a:pPr lvl="1"/>
            <a:r>
              <a:rPr lang="pt-PT" dirty="0" err="1" smtClean="0"/>
              <a:t>Passthrough</a:t>
            </a:r>
            <a:r>
              <a:rPr lang="pt-PT" dirty="0" smtClean="0"/>
              <a:t>, error </a:t>
            </a:r>
            <a:r>
              <a:rPr lang="pt-PT" dirty="0" err="1" smtClean="0"/>
              <a:t>stream</a:t>
            </a:r>
            <a:r>
              <a:rPr lang="pt-PT" dirty="0" smtClean="0"/>
              <a:t>, </a:t>
            </a:r>
            <a:r>
              <a:rPr lang="pt-PT" dirty="0" err="1" smtClean="0"/>
              <a:t>etc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only</a:t>
            </a:r>
            <a:r>
              <a:rPr lang="pt-PT" dirty="0" smtClean="0"/>
              <a:t> “</a:t>
            </a:r>
            <a:r>
              <a:rPr lang="pt-PT" dirty="0" err="1" smtClean="0"/>
              <a:t>signal</a:t>
            </a:r>
            <a:r>
              <a:rPr lang="pt-PT" dirty="0" smtClean="0"/>
              <a:t>”:</a:t>
            </a:r>
          </a:p>
          <a:p>
            <a:pPr lvl="1"/>
            <a:r>
              <a:rPr lang="pt-PT" dirty="0" err="1" smtClean="0"/>
              <a:t>Calibration</a:t>
            </a:r>
            <a:r>
              <a:rPr lang="pt-PT" dirty="0" smtClean="0"/>
              <a:t> data, backup </a:t>
            </a:r>
            <a:r>
              <a:rPr lang="pt-PT" dirty="0" err="1" smtClean="0"/>
              <a:t>triggers</a:t>
            </a:r>
            <a:r>
              <a:rPr lang="pt-PT" dirty="0" smtClean="0"/>
              <a:t>, </a:t>
            </a:r>
            <a:r>
              <a:rPr lang="pt-PT" dirty="0" err="1" smtClean="0"/>
              <a:t>etc</a:t>
            </a:r>
            <a:endParaRPr lang="pt-PT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 (UC/LIP)</a:t>
            </a:r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2019, Tucson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43FAC-64B2-0047-91AA-C8A6EF255CC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2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1374"/>
            <a:ext cx="4316445" cy="5284789"/>
          </a:xfrm>
        </p:spPr>
        <p:txBody>
          <a:bodyPr>
            <a:normAutofit lnSpcReduction="10000"/>
          </a:bodyPr>
          <a:lstStyle/>
          <a:p>
            <a:r>
              <a:rPr lang="pt-PT" dirty="0" err="1" smtClean="0"/>
              <a:t>EMTopo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plotted</a:t>
            </a:r>
            <a:r>
              <a:rPr lang="pt-PT" dirty="0" smtClean="0"/>
              <a:t> </a:t>
            </a:r>
            <a:r>
              <a:rPr lang="pt-PT" dirty="0" err="1" smtClean="0"/>
              <a:t>vs</a:t>
            </a:r>
            <a:r>
              <a:rPr lang="pt-PT" dirty="0" smtClean="0"/>
              <a:t> offline </a:t>
            </a:r>
            <a:r>
              <a:rPr lang="pt-PT" dirty="0" err="1" smtClean="0"/>
              <a:t>EMTopo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Pflow</a:t>
            </a:r>
            <a:endParaRPr lang="pt-PT" dirty="0" smtClean="0"/>
          </a:p>
          <a:p>
            <a:pPr lvl="1"/>
            <a:r>
              <a:rPr lang="pt-PT" dirty="0" smtClean="0"/>
              <a:t>Note: x-</a:t>
            </a:r>
            <a:r>
              <a:rPr lang="pt-PT" dirty="0" err="1" smtClean="0"/>
              <a:t>axis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either</a:t>
            </a:r>
            <a:r>
              <a:rPr lang="pt-PT" dirty="0" smtClean="0"/>
              <a:t> </a:t>
            </a:r>
            <a:r>
              <a:rPr lang="pt-PT" dirty="0" err="1" smtClean="0"/>
              <a:t>EMTopo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PFlow</a:t>
            </a:r>
            <a:endParaRPr lang="pt-PT" dirty="0" smtClean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 smtClean="0"/>
              <a:t>completeness</a:t>
            </a:r>
            <a:r>
              <a:rPr lang="pt-PT" dirty="0" smtClean="0"/>
              <a:t>: </a:t>
            </a:r>
            <a:r>
              <a:rPr lang="pt-PT" dirty="0" err="1" smtClean="0"/>
              <a:t>forward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936" y="3428999"/>
            <a:ext cx="4818064" cy="3317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445" y="339724"/>
            <a:ext cx="4827555" cy="308927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456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26000" y="2465388"/>
            <a:ext cx="4318000" cy="1503362"/>
          </a:xfrm>
        </p:spPr>
        <p:txBody>
          <a:bodyPr>
            <a:normAutofit/>
          </a:bodyPr>
          <a:lstStyle/>
          <a:p>
            <a:r>
              <a:rPr lang="pt-PT" dirty="0" err="1" smtClean="0"/>
              <a:t>Tracking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r>
              <a:rPr lang="pt-PT" dirty="0" smtClean="0"/>
              <a:t>(*)</a:t>
            </a:r>
            <a:endParaRPr lang="pt-PT" dirty="0"/>
          </a:p>
        </p:txBody>
      </p:sp>
      <p:sp>
        <p:nvSpPr>
          <p:cNvPr id="4" name="TextBox 3"/>
          <p:cNvSpPr txBox="1"/>
          <p:nvPr/>
        </p:nvSpPr>
        <p:spPr>
          <a:xfrm>
            <a:off x="5238751" y="6143625"/>
            <a:ext cx="368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/>
              <a:t>(*) </a:t>
            </a:r>
            <a:r>
              <a:rPr lang="pt-PT" sz="2000" dirty="0" err="1" smtClean="0"/>
              <a:t>In</a:t>
            </a:r>
            <a:r>
              <a:rPr lang="pt-PT" sz="2000" dirty="0" smtClean="0"/>
              <a:t> </a:t>
            </a:r>
            <a:r>
              <a:rPr lang="pt-PT" sz="2000" dirty="0" err="1" smtClean="0"/>
              <a:t>an</a:t>
            </a:r>
            <a:r>
              <a:rPr lang="pt-PT" sz="2000" dirty="0" smtClean="0"/>
              <a:t> FTK-</a:t>
            </a:r>
            <a:r>
              <a:rPr lang="pt-PT" sz="2000" dirty="0" err="1" smtClean="0"/>
              <a:t>less</a:t>
            </a:r>
            <a:r>
              <a:rPr lang="pt-PT" sz="2000" dirty="0" smtClean="0"/>
              <a:t> </a:t>
            </a:r>
            <a:r>
              <a:rPr lang="pt-PT" sz="2000" dirty="0" err="1" smtClean="0"/>
              <a:t>world</a:t>
            </a:r>
            <a:endParaRPr lang="pt-PT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8144" t="208" r="10087" b="-208"/>
          <a:stretch/>
        </p:blipFill>
        <p:spPr>
          <a:xfrm>
            <a:off x="0" y="0"/>
            <a:ext cx="4733849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348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4093" y="44946"/>
            <a:ext cx="8229600" cy="833437"/>
          </a:xfrm>
        </p:spPr>
        <p:txBody>
          <a:bodyPr/>
          <a:lstStyle/>
          <a:p>
            <a:r>
              <a:rPr lang="pt-PT" dirty="0" smtClean="0"/>
              <a:t>FTK </a:t>
            </a:r>
            <a:r>
              <a:rPr lang="pt-PT" dirty="0" err="1" smtClean="0"/>
              <a:t>vs</a:t>
            </a:r>
            <a:r>
              <a:rPr lang="pt-PT" dirty="0" smtClean="0"/>
              <a:t> FTF </a:t>
            </a:r>
            <a:r>
              <a:rPr lang="pt-PT" dirty="0" err="1" smtClean="0"/>
              <a:t>comparison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907252"/>
            <a:ext cx="6211825" cy="2501384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Took</a:t>
            </a:r>
            <a:r>
              <a:rPr lang="pt-PT" dirty="0" smtClean="0"/>
              <a:t> </a:t>
            </a:r>
            <a:r>
              <a:rPr lang="pt-PT" dirty="0"/>
              <a:t>21.3 AOD </a:t>
            </a:r>
            <a:r>
              <a:rPr lang="pt-PT" dirty="0" err="1"/>
              <a:t>sample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FTF &amp; FTK </a:t>
            </a:r>
            <a:r>
              <a:rPr lang="pt-PT" dirty="0" err="1"/>
              <a:t>tracks</a:t>
            </a:r>
            <a:r>
              <a:rPr lang="pt-PT" dirty="0"/>
              <a:t> (</a:t>
            </a:r>
            <a:r>
              <a:rPr lang="pt-PT" dirty="0" smtClean="0"/>
              <a:t>ART </a:t>
            </a:r>
            <a:r>
              <a:rPr lang="pt-PT" dirty="0" err="1" smtClean="0"/>
              <a:t>test</a:t>
            </a:r>
            <a:r>
              <a:rPr lang="pt-PT" dirty="0" smtClean="0"/>
              <a:t>) </a:t>
            </a:r>
            <a:endParaRPr lang="pt-PT" dirty="0"/>
          </a:p>
          <a:p>
            <a:r>
              <a:rPr lang="en-US" dirty="0" smtClean="0"/>
              <a:t>Match </a:t>
            </a:r>
            <a:r>
              <a:rPr lang="en-US" dirty="0"/>
              <a:t>tracks to offline with min </a:t>
            </a:r>
            <a:r>
              <a:rPr lang="en-US" dirty="0" err="1"/>
              <a:t>deltaR</a:t>
            </a:r>
            <a:r>
              <a:rPr lang="en-US" dirty="0"/>
              <a:t> cut of </a:t>
            </a:r>
            <a:r>
              <a:rPr lang="en-US" dirty="0" smtClean="0"/>
              <a:t>0.01</a:t>
            </a:r>
          </a:p>
          <a:p>
            <a:pPr lvl="1"/>
            <a:r>
              <a:rPr lang="en-US" dirty="0" smtClean="0"/>
              <a:t>Good </a:t>
            </a:r>
            <a:r>
              <a:rPr lang="en-US" dirty="0"/>
              <a:t>enough, no </a:t>
            </a:r>
            <a:r>
              <a:rPr lang="en-US" dirty="0" smtClean="0"/>
              <a:t>overlaps</a:t>
            </a:r>
            <a:endParaRPr lang="en-US" dirty="0"/>
          </a:p>
          <a:p>
            <a:r>
              <a:rPr lang="en-US" dirty="0" smtClean="0"/>
              <a:t>Applied </a:t>
            </a:r>
            <a:r>
              <a:rPr lang="en-US" dirty="0"/>
              <a:t>500 MeV </a:t>
            </a:r>
            <a:r>
              <a:rPr lang="en-US" dirty="0" err="1"/>
              <a:t>pT</a:t>
            </a:r>
            <a:r>
              <a:rPr lang="en-US" dirty="0"/>
              <a:t> cut and </a:t>
            </a:r>
            <a:r>
              <a:rPr lang="en-US" dirty="0" err="1"/>
              <a:t>TightPrimary</a:t>
            </a:r>
            <a:r>
              <a:rPr lang="en-US" dirty="0"/>
              <a:t> WP</a:t>
            </a:r>
          </a:p>
          <a:p>
            <a:r>
              <a:rPr lang="en-US" dirty="0" smtClean="0"/>
              <a:t>Compare </a:t>
            </a:r>
            <a:r>
              <a:rPr lang="en-US" dirty="0"/>
              <a:t>resolution </a:t>
            </a:r>
            <a:r>
              <a:rPr lang="en-US" dirty="0" smtClean="0"/>
              <a:t>and efficiency for </a:t>
            </a:r>
            <a:r>
              <a:rPr lang="en-US" dirty="0"/>
              <a:t>FTF and FTK (non-refit)</a:t>
            </a:r>
          </a:p>
          <a:p>
            <a:r>
              <a:rPr lang="en-US" dirty="0" smtClean="0"/>
              <a:t>Resolution </a:t>
            </a:r>
            <a:r>
              <a:rPr lang="en-US" dirty="0"/>
              <a:t>is width of Gaussian </a:t>
            </a:r>
            <a:r>
              <a:rPr lang="en-US" dirty="0" smtClean="0"/>
              <a:t>(fitted </a:t>
            </a:r>
            <a:r>
              <a:rPr lang="en-US" dirty="0"/>
              <a:t>to +/- </a:t>
            </a:r>
            <a:r>
              <a:rPr lang="en-US" dirty="0" smtClean="0"/>
              <a:t>2 sigma)</a:t>
            </a:r>
            <a:endParaRPr lang="pt-PT" dirty="0"/>
          </a:p>
        </p:txBody>
      </p:sp>
      <p:sp>
        <p:nvSpPr>
          <p:cNvPr id="5" name="TextBox 4"/>
          <p:cNvSpPr txBox="1"/>
          <p:nvPr/>
        </p:nvSpPr>
        <p:spPr>
          <a:xfrm>
            <a:off x="7477125" y="0"/>
            <a:ext cx="1666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/>
              <a:t>TJ </a:t>
            </a:r>
            <a:r>
              <a:rPr lang="pt-PT" sz="2400" dirty="0" err="1" smtClean="0"/>
              <a:t>Khoo</a:t>
            </a:r>
            <a:endParaRPr lang="pt-PT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1389"/>
          <a:stretch/>
        </p:blipFill>
        <p:spPr>
          <a:xfrm>
            <a:off x="0" y="3408636"/>
            <a:ext cx="4445000" cy="323828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690100" y="2978151"/>
            <a:ext cx="4486275" cy="3238284"/>
            <a:chOff x="9690100" y="2978151"/>
            <a:chExt cx="4486275" cy="32382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50938"/>
            <a:stretch/>
          </p:blipFill>
          <p:spPr>
            <a:xfrm>
              <a:off x="9690100" y="2978151"/>
              <a:ext cx="4486275" cy="323828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343502" y="3287752"/>
              <a:ext cx="214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err="1" smtClean="0"/>
                <a:t>p</a:t>
              </a:r>
              <a:r>
                <a:rPr lang="pt-PT" baseline="-25000" dirty="0" err="1" smtClean="0"/>
                <a:t>T</a:t>
              </a:r>
              <a:r>
                <a:rPr lang="pt-PT" dirty="0" smtClean="0"/>
                <a:t> &lt; 1 </a:t>
              </a:r>
              <a:r>
                <a:rPr lang="pt-PT" dirty="0" err="1" smtClean="0"/>
                <a:t>GeV</a:t>
              </a:r>
              <a:endParaRPr lang="pt-PT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893" y="3408636"/>
            <a:ext cx="4532119" cy="3238284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906158"/>
              </p:ext>
            </p:extLst>
          </p:nvPr>
        </p:nvGraphicFramePr>
        <p:xfrm>
          <a:off x="6190012" y="874262"/>
          <a:ext cx="2921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7839"/>
                <a:gridCol w="1113161"/>
              </a:tblGrid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Rate </a:t>
                      </a:r>
                      <a:r>
                        <a:rPr lang="pt-PT" dirty="0" err="1" smtClean="0"/>
                        <a:t>wrt</a:t>
                      </a:r>
                      <a:r>
                        <a:rPr lang="pt-PT" dirty="0" smtClean="0"/>
                        <a:t> no JVT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JVT&gt;0.15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HLT_j15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81%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HLT_j45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85%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HLT_4j15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13%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HLT_2j45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45%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HLT_4j45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76%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HLT_6j45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68%</a:t>
                      </a:r>
                      <a:endParaRPr lang="pt-P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11977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4237"/>
          </a:xfrm>
        </p:spPr>
        <p:txBody>
          <a:bodyPr/>
          <a:lstStyle/>
          <a:p>
            <a:r>
              <a:rPr lang="pt-PT" dirty="0" smtClean="0"/>
              <a:t>FTK </a:t>
            </a:r>
            <a:r>
              <a:rPr lang="pt-PT" dirty="0" err="1" smtClean="0"/>
              <a:t>vs</a:t>
            </a:r>
            <a:r>
              <a:rPr lang="pt-PT" dirty="0" smtClean="0"/>
              <a:t> FTF </a:t>
            </a:r>
            <a:r>
              <a:rPr lang="pt-PT" dirty="0" err="1" smtClean="0"/>
              <a:t>comparison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11" y="1158876"/>
            <a:ext cx="8969376" cy="2032000"/>
          </a:xfrm>
        </p:spPr>
        <p:txBody>
          <a:bodyPr>
            <a:normAutofit fontScale="70000" lnSpcReduction="20000"/>
          </a:bodyPr>
          <a:lstStyle/>
          <a:p>
            <a:r>
              <a:rPr lang="pt-PT" dirty="0" smtClean="0"/>
              <a:t>Performance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b="1" dirty="0" err="1" smtClean="0"/>
              <a:t>these</a:t>
            </a:r>
            <a:r>
              <a:rPr lang="pt-PT" dirty="0" smtClean="0"/>
              <a:t> FTF </a:t>
            </a:r>
            <a:r>
              <a:rPr lang="pt-PT" dirty="0" err="1" smtClean="0"/>
              <a:t>tracks</a:t>
            </a:r>
            <a:r>
              <a:rPr lang="pt-PT" dirty="0" smtClean="0"/>
              <a:t> </a:t>
            </a:r>
            <a:r>
              <a:rPr lang="pt-PT" dirty="0" err="1" smtClean="0"/>
              <a:t>seems</a:t>
            </a:r>
            <a:r>
              <a:rPr lang="pt-PT" dirty="0" smtClean="0"/>
              <a:t> </a:t>
            </a:r>
            <a:r>
              <a:rPr lang="pt-PT" dirty="0" err="1" smtClean="0"/>
              <a:t>better</a:t>
            </a:r>
            <a:r>
              <a:rPr lang="pt-PT" dirty="0" smtClean="0"/>
              <a:t> </a:t>
            </a:r>
            <a:r>
              <a:rPr lang="pt-PT" dirty="0" err="1" smtClean="0"/>
              <a:t>than</a:t>
            </a:r>
            <a:r>
              <a:rPr lang="pt-PT" dirty="0" smtClean="0"/>
              <a:t> FTK </a:t>
            </a:r>
            <a:r>
              <a:rPr lang="pt-PT" dirty="0" err="1" smtClean="0"/>
              <a:t>benchmark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/>
              <a:t>E</a:t>
            </a:r>
            <a:r>
              <a:rPr lang="pt-PT" dirty="0" err="1" smtClean="0"/>
              <a:t>xcept</a:t>
            </a:r>
            <a:r>
              <a:rPr lang="pt-PT" dirty="0" smtClean="0"/>
              <a:t> </a:t>
            </a:r>
            <a:r>
              <a:rPr lang="pt-PT" dirty="0" err="1" smtClean="0"/>
              <a:t>resolutions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low</a:t>
            </a:r>
            <a:r>
              <a:rPr lang="pt-PT" dirty="0" smtClean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/>
              <a:t>A</a:t>
            </a:r>
            <a:r>
              <a:rPr lang="pt-PT" dirty="0" err="1" smtClean="0"/>
              <a:t>nd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checked</a:t>
            </a:r>
            <a:r>
              <a:rPr lang="pt-PT" dirty="0" smtClean="0"/>
              <a:t> </a:t>
            </a:r>
            <a:r>
              <a:rPr lang="pt-PT" dirty="0" err="1" smtClean="0"/>
              <a:t>fake</a:t>
            </a:r>
            <a:r>
              <a:rPr lang="pt-PT" dirty="0" smtClean="0"/>
              <a:t> rate</a:t>
            </a:r>
          </a:p>
          <a:p>
            <a:r>
              <a:rPr lang="pt-PT" dirty="0" smtClean="0"/>
              <a:t>BUT: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version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FTF </a:t>
            </a:r>
            <a:r>
              <a:rPr lang="pt-PT" dirty="0" err="1" smtClean="0"/>
              <a:t>takes</a:t>
            </a:r>
            <a:r>
              <a:rPr lang="pt-PT" dirty="0" smtClean="0"/>
              <a:t> 5s/</a:t>
            </a:r>
            <a:r>
              <a:rPr lang="pt-PT" dirty="0" err="1" smtClean="0"/>
              <a:t>event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/>
              <a:t>Not</a:t>
            </a:r>
            <a:r>
              <a:rPr lang="pt-PT" dirty="0"/>
              <a:t> </a:t>
            </a:r>
            <a:r>
              <a:rPr lang="pt-PT" dirty="0" err="1"/>
              <a:t>only</a:t>
            </a:r>
            <a:r>
              <a:rPr lang="pt-PT" dirty="0"/>
              <a:t> </a:t>
            </a:r>
            <a:r>
              <a:rPr lang="pt-PT" dirty="0" err="1"/>
              <a:t>tracks</a:t>
            </a:r>
            <a:r>
              <a:rPr lang="pt-PT" dirty="0"/>
              <a:t>, </a:t>
            </a:r>
            <a:r>
              <a:rPr lang="pt-PT" dirty="0" err="1"/>
              <a:t>also</a:t>
            </a:r>
            <a:r>
              <a:rPr lang="pt-PT" dirty="0"/>
              <a:t> </a:t>
            </a:r>
            <a:r>
              <a:rPr lang="pt-PT" dirty="0" err="1"/>
              <a:t>need</a:t>
            </a:r>
            <a:r>
              <a:rPr lang="pt-PT" dirty="0"/>
              <a:t> </a:t>
            </a:r>
            <a:r>
              <a:rPr lang="pt-PT" dirty="0" err="1"/>
              <a:t>vertexing</a:t>
            </a:r>
            <a:r>
              <a:rPr lang="pt-PT" dirty="0"/>
              <a:t> </a:t>
            </a:r>
            <a:r>
              <a:rPr lang="pt-PT" dirty="0" err="1"/>
              <a:t>algorithm</a:t>
            </a:r>
            <a:endParaRPr lang="pt-PT" dirty="0"/>
          </a:p>
          <a:p>
            <a:pPr lvl="1"/>
            <a:r>
              <a:rPr lang="pt-PT" dirty="0" err="1" smtClean="0"/>
              <a:t>Goal</a:t>
            </a:r>
            <a:r>
              <a:rPr lang="pt-PT" dirty="0" smtClean="0"/>
              <a:t> </a:t>
            </a:r>
            <a:r>
              <a:rPr lang="pt-PT" dirty="0" err="1"/>
              <a:t>is</a:t>
            </a:r>
            <a:r>
              <a:rPr lang="pt-PT" dirty="0"/>
              <a:t> 1s/</a:t>
            </a:r>
            <a:r>
              <a:rPr lang="pt-PT" dirty="0" err="1"/>
              <a:t>evt</a:t>
            </a:r>
            <a:r>
              <a:rPr lang="pt-PT" dirty="0"/>
              <a:t> </a:t>
            </a:r>
            <a:r>
              <a:rPr lang="pt-PT" dirty="0" err="1"/>
              <a:t>but</a:t>
            </a:r>
            <a:r>
              <a:rPr lang="pt-PT" dirty="0"/>
              <a:t> </a:t>
            </a:r>
            <a:r>
              <a:rPr lang="pt-PT" dirty="0" err="1"/>
              <a:t>compatible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FTK performance ; </a:t>
            </a:r>
            <a:r>
              <a:rPr lang="pt-PT" dirty="0" err="1"/>
              <a:t>currently</a:t>
            </a:r>
            <a:r>
              <a:rPr lang="pt-PT" dirty="0"/>
              <a:t> 5s/</a:t>
            </a:r>
            <a:r>
              <a:rPr lang="pt-PT" dirty="0" err="1" smtClean="0"/>
              <a:t>evt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1" y="3257550"/>
            <a:ext cx="4318000" cy="3095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499" y="3257550"/>
            <a:ext cx="4318001" cy="309592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8827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4238"/>
          </a:xfrm>
        </p:spPr>
        <p:txBody>
          <a:bodyPr/>
          <a:lstStyle/>
          <a:p>
            <a:r>
              <a:rPr lang="pt-PT" dirty="0" err="1" smtClean="0"/>
              <a:t>Tracking</a:t>
            </a:r>
            <a:r>
              <a:rPr lang="pt-PT" dirty="0" smtClean="0"/>
              <a:t> </a:t>
            </a:r>
            <a:r>
              <a:rPr lang="pt-PT" dirty="0" err="1" smtClean="0"/>
              <a:t>scenarios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8876"/>
            <a:ext cx="9144000" cy="5540374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First: need a better assessment of </a:t>
            </a:r>
            <a:r>
              <a:rPr lang="en-GB" dirty="0" err="1" smtClean="0"/>
              <a:t>PFlow</a:t>
            </a:r>
            <a:r>
              <a:rPr lang="en-GB" dirty="0" smtClean="0"/>
              <a:t> performance with HLT tracks </a:t>
            </a:r>
          </a:p>
          <a:p>
            <a:pPr lvl="1"/>
            <a:r>
              <a:rPr lang="en-GB" dirty="0" smtClean="0"/>
              <a:t>Initial results from 2016, but raised questions recently </a:t>
            </a:r>
          </a:p>
          <a:p>
            <a:pPr lvl="1"/>
            <a:r>
              <a:rPr lang="en-GB" dirty="0" smtClean="0"/>
              <a:t>Need to establish that the HLT </a:t>
            </a:r>
            <a:r>
              <a:rPr lang="en-GB" dirty="0" err="1" smtClean="0"/>
              <a:t>PFlow</a:t>
            </a:r>
            <a:r>
              <a:rPr lang="en-GB" dirty="0" smtClean="0"/>
              <a:t> gives us a significant benefit over pure </a:t>
            </a:r>
            <a:r>
              <a:rPr lang="en-GB" dirty="0" err="1" smtClean="0"/>
              <a:t>calo</a:t>
            </a:r>
            <a:r>
              <a:rPr lang="en-GB" dirty="0" smtClean="0"/>
              <a:t> triggers.</a:t>
            </a:r>
          </a:p>
          <a:p>
            <a:endParaRPr lang="en-GB" dirty="0" smtClean="0"/>
          </a:p>
          <a:p>
            <a:r>
              <a:rPr lang="en-GB" dirty="0" smtClean="0"/>
              <a:t>Baseline procedure would be: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Run HLT fast-tracking (re-optimised for speed, performance similar to FTK)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Run </a:t>
            </a:r>
            <a:r>
              <a:rPr lang="en-GB" dirty="0" err="1" smtClean="0"/>
              <a:t>PFlow</a:t>
            </a:r>
            <a:r>
              <a:rPr lang="en-GB" dirty="0" smtClean="0"/>
              <a:t> with HLT tracks &amp; clusters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Run </a:t>
            </a:r>
            <a:r>
              <a:rPr lang="en-GB" dirty="0" err="1" smtClean="0"/>
              <a:t>PFlow</a:t>
            </a:r>
            <a:r>
              <a:rPr lang="en-GB" dirty="0" smtClean="0"/>
              <a:t> jet-finding</a:t>
            </a:r>
          </a:p>
          <a:p>
            <a:endParaRPr lang="en-GB" dirty="0" smtClean="0"/>
          </a:p>
          <a:p>
            <a:r>
              <a:rPr lang="en-GB" dirty="0" smtClean="0"/>
              <a:t>Plan B (if we get decent FTF track performance but fail CPU constraints):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Build jets from </a:t>
            </a:r>
            <a:r>
              <a:rPr lang="en-GB" dirty="0" err="1" smtClean="0"/>
              <a:t>topoclusters</a:t>
            </a:r>
            <a:r>
              <a:rPr lang="en-GB" dirty="0" smtClean="0"/>
              <a:t> for pre-filtering (no track GSC)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Run HLT fast-tracking (</a:t>
            </a:r>
            <a:r>
              <a:rPr lang="en-GB" dirty="0" err="1" smtClean="0"/>
              <a:t>reoptimised</a:t>
            </a:r>
            <a:r>
              <a:rPr lang="en-GB" dirty="0" smtClean="0"/>
              <a:t> for speed, performance similar to FTK)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Run </a:t>
            </a:r>
            <a:r>
              <a:rPr lang="en-GB" dirty="0" err="1" smtClean="0"/>
              <a:t>PFlow</a:t>
            </a:r>
            <a:r>
              <a:rPr lang="en-GB" dirty="0" smtClean="0"/>
              <a:t> with HLT tracks &amp; clusters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Run </a:t>
            </a:r>
            <a:r>
              <a:rPr lang="en-GB" dirty="0" err="1" smtClean="0"/>
              <a:t>PFlow</a:t>
            </a:r>
            <a:r>
              <a:rPr lang="en-GB" dirty="0" smtClean="0"/>
              <a:t> jet-finding</a:t>
            </a:r>
          </a:p>
          <a:p>
            <a:endParaRPr lang="en-GB" dirty="0" smtClean="0"/>
          </a:p>
          <a:p>
            <a:r>
              <a:rPr lang="en-GB" dirty="0" smtClean="0"/>
              <a:t>Plan C (if PF still worth it but plans A and B fail CPU constraints):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D</a:t>
            </a:r>
            <a:r>
              <a:rPr lang="en-GB" dirty="0" smtClean="0"/>
              <a:t>o tracking only in </a:t>
            </a:r>
            <a:r>
              <a:rPr lang="en-GB" dirty="0" err="1" smtClean="0"/>
              <a:t>RoIs</a:t>
            </a:r>
            <a:r>
              <a:rPr lang="en-GB" dirty="0" smtClean="0"/>
              <a:t> around jets (a la current b-jet tracking) with low enough thresholds to build vertices and achieve some pileup suppression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2432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7919" cy="686987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7918" y="2540000"/>
            <a:ext cx="4566082" cy="1143000"/>
          </a:xfrm>
        </p:spPr>
        <p:txBody>
          <a:bodyPr>
            <a:noAutofit/>
          </a:bodyPr>
          <a:lstStyle/>
          <a:p>
            <a:r>
              <a:rPr lang="en-US" cap="small" dirty="0" smtClean="0"/>
              <a:t>Jet Trigger Inputs</a:t>
            </a:r>
            <a:endParaRPr lang="en-US" cap="smal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2019, Tucson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6" y="1682750"/>
            <a:ext cx="5810250" cy="3799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5138"/>
            <a:ext cx="9144000" cy="788987"/>
          </a:xfrm>
        </p:spPr>
        <p:txBody>
          <a:bodyPr>
            <a:normAutofit/>
          </a:bodyPr>
          <a:lstStyle/>
          <a:p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r>
              <a:rPr lang="pt-PT" dirty="0" smtClean="0"/>
              <a:t> performance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low-μ</a:t>
            </a:r>
            <a:r>
              <a:rPr lang="pt-PT" dirty="0" smtClean="0"/>
              <a:t> data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6434"/>
            <a:ext cx="6619875" cy="448267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619875" y="1873250"/>
            <a:ext cx="2243665" cy="3270250"/>
            <a:chOff x="6387042" y="1209322"/>
            <a:chExt cx="2471207" cy="3657952"/>
          </a:xfrm>
        </p:grpSpPr>
        <p:sp>
          <p:nvSpPr>
            <p:cNvPr id="9" name="Rectangle 8"/>
            <p:cNvSpPr/>
            <p:nvPr/>
          </p:nvSpPr>
          <p:spPr>
            <a:xfrm>
              <a:off x="6439958" y="3086894"/>
              <a:ext cx="2391832" cy="51673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dirty="0" smtClean="0">
                  <a:solidFill>
                    <a:schemeClr val="tx1"/>
                  </a:solidFill>
                </a:rPr>
                <a:t>HLT </a:t>
              </a:r>
              <a:r>
                <a:rPr lang="pt-PT" dirty="0" err="1" smtClean="0">
                  <a:solidFill>
                    <a:schemeClr val="tx1"/>
                  </a:solidFill>
                </a:rPr>
                <a:t>Jet</a:t>
              </a:r>
              <a:r>
                <a:rPr lang="pt-PT" dirty="0" smtClean="0">
                  <a:solidFill>
                    <a:schemeClr val="tx1"/>
                  </a:solidFill>
                </a:rPr>
                <a:t> </a:t>
              </a:r>
              <a:r>
                <a:rPr lang="pt-PT" dirty="0" err="1" smtClean="0">
                  <a:solidFill>
                    <a:schemeClr val="tx1"/>
                  </a:solidFill>
                </a:rPr>
                <a:t>Trigger</a:t>
              </a:r>
              <a:endParaRPr lang="pt-PT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t="16113" b="12459"/>
            <a:stretch/>
          </p:blipFill>
          <p:spPr>
            <a:xfrm>
              <a:off x="7799916" y="1560513"/>
              <a:ext cx="1058333" cy="7559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7042" y="1417638"/>
              <a:ext cx="1238250" cy="92868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439958" y="4350543"/>
              <a:ext cx="867833" cy="51673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dirty="0">
                  <a:solidFill>
                    <a:schemeClr val="tx1"/>
                  </a:solidFill>
                </a:rPr>
                <a:t>j</a:t>
              </a:r>
              <a:r>
                <a:rPr lang="pt-PT" dirty="0" smtClean="0">
                  <a:solidFill>
                    <a:schemeClr val="tx1"/>
                  </a:solidFill>
                </a:rPr>
                <a:t>45</a:t>
              </a:r>
              <a:endParaRPr lang="pt-PT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53625" y="4350543"/>
              <a:ext cx="1378165" cy="51673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dirty="0" smtClean="0">
                  <a:solidFill>
                    <a:schemeClr val="tx1"/>
                  </a:solidFill>
                </a:rPr>
                <a:t>J45_L1RD0</a:t>
              </a:r>
              <a:endParaRPr lang="pt-PT" dirty="0">
                <a:solidFill>
                  <a:schemeClr val="tx1"/>
                </a:solidFill>
              </a:endParaRPr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6921500" y="2419653"/>
              <a:ext cx="333375" cy="651366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8121650" y="2419653"/>
              <a:ext cx="333375" cy="651366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6921500" y="3687120"/>
              <a:ext cx="333375" cy="651366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8121650" y="3687120"/>
              <a:ext cx="333375" cy="651366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387042" y="1209322"/>
              <a:ext cx="2391832" cy="113095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pt-PT" dirty="0" smtClean="0">
                  <a:solidFill>
                    <a:schemeClr val="tx1"/>
                  </a:solidFill>
                </a:rPr>
                <a:t>L1 </a:t>
              </a:r>
              <a:r>
                <a:rPr lang="pt-PT" dirty="0" err="1" smtClean="0">
                  <a:solidFill>
                    <a:schemeClr val="tx1"/>
                  </a:solidFill>
                </a:rPr>
                <a:t>Trigger</a:t>
              </a:r>
              <a:endParaRPr lang="pt-PT" dirty="0" smtClean="0">
                <a:solidFill>
                  <a:schemeClr val="tx1"/>
                </a:solidFill>
              </a:endParaRPr>
            </a:p>
            <a:p>
              <a:pPr algn="ctr"/>
              <a:endParaRPr lang="pt-PT" dirty="0">
                <a:solidFill>
                  <a:schemeClr val="tx1"/>
                </a:solidFill>
              </a:endParaRPr>
            </a:p>
            <a:p>
              <a:pPr algn="ctr"/>
              <a:endParaRPr lang="pt-PT" dirty="0" smtClean="0">
                <a:solidFill>
                  <a:schemeClr val="tx1"/>
                </a:solidFill>
              </a:endParaRPr>
            </a:p>
            <a:p>
              <a:pPr algn="ctr"/>
              <a:endParaRPr lang="pt-PT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254875" y="27206"/>
            <a:ext cx="188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/>
              <a:t>Tancredi</a:t>
            </a:r>
            <a:r>
              <a:rPr lang="pt-PT" b="1" dirty="0"/>
              <a:t> </a:t>
            </a:r>
            <a:r>
              <a:rPr lang="pt-PT" b="1" dirty="0" err="1" smtClean="0"/>
              <a:t>Carli</a:t>
            </a:r>
            <a:r>
              <a:rPr lang="pt-PT" b="1" dirty="0" smtClean="0"/>
              <a:t>, </a:t>
            </a:r>
            <a:r>
              <a:rPr lang="pt-PT" b="1" dirty="0" err="1" smtClean="0"/>
              <a:t>Tigran</a:t>
            </a:r>
            <a:r>
              <a:rPr lang="pt-PT" b="1" dirty="0" smtClean="0"/>
              <a:t> </a:t>
            </a:r>
            <a:r>
              <a:rPr lang="pt-PT" b="1" dirty="0" err="1"/>
              <a:t>Mkrtchyan</a:t>
            </a:r>
            <a:endParaRPr lang="pt-PT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64040" y="5763863"/>
            <a:ext cx="869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Evaluated efficiency jet trigger efficiency in </a:t>
            </a:r>
            <a:r>
              <a:rPr lang="en-GB" sz="2400" b="1" dirty="0" smtClean="0"/>
              <a:t>2017 data </a:t>
            </a:r>
            <a:r>
              <a:rPr lang="en-GB" sz="2400" dirty="0" smtClean="0"/>
              <a:t>using the </a:t>
            </a:r>
            <a:r>
              <a:rPr lang="en-GB" sz="2400" b="1" dirty="0" smtClean="0"/>
              <a:t>minimum bias </a:t>
            </a:r>
            <a:r>
              <a:rPr lang="en-GB" sz="2400" dirty="0" smtClean="0"/>
              <a:t>trigger</a:t>
            </a:r>
            <a:endParaRPr lang="pt-PT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420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63612"/>
          </a:xfrm>
        </p:spPr>
        <p:txBody>
          <a:bodyPr>
            <a:normAutofit/>
          </a:bodyPr>
          <a:lstStyle/>
          <a:p>
            <a:r>
              <a:rPr lang="pt-PT" dirty="0" smtClean="0"/>
              <a:t>L1Calo </a:t>
            </a:r>
            <a:r>
              <a:rPr lang="pt-PT" dirty="0" err="1" smtClean="0"/>
              <a:t>efficiency</a:t>
            </a:r>
            <a:r>
              <a:rPr lang="pt-PT" dirty="0" smtClean="0"/>
              <a:t> </a:t>
            </a:r>
            <a:r>
              <a:rPr lang="pt-PT" dirty="0" err="1" smtClean="0"/>
              <a:t>wrt</a:t>
            </a:r>
            <a:r>
              <a:rPr lang="pt-PT" dirty="0" smtClean="0"/>
              <a:t> L1 MB </a:t>
            </a:r>
            <a:r>
              <a:rPr lang="pt-PT" dirty="0" err="1" smtClean="0"/>
              <a:t>trigger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5358"/>
          <a:stretch/>
        </p:blipFill>
        <p:spPr>
          <a:xfrm>
            <a:off x="666750" y="1560513"/>
            <a:ext cx="8477250" cy="4691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374" y="1238250"/>
            <a:ext cx="227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0 &lt;|y|&lt; 0.5</a:t>
            </a:r>
            <a:endParaRPr lang="pt-PT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302500" y="3138706"/>
            <a:ext cx="1603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/>
              <a:t>10-15% </a:t>
            </a:r>
            <a:r>
              <a:rPr lang="pt-PT" sz="2400" dirty="0" err="1" smtClean="0"/>
              <a:t>inefficiency</a:t>
            </a:r>
            <a:endParaRPr lang="pt-PT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5921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375" y="1481138"/>
            <a:ext cx="6343778" cy="4945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63612"/>
          </a:xfrm>
        </p:spPr>
        <p:txBody>
          <a:bodyPr>
            <a:normAutofit/>
          </a:bodyPr>
          <a:lstStyle/>
          <a:p>
            <a:r>
              <a:rPr lang="pt-PT" dirty="0" smtClean="0"/>
              <a:t>L1Calo </a:t>
            </a:r>
            <a:r>
              <a:rPr lang="pt-PT" dirty="0" err="1" smtClean="0"/>
              <a:t>efficiency</a:t>
            </a:r>
            <a:r>
              <a:rPr lang="pt-PT" dirty="0" smtClean="0"/>
              <a:t> </a:t>
            </a:r>
            <a:r>
              <a:rPr lang="pt-PT" dirty="0" err="1" smtClean="0"/>
              <a:t>wrt</a:t>
            </a:r>
            <a:r>
              <a:rPr lang="pt-PT" dirty="0" smtClean="0"/>
              <a:t> L1 MB </a:t>
            </a:r>
            <a:r>
              <a:rPr lang="pt-PT" dirty="0" err="1" smtClean="0"/>
              <a:t>trigger</a:t>
            </a:r>
            <a:endParaRPr lang="pt-PT" dirty="0"/>
          </a:p>
        </p:txBody>
      </p:sp>
      <p:sp>
        <p:nvSpPr>
          <p:cNvPr id="5" name="TextBox 4"/>
          <p:cNvSpPr txBox="1"/>
          <p:nvPr/>
        </p:nvSpPr>
        <p:spPr>
          <a:xfrm>
            <a:off x="333374" y="1238250"/>
            <a:ext cx="227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2 &lt;|y|&lt; 2.5</a:t>
            </a:r>
            <a:endParaRPr lang="pt-PT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27000" y="2472909"/>
            <a:ext cx="160337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 smtClean="0"/>
              <a:t>Clue</a:t>
            </a:r>
            <a:r>
              <a:rPr lang="pt-PT" sz="2400" b="1" dirty="0" smtClean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pt-PT" sz="2400" dirty="0" smtClean="0"/>
              <a:t>Ok for </a:t>
            </a:r>
            <a:r>
              <a:rPr lang="pt-PT" sz="2400" dirty="0" err="1" smtClean="0"/>
              <a:t>higher</a:t>
            </a:r>
            <a:r>
              <a:rPr lang="pt-PT" sz="2400" dirty="0" smtClean="0"/>
              <a:t> 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7780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L1Calo </a:t>
            </a:r>
            <a:r>
              <a:rPr lang="pt-PT" dirty="0" err="1" smtClean="0"/>
              <a:t>efficiency</a:t>
            </a:r>
            <a:r>
              <a:rPr lang="pt-PT" dirty="0" smtClean="0"/>
              <a:t> </a:t>
            </a:r>
            <a:r>
              <a:rPr lang="pt-PT" dirty="0" err="1" smtClean="0"/>
              <a:t>wrt</a:t>
            </a:r>
            <a:r>
              <a:rPr lang="pt-PT" dirty="0" smtClean="0"/>
              <a:t> L1 MB </a:t>
            </a:r>
            <a:r>
              <a:rPr lang="pt-PT" dirty="0" err="1" smtClean="0"/>
              <a:t>trigger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5" y="1417638"/>
            <a:ext cx="8397875" cy="5166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4500" y="1417638"/>
            <a:ext cx="361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 smtClean="0"/>
              <a:t>Clues</a:t>
            </a:r>
            <a:r>
              <a:rPr lang="pt-PT" sz="2400" b="1" dirty="0" smtClean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pt-PT" sz="2400" dirty="0" smtClean="0"/>
              <a:t>Ok </a:t>
            </a:r>
            <a:r>
              <a:rPr lang="pt-PT" sz="2400" dirty="0" err="1" smtClean="0"/>
              <a:t>after</a:t>
            </a:r>
            <a:r>
              <a:rPr lang="pt-PT" sz="2400" dirty="0" smtClean="0"/>
              <a:t> JVT </a:t>
            </a:r>
            <a:r>
              <a:rPr lang="pt-PT" sz="2400" dirty="0" err="1" smtClean="0"/>
              <a:t>and</a:t>
            </a:r>
            <a:r>
              <a:rPr lang="pt-PT" sz="2400" dirty="0" smtClean="0"/>
              <a:t> </a:t>
            </a:r>
            <a:r>
              <a:rPr lang="pt-PT" sz="2400" dirty="0" err="1" smtClean="0"/>
              <a:t>timing</a:t>
            </a:r>
            <a:endParaRPr lang="pt-PT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7200" y="5032375"/>
            <a:ext cx="227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0 &lt;|y|&lt; 0.5</a:t>
            </a:r>
            <a:endParaRPr lang="pt-PT" sz="2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654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6"/>
            <a:ext cx="4566904" cy="6867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66904" y="2665740"/>
            <a:ext cx="4577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cap="small" dirty="0" smtClean="0"/>
              <a:t>The Jet Trigger</a:t>
            </a:r>
            <a:endParaRPr lang="en-US" sz="5400" cap="smal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2019, Tucson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7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1862"/>
          </a:xfrm>
        </p:spPr>
        <p:txBody>
          <a:bodyPr/>
          <a:lstStyle/>
          <a:p>
            <a:r>
              <a:rPr lang="pt-PT" dirty="0" smtClean="0"/>
              <a:t>Rate </a:t>
            </a:r>
            <a:r>
              <a:rPr lang="pt-PT" dirty="0" err="1" smtClean="0"/>
              <a:t>vs</a:t>
            </a:r>
            <a:r>
              <a:rPr lang="pt-PT" dirty="0" smtClean="0"/>
              <a:t> </a:t>
            </a:r>
            <a:r>
              <a:rPr lang="pt-PT" dirty="0" err="1" smtClean="0"/>
              <a:t>position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bunch</a:t>
            </a:r>
            <a:r>
              <a:rPr lang="pt-PT" dirty="0" smtClean="0"/>
              <a:t> </a:t>
            </a:r>
            <a:r>
              <a:rPr lang="pt-PT" dirty="0" err="1" smtClean="0"/>
              <a:t>train</a:t>
            </a:r>
            <a:endParaRPr lang="pt-PT" dirty="0"/>
          </a:p>
        </p:txBody>
      </p:sp>
      <p:grpSp>
        <p:nvGrpSpPr>
          <p:cNvPr id="12" name="Group 11"/>
          <p:cNvGrpSpPr/>
          <p:nvPr/>
        </p:nvGrpSpPr>
        <p:grpSpPr>
          <a:xfrm>
            <a:off x="457200" y="1155700"/>
            <a:ext cx="5384800" cy="4546600"/>
            <a:chOff x="457200" y="1155700"/>
            <a:chExt cx="5384800" cy="4546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155700"/>
              <a:ext cx="5384800" cy="4546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085650" y="2312835"/>
              <a:ext cx="28733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000" dirty="0" err="1" smtClean="0"/>
                <a:t>All</a:t>
              </a:r>
              <a:r>
                <a:rPr lang="pt-PT" sz="2000" dirty="0" smtClean="0"/>
                <a:t> MB </a:t>
              </a:r>
              <a:r>
                <a:rPr lang="pt-PT" sz="2000" dirty="0" err="1" smtClean="0"/>
                <a:t>triggers</a:t>
              </a:r>
              <a:endParaRPr lang="pt-PT" sz="2000" dirty="0" smtClean="0"/>
            </a:p>
            <a:p>
              <a:endParaRPr lang="pt-PT" sz="2000" dirty="0"/>
            </a:p>
            <a:p>
              <a:r>
                <a:rPr lang="pt-PT" sz="2000" dirty="0" smtClean="0"/>
                <a:t>MB </a:t>
              </a:r>
              <a:r>
                <a:rPr lang="pt-PT" sz="2000" dirty="0" err="1" smtClean="0"/>
                <a:t>triggers</a:t>
              </a:r>
              <a:r>
                <a:rPr lang="pt-PT" sz="2000" dirty="0" smtClean="0"/>
                <a:t> </a:t>
              </a:r>
              <a:r>
                <a:rPr lang="pt-PT" sz="2000" dirty="0" err="1" smtClean="0"/>
                <a:t>with</a:t>
              </a:r>
              <a:r>
                <a:rPr lang="pt-PT" sz="2000" dirty="0" smtClean="0"/>
                <a:t> no L1 </a:t>
              </a:r>
              <a:r>
                <a:rPr lang="pt-PT" sz="2000" dirty="0" err="1" smtClean="0"/>
                <a:t>jet</a:t>
              </a:r>
              <a:endParaRPr lang="pt-PT" sz="20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1731896" y="1946469"/>
              <a:ext cx="353754" cy="5443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1731896" y="3068161"/>
              <a:ext cx="353754" cy="5515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003907" y="1501090"/>
            <a:ext cx="2986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err="1" smtClean="0"/>
              <a:t>Filling</a:t>
            </a:r>
            <a:r>
              <a:rPr lang="pt-PT" sz="3200" dirty="0" smtClean="0"/>
              <a:t> </a:t>
            </a:r>
            <a:r>
              <a:rPr lang="pt-PT" sz="3200" dirty="0" err="1" smtClean="0"/>
              <a:t>scheme</a:t>
            </a:r>
            <a:r>
              <a:rPr lang="pt-PT" sz="3200" dirty="0" smtClean="0"/>
              <a:t>: </a:t>
            </a:r>
          </a:p>
          <a:p>
            <a:r>
              <a:rPr lang="pt-PT" sz="3200" dirty="0" smtClean="0"/>
              <a:t>8 </a:t>
            </a:r>
            <a:r>
              <a:rPr lang="pt-PT" sz="3200" dirty="0" err="1" smtClean="0"/>
              <a:t>filled</a:t>
            </a:r>
            <a:r>
              <a:rPr lang="pt-PT" sz="3200" dirty="0" smtClean="0"/>
              <a:t>, 4 </a:t>
            </a:r>
            <a:r>
              <a:rPr lang="pt-PT" sz="3200" dirty="0" err="1" smtClean="0"/>
              <a:t>empty</a:t>
            </a:r>
            <a:endParaRPr lang="pt-PT" sz="3200" dirty="0" smtClean="0"/>
          </a:p>
          <a:p>
            <a:endParaRPr lang="pt-PT" sz="3200" dirty="0" smtClean="0"/>
          </a:p>
          <a:p>
            <a:r>
              <a:rPr lang="pt-PT" sz="3200" dirty="0" err="1" smtClean="0"/>
              <a:t>Possibility</a:t>
            </a:r>
            <a:r>
              <a:rPr lang="pt-PT" sz="3200" dirty="0" smtClean="0"/>
              <a:t> </a:t>
            </a:r>
            <a:r>
              <a:rPr lang="pt-PT" sz="3200" dirty="0" err="1" smtClean="0"/>
              <a:t>is</a:t>
            </a:r>
            <a:r>
              <a:rPr lang="pt-PT" sz="3200" dirty="0"/>
              <a:t> </a:t>
            </a:r>
            <a:r>
              <a:rPr lang="pt-PT" sz="3200" dirty="0" err="1" smtClean="0"/>
              <a:t>that</a:t>
            </a:r>
            <a:r>
              <a:rPr lang="pt-PT" sz="3200" dirty="0" smtClean="0"/>
              <a:t> </a:t>
            </a:r>
            <a:r>
              <a:rPr lang="pt-PT" sz="3200" dirty="0" err="1" smtClean="0"/>
              <a:t>effect</a:t>
            </a:r>
            <a:r>
              <a:rPr lang="pt-PT" sz="3200" dirty="0" smtClean="0"/>
              <a:t> comes </a:t>
            </a:r>
            <a:r>
              <a:rPr lang="pt-PT" sz="3200" dirty="0" err="1" smtClean="0"/>
              <a:t>from</a:t>
            </a:r>
            <a:r>
              <a:rPr lang="pt-PT" sz="3200" dirty="0" smtClean="0"/>
              <a:t> 1</a:t>
            </a:r>
            <a:r>
              <a:rPr lang="pt-PT" sz="3200" baseline="30000" dirty="0" smtClean="0"/>
              <a:t>st</a:t>
            </a:r>
            <a:r>
              <a:rPr lang="pt-PT" sz="3200" dirty="0" smtClean="0"/>
              <a:t> </a:t>
            </a:r>
            <a:r>
              <a:rPr lang="pt-PT" sz="3200" dirty="0" err="1" smtClean="0"/>
              <a:t>empty</a:t>
            </a:r>
            <a:r>
              <a:rPr lang="pt-PT" sz="3200" dirty="0" smtClean="0"/>
              <a:t> </a:t>
            </a:r>
            <a:r>
              <a:rPr lang="pt-PT" sz="3200" dirty="0" err="1" smtClean="0"/>
              <a:t>bunch</a:t>
            </a:r>
            <a:endParaRPr lang="pt-PT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857700" y="5608675"/>
            <a:ext cx="588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/>
              <a:t>1st </a:t>
            </a:r>
            <a:r>
              <a:rPr lang="pt-PT" sz="2400" dirty="0" err="1" smtClean="0"/>
              <a:t>filled</a:t>
            </a:r>
            <a:r>
              <a:rPr lang="pt-PT" sz="2400" dirty="0" smtClean="0"/>
              <a:t> </a:t>
            </a:r>
            <a:r>
              <a:rPr lang="pt-PT" sz="2400" dirty="0" err="1" smtClean="0"/>
              <a:t>bunch</a:t>
            </a:r>
            <a:r>
              <a:rPr lang="pt-PT" sz="2400" dirty="0" smtClean="0"/>
              <a:t>		</a:t>
            </a:r>
            <a:r>
              <a:rPr lang="pt-PT" sz="2400" dirty="0" err="1" smtClean="0"/>
              <a:t>last</a:t>
            </a:r>
            <a:r>
              <a:rPr lang="pt-PT" sz="2400" dirty="0" smtClean="0"/>
              <a:t> </a:t>
            </a:r>
            <a:r>
              <a:rPr lang="pt-PT" sz="2400" dirty="0" err="1" smtClean="0"/>
              <a:t>filled</a:t>
            </a:r>
            <a:r>
              <a:rPr lang="pt-PT" sz="2400" dirty="0" smtClean="0"/>
              <a:t> </a:t>
            </a:r>
            <a:r>
              <a:rPr lang="pt-PT" sz="2400" dirty="0" err="1" smtClean="0"/>
              <a:t>bunch</a:t>
            </a:r>
            <a:endParaRPr lang="pt-PT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566954" y="3975413"/>
            <a:ext cx="313391" cy="1633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778250" y="4730751"/>
            <a:ext cx="222250" cy="9715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7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Current</a:t>
            </a:r>
            <a:r>
              <a:rPr lang="pt-PT" dirty="0" smtClean="0"/>
              <a:t> </a:t>
            </a:r>
            <a:r>
              <a:rPr lang="pt-PT" dirty="0" err="1" smtClean="0"/>
              <a:t>understanding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6374" y="1338263"/>
            <a:ext cx="8778875" cy="2447925"/>
          </a:xfrm>
        </p:spPr>
        <p:txBody>
          <a:bodyPr>
            <a:normAutofit/>
          </a:bodyPr>
          <a:lstStyle/>
          <a:p>
            <a:r>
              <a:rPr lang="en-GB" sz="2800" dirty="0" smtClean="0"/>
              <a:t>There is a 10-15% inefficiency in L1 jets </a:t>
            </a:r>
            <a:r>
              <a:rPr lang="en-GB" sz="2800" dirty="0" err="1" smtClean="0"/>
              <a:t>wrt</a:t>
            </a:r>
            <a:r>
              <a:rPr lang="en-GB" sz="2800" dirty="0" smtClean="0"/>
              <a:t> L1</a:t>
            </a:r>
            <a:r>
              <a:rPr lang="en-GB" sz="2800" dirty="0"/>
              <a:t> </a:t>
            </a:r>
            <a:r>
              <a:rPr lang="en-GB" sz="2800" dirty="0" smtClean="0"/>
              <a:t>random-triggered events </a:t>
            </a:r>
          </a:p>
          <a:p>
            <a:pPr lvl="1"/>
            <a:r>
              <a:rPr lang="en-US" sz="2400" dirty="0" smtClean="0"/>
              <a:t>Under investigation</a:t>
            </a:r>
            <a:endParaRPr lang="en-GB" sz="2400" dirty="0" smtClean="0"/>
          </a:p>
          <a:p>
            <a:pPr lvl="1"/>
            <a:r>
              <a:rPr lang="en-GB" sz="2400" dirty="0" smtClean="0"/>
              <a:t>Observed for |y| &lt; 2</a:t>
            </a:r>
          </a:p>
          <a:p>
            <a:pPr lvl="1"/>
            <a:r>
              <a:rPr lang="en-GB" sz="2400" dirty="0" smtClean="0"/>
              <a:t>Full efficiency is regained by applying jet timing cut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375" y="3730625"/>
            <a:ext cx="8778875" cy="286232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pt-PT" sz="2000" dirty="0" err="1" smtClean="0"/>
              <a:t>Steve’s</a:t>
            </a:r>
            <a:r>
              <a:rPr lang="pt-PT" sz="2000" dirty="0" smtClean="0"/>
              <a:t> </a:t>
            </a:r>
            <a:r>
              <a:rPr lang="pt-PT" sz="2000" dirty="0" err="1" smtClean="0"/>
              <a:t>explanation</a:t>
            </a:r>
            <a:endParaRPr lang="pt-PT" sz="2000" dirty="0" smtClean="0"/>
          </a:p>
          <a:p>
            <a:r>
              <a:rPr lang="pt-PT" sz="2000" dirty="0" smtClean="0"/>
              <a:t>  </a:t>
            </a:r>
            <a:r>
              <a:rPr lang="pt-PT" sz="2000" dirty="0" err="1" smtClean="0"/>
              <a:t>My</a:t>
            </a:r>
            <a:r>
              <a:rPr lang="pt-PT" sz="2000" dirty="0" smtClean="0"/>
              <a:t> </a:t>
            </a:r>
            <a:r>
              <a:rPr lang="pt-PT" sz="2000" dirty="0" err="1" smtClean="0"/>
              <a:t>theory</a:t>
            </a:r>
            <a:r>
              <a:rPr lang="pt-PT" sz="2000" dirty="0" smtClean="0"/>
              <a:t> </a:t>
            </a:r>
            <a:r>
              <a:rPr lang="pt-PT" sz="2000" dirty="0" err="1" smtClean="0"/>
              <a:t>is</a:t>
            </a:r>
            <a:r>
              <a:rPr lang="pt-PT" sz="2000" dirty="0" smtClean="0"/>
              <a:t> </a:t>
            </a:r>
            <a:r>
              <a:rPr lang="pt-PT" sz="2000" dirty="0" err="1" smtClean="0"/>
              <a:t>that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effect</a:t>
            </a:r>
            <a:r>
              <a:rPr lang="pt-PT" sz="2000" dirty="0" smtClean="0"/>
              <a:t> </a:t>
            </a:r>
            <a:r>
              <a:rPr lang="pt-PT" sz="2000" dirty="0" err="1" smtClean="0"/>
              <a:t>seen</a:t>
            </a:r>
            <a:r>
              <a:rPr lang="pt-PT" sz="2000" dirty="0" smtClean="0"/>
              <a:t> </a:t>
            </a:r>
            <a:r>
              <a:rPr lang="pt-PT" sz="2000" dirty="0" err="1" smtClean="0"/>
              <a:t>is</a:t>
            </a:r>
            <a:r>
              <a:rPr lang="pt-PT" sz="2000" dirty="0" smtClean="0"/>
              <a:t> </a:t>
            </a:r>
            <a:r>
              <a:rPr lang="pt-PT" sz="2000" dirty="0" err="1" smtClean="0"/>
              <a:t>mostly</a:t>
            </a:r>
            <a:r>
              <a:rPr lang="pt-PT" sz="2000" dirty="0" smtClean="0"/>
              <a:t> </a:t>
            </a:r>
            <a:r>
              <a:rPr lang="pt-PT" sz="2000" dirty="0" err="1" smtClean="0"/>
              <a:t>due</a:t>
            </a:r>
            <a:r>
              <a:rPr lang="pt-PT" sz="2000" dirty="0" smtClean="0"/>
              <a:t> to </a:t>
            </a:r>
            <a:r>
              <a:rPr lang="pt-PT" sz="2000" dirty="0" err="1" smtClean="0"/>
              <a:t>jets</a:t>
            </a:r>
            <a:r>
              <a:rPr lang="pt-PT" sz="2000" dirty="0" smtClean="0"/>
              <a:t> </a:t>
            </a:r>
            <a:r>
              <a:rPr lang="pt-PT" sz="2000" dirty="0" err="1" smtClean="0"/>
              <a:t>in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/>
              <a:t> </a:t>
            </a:r>
            <a:r>
              <a:rPr lang="pt-PT" sz="2000" dirty="0" err="1" smtClean="0"/>
              <a:t>next</a:t>
            </a:r>
            <a:r>
              <a:rPr lang="pt-PT" sz="2000" dirty="0" smtClean="0"/>
              <a:t> BC (</a:t>
            </a:r>
            <a:r>
              <a:rPr lang="pt-PT" sz="2000" dirty="0" err="1" smtClean="0"/>
              <a:t>since</a:t>
            </a:r>
            <a:r>
              <a:rPr lang="pt-PT" sz="2000" dirty="0" smtClean="0"/>
              <a:t> </a:t>
            </a:r>
            <a:r>
              <a:rPr lang="pt-PT" sz="2000" dirty="0" err="1" smtClean="0"/>
              <a:t>if</a:t>
            </a:r>
            <a:r>
              <a:rPr lang="pt-PT" sz="2000" dirty="0" smtClean="0"/>
              <a:t> </a:t>
            </a:r>
            <a:r>
              <a:rPr lang="pt-PT" sz="2000" dirty="0" err="1" smtClean="0"/>
              <a:t>there</a:t>
            </a:r>
            <a:r>
              <a:rPr lang="pt-PT" sz="2000" dirty="0" smtClean="0"/>
              <a:t> </a:t>
            </a:r>
            <a:r>
              <a:rPr lang="pt-PT" sz="2000" dirty="0" err="1" smtClean="0"/>
              <a:t>was</a:t>
            </a:r>
            <a:r>
              <a:rPr lang="pt-PT" sz="2000" dirty="0" smtClean="0"/>
              <a:t> a </a:t>
            </a:r>
            <a:r>
              <a:rPr lang="pt-PT" sz="2000" dirty="0" err="1" smtClean="0"/>
              <a:t>bigish</a:t>
            </a:r>
            <a:r>
              <a:rPr lang="pt-PT" sz="2000" dirty="0" smtClean="0"/>
              <a:t> </a:t>
            </a:r>
            <a:r>
              <a:rPr lang="pt-PT" sz="2000" dirty="0" err="1" smtClean="0"/>
              <a:t>jet</a:t>
            </a:r>
            <a:r>
              <a:rPr lang="pt-PT" sz="2000" dirty="0" smtClean="0"/>
              <a:t> </a:t>
            </a:r>
            <a:r>
              <a:rPr lang="pt-PT" sz="2000" dirty="0" err="1" smtClean="0"/>
              <a:t>in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previous</a:t>
            </a:r>
            <a:r>
              <a:rPr lang="pt-PT" sz="2000" dirty="0" smtClean="0"/>
              <a:t> BC </a:t>
            </a:r>
            <a:r>
              <a:rPr lang="pt-PT" sz="2000" dirty="0" err="1" smtClean="0"/>
              <a:t>in</a:t>
            </a:r>
            <a:r>
              <a:rPr lang="pt-PT" sz="2000" dirty="0" smtClean="0"/>
              <a:t> </a:t>
            </a:r>
            <a:r>
              <a:rPr lang="pt-PT" sz="2000" dirty="0" err="1" smtClean="0"/>
              <a:t>low</a:t>
            </a:r>
            <a:r>
              <a:rPr lang="pt-PT" sz="2000" dirty="0" smtClean="0"/>
              <a:t> mu data, </a:t>
            </a:r>
            <a:r>
              <a:rPr lang="pt-PT" sz="2000" dirty="0" err="1" smtClean="0"/>
              <a:t>we'd</a:t>
            </a:r>
            <a:r>
              <a:rPr lang="pt-PT" sz="2000" dirty="0" smtClean="0"/>
              <a:t> </a:t>
            </a:r>
            <a:r>
              <a:rPr lang="pt-PT" sz="2000" dirty="0" err="1" smtClean="0"/>
              <a:t>have</a:t>
            </a:r>
            <a:r>
              <a:rPr lang="pt-PT" sz="2000" dirty="0" smtClean="0"/>
              <a:t> </a:t>
            </a:r>
            <a:r>
              <a:rPr lang="pt-PT" sz="2000" dirty="0" err="1" smtClean="0"/>
              <a:t>probably</a:t>
            </a:r>
            <a:r>
              <a:rPr lang="pt-PT" sz="2000" dirty="0" smtClean="0"/>
              <a:t> </a:t>
            </a:r>
            <a:r>
              <a:rPr lang="pt-PT" sz="2000" dirty="0" err="1" smtClean="0"/>
              <a:t>triggered</a:t>
            </a:r>
            <a:r>
              <a:rPr lang="pt-PT" sz="2000" dirty="0" smtClean="0"/>
              <a:t> </a:t>
            </a:r>
            <a:r>
              <a:rPr lang="pt-PT" sz="2000" dirty="0" err="1" smtClean="0"/>
              <a:t>it</a:t>
            </a:r>
            <a:r>
              <a:rPr lang="pt-PT" sz="2000" dirty="0" smtClean="0"/>
              <a:t> </a:t>
            </a:r>
            <a:r>
              <a:rPr lang="pt-PT" sz="2000" dirty="0" err="1" smtClean="0"/>
              <a:t>already</a:t>
            </a:r>
            <a:r>
              <a:rPr lang="pt-PT" sz="2000" dirty="0" smtClean="0"/>
              <a:t>, </a:t>
            </a:r>
            <a:r>
              <a:rPr lang="pt-PT" sz="2000" dirty="0" err="1" smtClean="0"/>
              <a:t>so</a:t>
            </a:r>
            <a:r>
              <a:rPr lang="pt-PT" sz="2000" dirty="0"/>
              <a:t> </a:t>
            </a:r>
            <a:r>
              <a:rPr lang="pt-PT" sz="2000" dirty="0" err="1" smtClean="0"/>
              <a:t>be</a:t>
            </a:r>
            <a:r>
              <a:rPr lang="pt-PT" sz="2000" dirty="0" smtClean="0"/>
              <a:t> </a:t>
            </a:r>
            <a:r>
              <a:rPr lang="pt-PT" sz="2000" dirty="0" err="1" smtClean="0"/>
              <a:t>in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deadtime</a:t>
            </a:r>
            <a:r>
              <a:rPr lang="pt-PT" sz="2000" dirty="0" smtClean="0"/>
              <a:t> </a:t>
            </a:r>
            <a:r>
              <a:rPr lang="pt-PT" sz="2000" dirty="0" err="1" smtClean="0"/>
              <a:t>of</a:t>
            </a:r>
            <a:r>
              <a:rPr lang="pt-PT" sz="2000" dirty="0" smtClean="0"/>
              <a:t> a </a:t>
            </a:r>
            <a:r>
              <a:rPr lang="pt-PT" sz="2000" dirty="0" err="1" smtClean="0"/>
              <a:t>genuine</a:t>
            </a:r>
            <a:r>
              <a:rPr lang="pt-PT" sz="2000" dirty="0" smtClean="0"/>
              <a:t> L1A).  </a:t>
            </a:r>
            <a:r>
              <a:rPr lang="pt-PT" sz="2000" dirty="0" err="1" smtClean="0"/>
              <a:t>This</a:t>
            </a:r>
            <a:r>
              <a:rPr lang="pt-PT" sz="2000" dirty="0" smtClean="0"/>
              <a:t> </a:t>
            </a:r>
            <a:r>
              <a:rPr lang="pt-PT" sz="2000" dirty="0" err="1" smtClean="0"/>
              <a:t>means</a:t>
            </a:r>
            <a:r>
              <a:rPr lang="pt-PT" sz="2000" dirty="0" smtClean="0"/>
              <a:t> </a:t>
            </a:r>
            <a:r>
              <a:rPr lang="pt-PT" sz="2000" dirty="0" err="1" smtClean="0"/>
              <a:t>you</a:t>
            </a:r>
            <a:r>
              <a:rPr lang="pt-PT" sz="2000" dirty="0" smtClean="0"/>
              <a:t> </a:t>
            </a:r>
            <a:r>
              <a:rPr lang="pt-PT" sz="2000" dirty="0" err="1" smtClean="0"/>
              <a:t>should</a:t>
            </a:r>
            <a:r>
              <a:rPr lang="pt-PT" sz="2000" dirty="0" smtClean="0"/>
              <a:t> </a:t>
            </a:r>
            <a:r>
              <a:rPr lang="pt-PT" sz="2000" dirty="0" err="1" smtClean="0"/>
              <a:t>not</a:t>
            </a:r>
            <a:r>
              <a:rPr lang="pt-PT" sz="2000" dirty="0"/>
              <a:t> </a:t>
            </a:r>
            <a:r>
              <a:rPr lang="pt-PT" sz="2000" dirty="0" err="1" smtClean="0"/>
              <a:t>see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effect</a:t>
            </a:r>
            <a:r>
              <a:rPr lang="pt-PT" sz="2000" dirty="0" smtClean="0"/>
              <a:t> </a:t>
            </a:r>
            <a:r>
              <a:rPr lang="pt-PT" sz="2000" dirty="0" err="1" smtClean="0"/>
              <a:t>in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last</a:t>
            </a:r>
            <a:r>
              <a:rPr lang="pt-PT" sz="2000" dirty="0" smtClean="0"/>
              <a:t> </a:t>
            </a:r>
            <a:r>
              <a:rPr lang="pt-PT" sz="2000" dirty="0" err="1" smtClean="0"/>
              <a:t>bunch</a:t>
            </a:r>
            <a:r>
              <a:rPr lang="pt-PT" sz="2000" dirty="0" smtClean="0"/>
              <a:t> </a:t>
            </a:r>
            <a:r>
              <a:rPr lang="pt-PT" sz="2000" dirty="0" err="1" smtClean="0"/>
              <a:t>in</a:t>
            </a:r>
            <a:r>
              <a:rPr lang="pt-PT" sz="2000" dirty="0" smtClean="0"/>
              <a:t> a </a:t>
            </a:r>
            <a:r>
              <a:rPr lang="pt-PT" sz="2000" dirty="0" err="1" smtClean="0"/>
              <a:t>train</a:t>
            </a:r>
            <a:r>
              <a:rPr lang="pt-PT" sz="2000" dirty="0" smtClean="0"/>
              <a:t>, </a:t>
            </a:r>
            <a:r>
              <a:rPr lang="pt-PT" sz="2000" dirty="0" err="1" smtClean="0"/>
              <a:t>since</a:t>
            </a:r>
            <a:r>
              <a:rPr lang="pt-PT" sz="2000" dirty="0" smtClean="0"/>
              <a:t> </a:t>
            </a:r>
            <a:r>
              <a:rPr lang="pt-PT" sz="2000" dirty="0" err="1" smtClean="0"/>
              <a:t>there</a:t>
            </a:r>
            <a:r>
              <a:rPr lang="pt-PT" sz="2000" dirty="0" smtClean="0"/>
              <a:t> are</a:t>
            </a:r>
          </a:p>
          <a:p>
            <a:r>
              <a:rPr lang="pt-PT" sz="2000" dirty="0" smtClean="0"/>
              <a:t>no </a:t>
            </a:r>
            <a:r>
              <a:rPr lang="pt-PT" sz="2000" dirty="0" err="1" smtClean="0"/>
              <a:t>genuine</a:t>
            </a:r>
            <a:r>
              <a:rPr lang="pt-PT" sz="2000" dirty="0" smtClean="0"/>
              <a:t> </a:t>
            </a:r>
            <a:r>
              <a:rPr lang="pt-PT" sz="2000" dirty="0" err="1" smtClean="0"/>
              <a:t>jets</a:t>
            </a:r>
            <a:r>
              <a:rPr lang="pt-PT" sz="2000" dirty="0" smtClean="0"/>
              <a:t> 25 </a:t>
            </a:r>
            <a:r>
              <a:rPr lang="pt-PT" sz="2000" dirty="0" err="1" smtClean="0"/>
              <a:t>ns</a:t>
            </a:r>
            <a:r>
              <a:rPr lang="pt-PT" sz="2000" dirty="0" smtClean="0"/>
              <a:t> later </a:t>
            </a:r>
            <a:r>
              <a:rPr lang="pt-PT" sz="2000" dirty="0" err="1" smtClean="0"/>
              <a:t>in</a:t>
            </a:r>
            <a:r>
              <a:rPr lang="pt-PT" sz="2000" dirty="0" smtClean="0"/>
              <a:t> </a:t>
            </a:r>
            <a:r>
              <a:rPr lang="pt-PT" sz="2000" dirty="0" err="1" smtClean="0"/>
              <a:t>that</a:t>
            </a:r>
            <a:r>
              <a:rPr lang="pt-PT" sz="2000" dirty="0" smtClean="0"/>
              <a:t> case.  </a:t>
            </a:r>
            <a:r>
              <a:rPr lang="pt-PT" sz="2000" dirty="0" err="1" smtClean="0"/>
              <a:t>This</a:t>
            </a:r>
            <a:r>
              <a:rPr lang="pt-PT" sz="2000" dirty="0" smtClean="0"/>
              <a:t> </a:t>
            </a:r>
            <a:r>
              <a:rPr lang="pt-PT" sz="2000" dirty="0" err="1" smtClean="0"/>
              <a:t>corresponds</a:t>
            </a:r>
            <a:r>
              <a:rPr lang="pt-PT" sz="2000" dirty="0"/>
              <a:t> </a:t>
            </a:r>
            <a:r>
              <a:rPr lang="pt-PT" sz="2000" dirty="0" err="1" smtClean="0"/>
              <a:t>well</a:t>
            </a:r>
            <a:r>
              <a:rPr lang="pt-PT" sz="2000" dirty="0" smtClean="0"/>
              <a:t> to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plots</a:t>
            </a:r>
            <a:r>
              <a:rPr lang="pt-PT" sz="2000" dirty="0" smtClean="0"/>
              <a:t> </a:t>
            </a:r>
            <a:r>
              <a:rPr lang="pt-PT" sz="2000" dirty="0" err="1" smtClean="0"/>
              <a:t>on</a:t>
            </a:r>
            <a:r>
              <a:rPr lang="pt-PT" sz="2000" dirty="0" smtClean="0"/>
              <a:t> 29/30 </a:t>
            </a:r>
            <a:r>
              <a:rPr lang="pt-PT" sz="2000" dirty="0" err="1" smtClean="0"/>
              <a:t>where</a:t>
            </a:r>
            <a:r>
              <a:rPr lang="pt-PT" sz="2000" dirty="0" smtClean="0"/>
              <a:t> </a:t>
            </a:r>
            <a:r>
              <a:rPr lang="pt-PT" sz="2000" dirty="0" err="1" smtClean="0"/>
              <a:t>Tancredi</a:t>
            </a:r>
            <a:r>
              <a:rPr lang="pt-PT" sz="2000" dirty="0" smtClean="0"/>
              <a:t> </a:t>
            </a:r>
            <a:r>
              <a:rPr lang="pt-PT" sz="2000" dirty="0" err="1" smtClean="0"/>
              <a:t>sees</a:t>
            </a:r>
            <a:r>
              <a:rPr lang="pt-PT" sz="2000" dirty="0" smtClean="0"/>
              <a:t> </a:t>
            </a:r>
            <a:r>
              <a:rPr lang="pt-PT" sz="2000" dirty="0" err="1" smtClean="0"/>
              <a:t>little</a:t>
            </a:r>
            <a:r>
              <a:rPr lang="pt-PT" sz="2000" dirty="0" smtClean="0"/>
              <a:t> L1Calo '</a:t>
            </a:r>
            <a:r>
              <a:rPr lang="pt-PT" sz="2000" dirty="0" err="1" smtClean="0"/>
              <a:t>inefficiency</a:t>
            </a:r>
            <a:r>
              <a:rPr lang="pt-PT" sz="2000" dirty="0" smtClean="0"/>
              <a:t>' </a:t>
            </a:r>
            <a:r>
              <a:rPr lang="pt-PT" sz="2000" dirty="0" err="1" smtClean="0"/>
              <a:t>in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last</a:t>
            </a:r>
            <a:r>
              <a:rPr lang="pt-PT" sz="2000" dirty="0" smtClean="0"/>
              <a:t> </a:t>
            </a:r>
            <a:r>
              <a:rPr lang="pt-PT" sz="2000" dirty="0" err="1" smtClean="0"/>
              <a:t>bunch</a:t>
            </a:r>
            <a:r>
              <a:rPr lang="pt-PT" sz="2000" dirty="0" smtClean="0"/>
              <a:t>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these</a:t>
            </a:r>
            <a:r>
              <a:rPr lang="pt-PT" sz="2000" dirty="0" smtClean="0"/>
              <a:t> 8b4e </a:t>
            </a:r>
            <a:r>
              <a:rPr lang="pt-PT" sz="2000" dirty="0" err="1" smtClean="0"/>
              <a:t>trains</a:t>
            </a:r>
            <a:r>
              <a:rPr lang="pt-PT" sz="2000" dirty="0" smtClean="0"/>
              <a:t>.  </a:t>
            </a:r>
            <a:r>
              <a:rPr lang="pt-PT" sz="2000" dirty="0" err="1" smtClean="0"/>
              <a:t>Let’s</a:t>
            </a:r>
            <a:r>
              <a:rPr lang="pt-PT" sz="2000" dirty="0"/>
              <a:t> </a:t>
            </a:r>
            <a:r>
              <a:rPr lang="pt-PT" sz="2000" dirty="0" err="1" smtClean="0"/>
              <a:t>put</a:t>
            </a:r>
            <a:r>
              <a:rPr lang="pt-PT" sz="2000" dirty="0" smtClean="0"/>
              <a:t> </a:t>
            </a:r>
            <a:r>
              <a:rPr lang="pt-PT" sz="2000" dirty="0" err="1" smtClean="0"/>
              <a:t>it</a:t>
            </a:r>
            <a:r>
              <a:rPr lang="pt-PT" sz="2000" dirty="0" smtClean="0"/>
              <a:t> </a:t>
            </a:r>
            <a:r>
              <a:rPr lang="pt-PT" sz="2000" dirty="0" err="1" smtClean="0"/>
              <a:t>another</a:t>
            </a:r>
            <a:r>
              <a:rPr lang="pt-PT" sz="2000" dirty="0" smtClean="0"/>
              <a:t> </a:t>
            </a:r>
            <a:r>
              <a:rPr lang="pt-PT" sz="2000" dirty="0" err="1" smtClean="0"/>
              <a:t>way</a:t>
            </a:r>
            <a:r>
              <a:rPr lang="pt-PT" sz="2000" dirty="0" smtClean="0"/>
              <a:t>, </a:t>
            </a:r>
            <a:r>
              <a:rPr lang="pt-PT" sz="2000" dirty="0" err="1" smtClean="0"/>
              <a:t>in</a:t>
            </a:r>
            <a:r>
              <a:rPr lang="pt-PT" sz="2000" dirty="0" smtClean="0"/>
              <a:t> </a:t>
            </a:r>
            <a:r>
              <a:rPr lang="pt-PT" sz="2000" dirty="0" err="1" smtClean="0"/>
              <a:t>those</a:t>
            </a:r>
            <a:r>
              <a:rPr lang="pt-PT" sz="2000" dirty="0" smtClean="0"/>
              <a:t> </a:t>
            </a:r>
            <a:r>
              <a:rPr lang="pt-PT" sz="2000" dirty="0" err="1" smtClean="0"/>
              <a:t>bunches</a:t>
            </a:r>
            <a:r>
              <a:rPr lang="pt-PT" sz="2000" dirty="0" smtClean="0"/>
              <a:t>, </a:t>
            </a:r>
            <a:r>
              <a:rPr lang="pt-PT" sz="2000" dirty="0" err="1" smtClean="0"/>
              <a:t>there</a:t>
            </a:r>
            <a:r>
              <a:rPr lang="pt-PT" sz="2000" dirty="0" smtClean="0"/>
              <a:t> are no </a:t>
            </a:r>
            <a:r>
              <a:rPr lang="pt-PT" sz="2000" dirty="0" err="1" smtClean="0"/>
              <a:t>out</a:t>
            </a:r>
            <a:r>
              <a:rPr lang="pt-PT" sz="2000" dirty="0" smtClean="0"/>
              <a:t> </a:t>
            </a:r>
            <a:r>
              <a:rPr lang="pt-PT" sz="2000" dirty="0" err="1" smtClean="0"/>
              <a:t>of</a:t>
            </a:r>
            <a:r>
              <a:rPr lang="pt-PT" sz="2000" dirty="0"/>
              <a:t> </a:t>
            </a:r>
            <a:r>
              <a:rPr lang="pt-PT" sz="2000" dirty="0" smtClean="0"/>
              <a:t>time </a:t>
            </a:r>
            <a:r>
              <a:rPr lang="pt-PT" sz="2000" dirty="0" err="1" smtClean="0"/>
              <a:t>jets</a:t>
            </a:r>
            <a:r>
              <a:rPr lang="pt-PT" sz="2000" dirty="0" smtClean="0"/>
              <a:t> to </a:t>
            </a:r>
            <a:r>
              <a:rPr lang="pt-PT" sz="2000" dirty="0" err="1" smtClean="0"/>
              <a:t>be</a:t>
            </a:r>
            <a:r>
              <a:rPr lang="pt-PT" sz="2000" dirty="0" smtClean="0"/>
              <a:t> </a:t>
            </a:r>
            <a:r>
              <a:rPr lang="pt-PT" sz="2000" dirty="0" err="1" smtClean="0"/>
              <a:t>over-counted</a:t>
            </a:r>
            <a:r>
              <a:rPr lang="pt-PT" sz="2000" dirty="0" smtClean="0"/>
              <a:t> </a:t>
            </a:r>
            <a:r>
              <a:rPr lang="pt-PT" sz="2000" dirty="0" err="1" smtClean="0"/>
              <a:t>by</a:t>
            </a:r>
            <a:r>
              <a:rPr lang="pt-PT" sz="2000" dirty="0" smtClean="0"/>
              <a:t> </a:t>
            </a:r>
            <a:r>
              <a:rPr lang="pt-PT" sz="2000" dirty="0" err="1" smtClean="0"/>
              <a:t>his</a:t>
            </a:r>
            <a:r>
              <a:rPr lang="pt-PT" sz="2000" dirty="0" smtClean="0"/>
              <a:t> </a:t>
            </a:r>
            <a:r>
              <a:rPr lang="pt-PT" sz="2000" dirty="0" err="1" smtClean="0"/>
              <a:t>analysis</a:t>
            </a:r>
            <a:r>
              <a:rPr lang="pt-PT" sz="2000" dirty="0" smtClean="0"/>
              <a:t>!</a:t>
            </a:r>
            <a:endParaRPr lang="pt-PT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0020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8422" y="274638"/>
            <a:ext cx="3781424" cy="1143000"/>
          </a:xfrm>
        </p:spPr>
        <p:txBody>
          <a:bodyPr/>
          <a:lstStyle/>
          <a:p>
            <a:r>
              <a:rPr lang="pt-PT" dirty="0" err="1" smtClean="0"/>
              <a:t>Conclusions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7413" y="3084656"/>
            <a:ext cx="6026587" cy="3773343"/>
          </a:xfrm>
        </p:spPr>
        <p:txBody>
          <a:bodyPr>
            <a:normAutofit/>
          </a:bodyPr>
          <a:lstStyle/>
          <a:p>
            <a:r>
              <a:rPr lang="pt-PT" dirty="0" err="1"/>
              <a:t>Jet</a:t>
            </a:r>
            <a:r>
              <a:rPr lang="pt-PT" dirty="0"/>
              <a:t> </a:t>
            </a:r>
            <a:r>
              <a:rPr lang="pt-PT" dirty="0" err="1"/>
              <a:t>trigger</a:t>
            </a:r>
            <a:r>
              <a:rPr lang="pt-PT" dirty="0"/>
              <a:t> performance </a:t>
            </a:r>
            <a:r>
              <a:rPr lang="pt-PT" dirty="0" err="1"/>
              <a:t>has</a:t>
            </a:r>
            <a:r>
              <a:rPr lang="pt-PT" dirty="0"/>
              <a:t> </a:t>
            </a:r>
            <a:r>
              <a:rPr lang="pt-PT" dirty="0" err="1"/>
              <a:t>steadily</a:t>
            </a:r>
            <a:r>
              <a:rPr lang="pt-PT" dirty="0"/>
              <a:t> </a:t>
            </a:r>
            <a:r>
              <a:rPr lang="pt-PT" dirty="0" err="1"/>
              <a:t>improved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increasing</a:t>
            </a:r>
            <a:r>
              <a:rPr lang="pt-PT" dirty="0"/>
              <a:t> </a:t>
            </a:r>
            <a:r>
              <a:rPr lang="pt-PT" dirty="0" err="1"/>
              <a:t>commonality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offline </a:t>
            </a:r>
            <a:r>
              <a:rPr lang="pt-PT" dirty="0" err="1"/>
              <a:t>jets</a:t>
            </a:r>
            <a:r>
              <a:rPr lang="pt-PT" dirty="0"/>
              <a:t> </a:t>
            </a:r>
          </a:p>
          <a:p>
            <a:r>
              <a:rPr lang="pt-PT" dirty="0" err="1"/>
              <a:t>Currently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a </a:t>
            </a:r>
            <a:r>
              <a:rPr lang="pt-PT" dirty="0" err="1"/>
              <a:t>crossroads</a:t>
            </a:r>
            <a:r>
              <a:rPr lang="pt-PT" dirty="0"/>
              <a:t>: HLT </a:t>
            </a:r>
            <a:r>
              <a:rPr lang="pt-PT" dirty="0" err="1"/>
              <a:t>tracking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necessary</a:t>
            </a:r>
            <a:r>
              <a:rPr lang="pt-PT" dirty="0"/>
              <a:t> to continue to </a:t>
            </a:r>
            <a:r>
              <a:rPr lang="pt-PT" dirty="0" smtClean="0"/>
              <a:t>evolve</a:t>
            </a:r>
            <a:endParaRPr lang="pt-P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7" l="0" r="98932">
                        <a14:backgroundMark x1="92415" y1="88924" x2="86752" y2="73467"/>
                        <a14:backgroundMark x1="67949" y1="86170" x2="67949" y2="72904"/>
                        <a14:backgroundMark x1="4701" y1="71965" x2="4274" y2="80038"/>
                        <a14:backgroundMark x1="26709" y1="85294" x2="21581" y2="69462"/>
                        <a14:backgroundMark x1="48184" y1="68273" x2="48611" y2="84355"/>
                        <a14:backgroundMark x1="74466" y1="84355" x2="66239" y2="91051"/>
                        <a14:backgroundMark x1="66239" y1="92866" x2="66239" y2="96120"/>
                        <a14:backgroundMark x1="7799" y1="80914" x2="1175" y2="850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7745"/>
            <a:ext cx="3942126" cy="67302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42126" y="1644012"/>
            <a:ext cx="355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 err="1" smtClean="0"/>
              <a:t>Thank</a:t>
            </a:r>
            <a:r>
              <a:rPr lang="pt-PT" sz="3600" b="1" dirty="0" smtClean="0"/>
              <a:t> </a:t>
            </a:r>
            <a:r>
              <a:rPr lang="pt-PT" sz="3600" b="1" dirty="0" err="1" smtClean="0"/>
              <a:t>you</a:t>
            </a:r>
            <a:r>
              <a:rPr lang="pt-PT" sz="3600" b="1" dirty="0" smtClean="0"/>
              <a:t> for a </a:t>
            </a:r>
            <a:r>
              <a:rPr lang="pt-PT" sz="3600" b="1" dirty="0" err="1" smtClean="0"/>
              <a:t>great</a:t>
            </a:r>
            <a:r>
              <a:rPr lang="pt-PT" sz="3600" b="1" dirty="0" smtClean="0"/>
              <a:t> workshop!</a:t>
            </a:r>
            <a:endParaRPr lang="pt-PT" sz="3600" b="1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8971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2126" y="300270"/>
            <a:ext cx="8159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600" b="1" dirty="0" err="1" smtClean="0">
                <a:solidFill>
                  <a:schemeClr val="bg1"/>
                </a:solidFill>
                <a:latin typeface="Wide Latin"/>
                <a:cs typeface="Wide Latin"/>
              </a:rPr>
              <a:t>The</a:t>
            </a:r>
            <a:r>
              <a:rPr lang="pt-PT" sz="6600" b="1" dirty="0" smtClean="0">
                <a:solidFill>
                  <a:schemeClr val="bg1"/>
                </a:solidFill>
                <a:latin typeface="Wide Latin"/>
                <a:cs typeface="Wide Latin"/>
              </a:rPr>
              <a:t> </a:t>
            </a:r>
            <a:r>
              <a:rPr lang="pt-PT" sz="6600" b="1" dirty="0" err="1" smtClean="0">
                <a:solidFill>
                  <a:schemeClr val="bg1"/>
                </a:solidFill>
                <a:latin typeface="Wide Latin"/>
                <a:cs typeface="Wide Latin"/>
              </a:rPr>
              <a:t>End</a:t>
            </a:r>
            <a:endParaRPr lang="pt-PT" sz="6600" b="1" dirty="0">
              <a:solidFill>
                <a:schemeClr val="bg1"/>
              </a:solidFill>
              <a:latin typeface="Wide Latin"/>
              <a:cs typeface="Wide Latin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Ricardo Gonçalo (UC/LIP)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HCW 2019, Tucson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BE0024-2C8F-9648-AC14-688A1D704BB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" y="6212044"/>
            <a:ext cx="9131427" cy="689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 descr="Modelos-Barras-FUNDOS-v04_3logos-FEE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82" y="6212046"/>
            <a:ext cx="3992302" cy="617699"/>
          </a:xfrm>
          <a:prstGeom prst="rect">
            <a:avLst/>
          </a:prstGeom>
        </p:spPr>
      </p:pic>
      <p:pic>
        <p:nvPicPr>
          <p:cNvPr id="15" name="Picture 14" descr="LIP-black-3100x21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9" y="6251038"/>
            <a:ext cx="903146" cy="611808"/>
          </a:xfrm>
          <a:prstGeom prst="rect">
            <a:avLst/>
          </a:prstGeom>
        </p:spPr>
      </p:pic>
      <p:pic>
        <p:nvPicPr>
          <p:cNvPr id="16" name="Picture 15" descr="FCT_log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77" y="6375247"/>
            <a:ext cx="944810" cy="374101"/>
          </a:xfrm>
          <a:prstGeom prst="rect">
            <a:avLst/>
          </a:prstGeom>
        </p:spPr>
      </p:pic>
      <p:pic>
        <p:nvPicPr>
          <p:cNvPr id="17" name="Picture 16" descr="logo_CIenciaViva_20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751" y="6330894"/>
            <a:ext cx="1191285" cy="498851"/>
          </a:xfrm>
          <a:prstGeom prst="rect">
            <a:avLst/>
          </a:prstGeom>
        </p:spPr>
      </p:pic>
      <p:pic>
        <p:nvPicPr>
          <p:cNvPr id="18" name="Picture 17" descr="SPFd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95" y="6319253"/>
            <a:ext cx="1445587" cy="599482"/>
          </a:xfrm>
          <a:prstGeom prst="rect">
            <a:avLst/>
          </a:prstGeom>
        </p:spPr>
      </p:pic>
      <p:pic>
        <p:nvPicPr>
          <p:cNvPr id="19" name="Picture 18" descr="UC_V_FundoClaro-verd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71" y="6040202"/>
            <a:ext cx="1008682" cy="101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01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10632"/>
            <a:ext cx="9144001" cy="3842564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2698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Tracking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54126"/>
            <a:ext cx="8937625" cy="178119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HLT full-scan tracking considered possible if tracking CPU </a:t>
            </a:r>
            <a:r>
              <a:rPr lang="en-US" dirty="0" smtClean="0"/>
              <a:t>time is </a:t>
            </a:r>
            <a:r>
              <a:rPr lang="en-US" dirty="0"/>
              <a:t>&lt;1s/</a:t>
            </a:r>
            <a:r>
              <a:rPr lang="en-US" dirty="0" err="1"/>
              <a:t>evt</a:t>
            </a:r>
            <a:r>
              <a:rPr lang="en-US" dirty="0" smtClean="0"/>
              <a:t>. </a:t>
            </a:r>
          </a:p>
          <a:p>
            <a:r>
              <a:rPr lang="en-US" dirty="0" smtClean="0"/>
              <a:t>Maximal </a:t>
            </a:r>
            <a:r>
              <a:rPr lang="en-US" dirty="0"/>
              <a:t>scenario of 22 kHz HLT </a:t>
            </a:r>
            <a:r>
              <a:rPr lang="en-US" dirty="0" err="1"/>
              <a:t>tracking+PF</a:t>
            </a:r>
            <a:r>
              <a:rPr lang="en-US" dirty="0"/>
              <a:t> rate considered viable with 2022 HLT farm — 175% of CPU needed w/o FTK 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3035324"/>
            <a:ext cx="5086350" cy="3397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5675" y="3926959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See</a:t>
            </a:r>
            <a:r>
              <a:rPr lang="pt-PT" dirty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smtClean="0">
                <a:hlinkClick r:id="rId3"/>
              </a:rPr>
              <a:t>contribution in HCW2019</a:t>
            </a:r>
            <a:endParaRPr lang="pt-P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2168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8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4500" y="640834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See</a:t>
            </a:r>
            <a:r>
              <a:rPr lang="pt-PT" dirty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smtClean="0">
                <a:hlinkClick r:id="rId3"/>
              </a:rPr>
              <a:t>contribution in HCW2019</a:t>
            </a:r>
            <a:endParaRPr lang="pt-P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84425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87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4500" y="640834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See</a:t>
            </a:r>
            <a:r>
              <a:rPr lang="pt-PT" dirty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smtClean="0">
                <a:hlinkClick r:id="rId3"/>
              </a:rPr>
              <a:t>contribution in HCW2019</a:t>
            </a:r>
            <a:endParaRPr lang="pt-P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1818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Run</a:t>
            </a:r>
            <a:r>
              <a:rPr lang="pt-PT" dirty="0" smtClean="0"/>
              <a:t> 3 Menu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0951"/>
            <a:ext cx="8229600" cy="717550"/>
          </a:xfrm>
        </p:spPr>
        <p:txBody>
          <a:bodyPr/>
          <a:lstStyle/>
          <a:p>
            <a:r>
              <a:rPr lang="en-US" dirty="0" smtClean="0"/>
              <a:t>Described in note </a:t>
            </a:r>
            <a:r>
              <a:rPr lang="en-US" dirty="0" smtClean="0">
                <a:hlinkClick r:id="rId2"/>
              </a:rPr>
              <a:t>ATL-COM-DAQ-2019-116</a:t>
            </a:r>
            <a:endParaRPr lang="en-US" dirty="0" smtClean="0"/>
          </a:p>
          <a:p>
            <a:endParaRPr lang="en-US" dirty="0"/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918" y="2111375"/>
            <a:ext cx="5512757" cy="43370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3684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6" y="1793875"/>
            <a:ext cx="3055936" cy="2444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562" y="1492249"/>
            <a:ext cx="2611438" cy="337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25" y="1793875"/>
            <a:ext cx="3065162" cy="271462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201687" y="2587625"/>
            <a:ext cx="274939" cy="9683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ight Arrow 7"/>
          <p:cNvSpPr/>
          <p:nvPr/>
        </p:nvSpPr>
        <p:spPr>
          <a:xfrm>
            <a:off x="6548438" y="2587625"/>
            <a:ext cx="274939" cy="9683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3519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6612"/>
          </a:xfrm>
        </p:spPr>
        <p:txBody>
          <a:bodyPr>
            <a:normAutofit/>
          </a:bodyPr>
          <a:lstStyle/>
          <a:p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MET are </a:t>
            </a:r>
            <a:r>
              <a:rPr lang="pt-PT" dirty="0" err="1" smtClean="0"/>
              <a:t>not</a:t>
            </a:r>
            <a:r>
              <a:rPr lang="pt-PT" dirty="0" smtClean="0"/>
              <a:t> usual </a:t>
            </a:r>
            <a:r>
              <a:rPr lang="pt-PT" dirty="0" err="1" smtClean="0"/>
              <a:t>triggers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22750" y="1319148"/>
            <a:ext cx="4921250" cy="4730751"/>
          </a:xfrm>
        </p:spPr>
        <p:txBody>
          <a:bodyPr>
            <a:normAutofit fontScale="77500" lnSpcReduction="20000"/>
          </a:bodyPr>
          <a:lstStyle/>
          <a:p>
            <a:r>
              <a:rPr lang="pt-PT" dirty="0" smtClean="0"/>
              <a:t>Usual game </a:t>
            </a:r>
            <a:r>
              <a:rPr lang="pt-PT" dirty="0" err="1" smtClean="0"/>
              <a:t>is</a:t>
            </a:r>
            <a:r>
              <a:rPr lang="pt-PT" dirty="0" smtClean="0"/>
              <a:t> to </a:t>
            </a:r>
            <a:r>
              <a:rPr lang="pt-PT" dirty="0" err="1" smtClean="0"/>
              <a:t>trigger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distinctive</a:t>
            </a:r>
            <a:r>
              <a:rPr lang="pt-PT" dirty="0" smtClean="0"/>
              <a:t> </a:t>
            </a:r>
            <a:r>
              <a:rPr lang="pt-PT" dirty="0" err="1" smtClean="0"/>
              <a:t>objects</a:t>
            </a:r>
            <a:endParaRPr lang="pt-PT" dirty="0" smtClean="0"/>
          </a:p>
          <a:p>
            <a:pPr lvl="1"/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b="1" dirty="0" err="1" smtClean="0"/>
              <a:t>all</a:t>
            </a:r>
            <a:r>
              <a:rPr lang="pt-PT" dirty="0" smtClean="0"/>
              <a:t> LHC </a:t>
            </a:r>
            <a:r>
              <a:rPr lang="pt-PT" dirty="0" err="1" smtClean="0"/>
              <a:t>collisions</a:t>
            </a:r>
            <a:r>
              <a:rPr lang="pt-PT" dirty="0" smtClean="0"/>
              <a:t> </a:t>
            </a:r>
            <a:r>
              <a:rPr lang="pt-PT" dirty="0" err="1" smtClean="0"/>
              <a:t>produce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E.g. </a:t>
            </a:r>
            <a:r>
              <a:rPr lang="pt-PT" dirty="0" err="1" smtClean="0"/>
              <a:t>electron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r>
              <a:rPr lang="pt-PT" dirty="0" smtClean="0"/>
              <a:t>: play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identification</a:t>
            </a:r>
            <a:r>
              <a:rPr lang="pt-PT" dirty="0" smtClean="0"/>
              <a:t> </a:t>
            </a:r>
            <a:r>
              <a:rPr lang="pt-PT" dirty="0" err="1" smtClean="0"/>
              <a:t>purity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MET are </a:t>
            </a:r>
            <a:r>
              <a:rPr lang="pt-PT" dirty="0" err="1" smtClean="0"/>
              <a:t>different</a:t>
            </a:r>
            <a:r>
              <a:rPr lang="pt-PT" dirty="0" smtClean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pt-PT" dirty="0" err="1" smtClean="0"/>
              <a:t>Jets</a:t>
            </a:r>
            <a:r>
              <a:rPr lang="pt-PT" dirty="0" smtClean="0"/>
              <a:t> are </a:t>
            </a:r>
            <a:r>
              <a:rPr lang="pt-PT" b="1" dirty="0" err="1" smtClean="0"/>
              <a:t>defined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algorithm</a:t>
            </a:r>
            <a:endParaRPr lang="pt-PT" dirty="0" smtClean="0"/>
          </a:p>
          <a:p>
            <a:pPr marL="1371600" lvl="2" indent="-514350"/>
            <a:r>
              <a:rPr lang="pt-PT" dirty="0" err="1" smtClean="0"/>
              <a:t>Cut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phase-space</a:t>
            </a:r>
            <a:r>
              <a:rPr lang="pt-PT" dirty="0" smtClean="0"/>
              <a:t> </a:t>
            </a:r>
          </a:p>
          <a:p>
            <a:pPr marL="1371600" lvl="2" indent="-514350"/>
            <a:r>
              <a:rPr lang="pt-PT" b="1" dirty="0" err="1" smtClean="0"/>
              <a:t>Need</a:t>
            </a:r>
            <a:r>
              <a:rPr lang="pt-PT" b="1" dirty="0" smtClean="0"/>
              <a:t> </a:t>
            </a:r>
            <a:r>
              <a:rPr lang="pt-PT" b="1" dirty="0" err="1" smtClean="0"/>
              <a:t>resolution</a:t>
            </a:r>
            <a:r>
              <a:rPr lang="pt-PT" dirty="0" smtClean="0"/>
              <a:t>!</a:t>
            </a:r>
          </a:p>
          <a:p>
            <a:pPr marL="971550" lvl="1" indent="-514350">
              <a:buFont typeface="+mj-lt"/>
              <a:buAutoNum type="arabicPeriod"/>
            </a:pPr>
            <a:r>
              <a:rPr lang="pt-PT" dirty="0" err="1" smtClean="0"/>
              <a:t>Then</a:t>
            </a:r>
            <a:r>
              <a:rPr lang="pt-PT" dirty="0" smtClean="0"/>
              <a:t> </a:t>
            </a:r>
            <a:r>
              <a:rPr lang="pt-PT" dirty="0" err="1" smtClean="0"/>
              <a:t>clean</a:t>
            </a:r>
            <a:r>
              <a:rPr lang="pt-PT" dirty="0" smtClean="0"/>
              <a:t> </a:t>
            </a:r>
            <a:r>
              <a:rPr lang="pt-PT" dirty="0" err="1" smtClean="0"/>
              <a:t>up</a:t>
            </a:r>
            <a:r>
              <a:rPr lang="pt-PT" dirty="0" smtClean="0"/>
              <a:t> false positives</a:t>
            </a:r>
          </a:p>
          <a:p>
            <a:pPr lvl="2"/>
            <a:r>
              <a:rPr lang="pt-PT" dirty="0" err="1" smtClean="0"/>
              <a:t>Pileup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, </a:t>
            </a:r>
            <a:r>
              <a:rPr lang="pt-PT" dirty="0" err="1" smtClean="0"/>
              <a:t>fake</a:t>
            </a:r>
            <a:r>
              <a:rPr lang="pt-PT" dirty="0" smtClean="0"/>
              <a:t> MET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need</a:t>
            </a:r>
            <a:r>
              <a:rPr lang="pt-PT" dirty="0" smtClean="0"/>
              <a:t> </a:t>
            </a:r>
            <a:r>
              <a:rPr lang="pt-PT" dirty="0" err="1" smtClean="0"/>
              <a:t>resolution</a:t>
            </a:r>
            <a:r>
              <a:rPr lang="pt-PT" dirty="0" smtClean="0"/>
              <a:t>!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51042"/>
          <a:stretch/>
        </p:blipFill>
        <p:spPr>
          <a:xfrm>
            <a:off x="0" y="1319148"/>
            <a:ext cx="3942324" cy="53166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525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700" y="0"/>
            <a:ext cx="5300984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249638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455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9105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455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1625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Jet</a:t>
            </a:r>
            <a:r>
              <a:rPr lang="pt-PT" dirty="0"/>
              <a:t> </a:t>
            </a:r>
            <a:r>
              <a:rPr lang="pt-PT" dirty="0" err="1"/>
              <a:t>Trigger</a:t>
            </a:r>
            <a:r>
              <a:rPr lang="pt-PT" dirty="0"/>
              <a:t> </a:t>
            </a:r>
            <a:r>
              <a:rPr lang="pt-PT" dirty="0" err="1"/>
              <a:t>Wants</a:t>
            </a:r>
            <a:r>
              <a:rPr lang="pt-PT" dirty="0"/>
              <a:t> YOU</a:t>
            </a:r>
            <a:r>
              <a:rPr lang="pt-PT" dirty="0" smtClean="0"/>
              <a:t>!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559" y="1417638"/>
            <a:ext cx="3532178" cy="474662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1375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"/>
            <a:ext cx="9144000" cy="68345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0834"/>
            <a:ext cx="384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See</a:t>
            </a:r>
            <a:r>
              <a:rPr lang="pt-PT" dirty="0" smtClean="0"/>
              <a:t>: </a:t>
            </a:r>
            <a:r>
              <a:rPr lang="pt-PT" dirty="0" smtClean="0">
                <a:hlinkClick r:id="rId3"/>
              </a:rPr>
              <a:t>Jet </a:t>
            </a:r>
            <a:r>
              <a:rPr lang="pt-PT" dirty="0">
                <a:hlinkClick r:id="rId3"/>
              </a:rPr>
              <a:t>trigger overview in </a:t>
            </a:r>
            <a:r>
              <a:rPr lang="pt-PT" dirty="0" smtClean="0">
                <a:hlinkClick r:id="rId3"/>
              </a:rPr>
              <a:t>HCW2018</a:t>
            </a:r>
            <a:endParaRPr lang="pt-P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9196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4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0834"/>
            <a:ext cx="384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See</a:t>
            </a:r>
            <a:r>
              <a:rPr lang="pt-PT" dirty="0" smtClean="0"/>
              <a:t>: </a:t>
            </a:r>
            <a:r>
              <a:rPr lang="pt-PT" dirty="0" smtClean="0">
                <a:hlinkClick r:id="rId3"/>
              </a:rPr>
              <a:t>Jet </a:t>
            </a:r>
            <a:r>
              <a:rPr lang="pt-PT" dirty="0">
                <a:hlinkClick r:id="rId3"/>
              </a:rPr>
              <a:t>trigger overview in </a:t>
            </a:r>
            <a:r>
              <a:rPr lang="pt-PT" dirty="0" smtClean="0">
                <a:hlinkClick r:id="rId3"/>
              </a:rPr>
              <a:t>HCW2018</a:t>
            </a:r>
            <a:endParaRPr lang="pt-P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530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4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0834"/>
            <a:ext cx="384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See</a:t>
            </a:r>
            <a:r>
              <a:rPr lang="pt-PT" dirty="0" smtClean="0"/>
              <a:t>: </a:t>
            </a:r>
            <a:r>
              <a:rPr lang="pt-PT" dirty="0" smtClean="0">
                <a:hlinkClick r:id="rId3"/>
              </a:rPr>
              <a:t>Jet </a:t>
            </a:r>
            <a:r>
              <a:rPr lang="pt-PT" dirty="0">
                <a:hlinkClick r:id="rId3"/>
              </a:rPr>
              <a:t>trigger overview in </a:t>
            </a:r>
            <a:r>
              <a:rPr lang="pt-PT" dirty="0" smtClean="0">
                <a:hlinkClick r:id="rId3"/>
              </a:rPr>
              <a:t>HCW2018</a:t>
            </a:r>
            <a:endParaRPr lang="pt-P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442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4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0834"/>
            <a:ext cx="384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See</a:t>
            </a:r>
            <a:r>
              <a:rPr lang="pt-PT" dirty="0" smtClean="0"/>
              <a:t>: </a:t>
            </a:r>
            <a:r>
              <a:rPr lang="pt-PT" dirty="0" smtClean="0">
                <a:hlinkClick r:id="rId3"/>
              </a:rPr>
              <a:t>Jet </a:t>
            </a:r>
            <a:r>
              <a:rPr lang="pt-PT" dirty="0">
                <a:hlinkClick r:id="rId3"/>
              </a:rPr>
              <a:t>trigger overview in </a:t>
            </a:r>
            <a:r>
              <a:rPr lang="pt-PT" dirty="0" smtClean="0">
                <a:hlinkClick r:id="rId3"/>
              </a:rPr>
              <a:t>HCW2018</a:t>
            </a:r>
            <a:endParaRPr lang="pt-P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7112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45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0834"/>
            <a:ext cx="384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See</a:t>
            </a:r>
            <a:r>
              <a:rPr lang="pt-PT" dirty="0" smtClean="0"/>
              <a:t>: </a:t>
            </a:r>
            <a:r>
              <a:rPr lang="pt-PT" dirty="0" smtClean="0">
                <a:hlinkClick r:id="rId3"/>
              </a:rPr>
              <a:t>Jet </a:t>
            </a:r>
            <a:r>
              <a:rPr lang="pt-PT" dirty="0">
                <a:hlinkClick r:id="rId3"/>
              </a:rPr>
              <a:t>trigger overview in </a:t>
            </a:r>
            <a:r>
              <a:rPr lang="pt-PT" dirty="0" smtClean="0">
                <a:hlinkClick r:id="rId3"/>
              </a:rPr>
              <a:t>HCW2018</a:t>
            </a:r>
            <a:endParaRPr lang="pt-P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HCW 2019, Tucson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201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5476</TotalTime>
  <Words>1701</Words>
  <Application>Microsoft Macintosh PowerPoint</Application>
  <PresentationFormat>On-screen Show (4:3)</PresentationFormat>
  <Paragraphs>315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High Level Trigger Jets</vt:lpstr>
      <vt:lpstr>The Trigger</vt:lpstr>
      <vt:lpstr>PowerPoint Presentation</vt:lpstr>
      <vt:lpstr>Jet and MET are not usual triggers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Jet Trigger Calibration</vt:lpstr>
      <vt:lpstr>PowerPoint Presentation</vt:lpstr>
      <vt:lpstr>PowerPoint Presentation</vt:lpstr>
      <vt:lpstr>PowerPoint Presentation</vt:lpstr>
      <vt:lpstr>PowerPoint Presentation</vt:lpstr>
      <vt:lpstr>Ideal World</vt:lpstr>
      <vt:lpstr>Jet Trigger Performance in Run 2</vt:lpstr>
      <vt:lpstr>2017 Performance</vt:lpstr>
      <vt:lpstr>Latest updates</vt:lpstr>
      <vt:lpstr>PowerPoint Presentation</vt:lpstr>
      <vt:lpstr>Tracking in the jet trigger(*)</vt:lpstr>
      <vt:lpstr>FTK vs FTF comparison</vt:lpstr>
      <vt:lpstr>FTK vs FTF comparison</vt:lpstr>
      <vt:lpstr>Tracking scenarios</vt:lpstr>
      <vt:lpstr>Jet Trigger Inputs</vt:lpstr>
      <vt:lpstr>Jet trigger performance in low-μ data</vt:lpstr>
      <vt:lpstr>L1Calo efficiency wrt L1 MB trigger</vt:lpstr>
      <vt:lpstr>L1Calo efficiency wrt L1 MB trigger</vt:lpstr>
      <vt:lpstr>L1Calo efficiency wrt L1 MB trigger</vt:lpstr>
      <vt:lpstr>Rate vs position in bunch train</vt:lpstr>
      <vt:lpstr>Current understanding</vt:lpstr>
      <vt:lpstr>Conclusions</vt:lpstr>
      <vt:lpstr>PowerPoint Presentation</vt:lpstr>
      <vt:lpstr>Backup</vt:lpstr>
      <vt:lpstr>Tracking</vt:lpstr>
      <vt:lpstr>PowerPoint Presentation</vt:lpstr>
      <vt:lpstr>PowerPoint Presentation</vt:lpstr>
      <vt:lpstr>Run 3 Menu</vt:lpstr>
      <vt:lpstr>PowerPoint Presentation</vt:lpstr>
      <vt:lpstr>PowerPoint Presentation</vt:lpstr>
      <vt:lpstr>PowerPoint Presentation</vt:lpstr>
      <vt:lpstr>PowerPoint Presentation</vt:lpstr>
      <vt:lpstr>The Jet Trigger Wants YOU!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62</cp:revision>
  <dcterms:created xsi:type="dcterms:W3CDTF">2019-10-14T23:09:01Z</dcterms:created>
  <dcterms:modified xsi:type="dcterms:W3CDTF">2019-10-18T19:01:13Z</dcterms:modified>
</cp:coreProperties>
</file>