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0" r:id="rId3"/>
    <p:sldId id="302" r:id="rId4"/>
    <p:sldId id="288" r:id="rId5"/>
    <p:sldId id="301" r:id="rId6"/>
    <p:sldId id="306" r:id="rId7"/>
    <p:sldId id="307" r:id="rId8"/>
    <p:sldId id="309" r:id="rId9"/>
    <p:sldId id="308" r:id="rId10"/>
    <p:sldId id="319" r:id="rId11"/>
    <p:sldId id="313" r:id="rId12"/>
    <p:sldId id="310" r:id="rId13"/>
    <p:sldId id="315" r:id="rId14"/>
    <p:sldId id="314" r:id="rId15"/>
    <p:sldId id="316" r:id="rId16"/>
    <p:sldId id="317" r:id="rId17"/>
    <p:sldId id="311" r:id="rId18"/>
    <p:sldId id="318" r:id="rId19"/>
    <p:sldId id="303" r:id="rId20"/>
    <p:sldId id="295" r:id="rId21"/>
    <p:sldId id="296" r:id="rId22"/>
    <p:sldId id="299" r:id="rId23"/>
    <p:sldId id="297" r:id="rId24"/>
    <p:sldId id="263" r:id="rId25"/>
    <p:sldId id="294" r:id="rId26"/>
    <p:sldId id="304" r:id="rId27"/>
    <p:sldId id="312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96C9-D08F-BF4A-838E-46CB60AAF6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04176/" TargetMode="External"/><Relationship Id="rId3" Type="http://schemas.openxmlformats.org/officeDocument/2006/relationships/hyperlink" Target="https://cdsweb.cern.ch/record/141823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25.pdf"/><Relationship Id="rId7" Type="http://schemas.openxmlformats.org/officeDocument/2006/relationships/image" Target="../media/image26.png"/><Relationship Id="rId8" Type="http://schemas.openxmlformats.org/officeDocument/2006/relationships/image" Target="../media/image27.pdf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Relationship Id="rId8" Type="http://schemas.openxmlformats.org/officeDocument/2006/relationships/image" Target="../media/image35.pdf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6" Type="http://schemas.openxmlformats.org/officeDocument/2006/relationships/image" Target="../media/image41.pdf"/><Relationship Id="rId7" Type="http://schemas.openxmlformats.org/officeDocument/2006/relationships/image" Target="../media/image42.png"/><Relationship Id="rId8" Type="http://schemas.openxmlformats.org/officeDocument/2006/relationships/image" Target="../media/image19.pdf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6" Type="http://schemas.openxmlformats.org/officeDocument/2006/relationships/image" Target="../media/image47.pdf"/><Relationship Id="rId7" Type="http://schemas.openxmlformats.org/officeDocument/2006/relationships/image" Target="../media/image48.png"/><Relationship Id="rId8" Type="http://schemas.openxmlformats.org/officeDocument/2006/relationships/image" Target="../media/image49.pdf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71.png"/><Relationship Id="rId6" Type="http://schemas.openxmlformats.org/officeDocument/2006/relationships/image" Target="../media/image53.pdf"/><Relationship Id="rId7" Type="http://schemas.openxmlformats.org/officeDocument/2006/relationships/image" Target="../media/image53.png"/><Relationship Id="rId8" Type="http://schemas.openxmlformats.org/officeDocument/2006/relationships/image" Target="../media/image54.pdf"/><Relationship Id="rId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hyperlink" Target="https://cdsweb.cern.ch/record/1404176/" TargetMode="External"/><Relationship Id="rId5" Type="http://schemas.openxmlformats.org/officeDocument/2006/relationships/hyperlink" Target="https://cdsweb.cern.ch/record/1418230" TargetMode="External"/><Relationship Id="rId6" Type="http://schemas.openxmlformats.org/officeDocument/2006/relationships/image" Target="../media/image57.pdf"/><Relationship Id="rId7" Type="http://schemas.openxmlformats.org/officeDocument/2006/relationships/image" Target="../media/image58.png"/><Relationship Id="rId8" Type="http://schemas.openxmlformats.org/officeDocument/2006/relationships/image" Target="../media/image59.pdf"/><Relationship Id="rId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4" Type="http://schemas.openxmlformats.org/officeDocument/2006/relationships/image" Target="../media/image64.pdf"/><Relationship Id="rId5" Type="http://schemas.openxmlformats.org/officeDocument/2006/relationships/image" Target="../media/image401.png"/><Relationship Id="rId6" Type="http://schemas.openxmlformats.org/officeDocument/2006/relationships/image" Target="../media/image65.pdf"/><Relationship Id="rId7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25880" TargetMode="External"/><Relationship Id="rId4" Type="http://schemas.openxmlformats.org/officeDocument/2006/relationships/hyperlink" Target="https://cdsweb.cern.ch/record/1404176/" TargetMode="External"/><Relationship Id="rId5" Type="http://schemas.openxmlformats.org/officeDocument/2006/relationships/hyperlink" Target="https://cdsweb.cern.ch/record/141823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739" y="660400"/>
            <a:ext cx="8047550" cy="1108258"/>
          </a:xfrm>
        </p:spPr>
        <p:txBody>
          <a:bodyPr>
            <a:noAutofit/>
          </a:bodyPr>
          <a:lstStyle/>
          <a:p>
            <a:r>
              <a:rPr lang="en-US" sz="2400" dirty="0" smtClean="0"/>
              <a:t>Search for the Standard Model Higgs boson produced in association with a vector boson and decaying to a </a:t>
            </a:r>
            <a:r>
              <a:rPr lang="en-US" sz="2400" dirty="0" err="1" smtClean="0"/>
              <a:t>b</a:t>
            </a:r>
            <a:r>
              <a:rPr lang="en-US" sz="2400" dirty="0" smtClean="0"/>
              <a:t>-quark pair with the ATLAS detector at the LHC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562" y="5899482"/>
            <a:ext cx="5697381" cy="7090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on behalf of </a:t>
            </a:r>
            <a:r>
              <a:rPr lang="en-US" dirty="0" smtClean="0"/>
              <a:t>Higgs Subgroup 5 (H-&gt;bb)</a:t>
            </a:r>
            <a:endParaRPr lang="en-US" dirty="0" smtClean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aspects of the 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Selected sample is divided into </a:t>
            </a:r>
            <a:r>
              <a:rPr lang="en-US" dirty="0" err="1" smtClean="0"/>
              <a:t>pT(W</a:t>
            </a:r>
            <a:r>
              <a:rPr lang="en-US" dirty="0" smtClean="0"/>
              <a:t>/Z) categories to increase significance</a:t>
            </a:r>
          </a:p>
          <a:p>
            <a:r>
              <a:rPr lang="en-US" dirty="0" smtClean="0"/>
              <a:t>Some cuts are optimized for each bin </a:t>
            </a:r>
            <a:r>
              <a:rPr lang="en-US" dirty="0" smtClean="0"/>
              <a:t>in </a:t>
            </a:r>
            <a:r>
              <a:rPr lang="en-US" dirty="0" err="1" smtClean="0"/>
              <a:t>ZH➝</a:t>
            </a:r>
            <a:r>
              <a:rPr lang="en-US" dirty="0" err="1" smtClean="0"/>
              <a:t>ννbb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Heavily data-driven estimation of backgrounds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Normalization of main backgrounds transferred from</a:t>
            </a:r>
          </a:p>
          <a:p>
            <a:r>
              <a:rPr lang="en-US" dirty="0" err="1" smtClean="0"/>
              <a:t>Z</a:t>
            </a:r>
            <a:r>
              <a:rPr lang="en-US" dirty="0" err="1" smtClean="0"/>
              <a:t>H➝llbb/</a:t>
            </a:r>
            <a:r>
              <a:rPr lang="en-US" dirty="0" err="1" smtClean="0"/>
              <a:t>W</a:t>
            </a:r>
            <a:r>
              <a:rPr lang="en-US" dirty="0" err="1" smtClean="0"/>
              <a:t>H➝</a:t>
            </a:r>
            <a:r>
              <a:rPr lang="en-US" dirty="0" err="1" smtClean="0"/>
              <a:t>l</a:t>
            </a:r>
            <a:r>
              <a:rPr lang="en-US" dirty="0" err="1" smtClean="0"/>
              <a:t>νbb</a:t>
            </a:r>
            <a:r>
              <a:rPr lang="en-US" dirty="0" smtClean="0"/>
              <a:t> analysis to </a:t>
            </a:r>
            <a:r>
              <a:rPr lang="en-US" dirty="0" err="1" smtClean="0"/>
              <a:t>ZH➝ννbb</a:t>
            </a:r>
            <a:r>
              <a:rPr lang="en-US" dirty="0" smtClean="0"/>
              <a:t>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More info in support </a:t>
            </a:r>
            <a:r>
              <a:rPr lang="en-US" dirty="0" smtClean="0"/>
              <a:t>material: </a:t>
            </a:r>
          </a:p>
          <a:p>
            <a:pPr lvl="1"/>
            <a:r>
              <a:rPr lang="en-US" dirty="0" err="1" smtClean="0"/>
              <a:t>ZH➝llb</a:t>
            </a:r>
            <a:r>
              <a:rPr lang="en-US" dirty="0" smtClean="0"/>
              <a:t> &amp; </a:t>
            </a:r>
            <a:r>
              <a:rPr lang="en-US" dirty="0" err="1" smtClean="0"/>
              <a:t>WH➝lνbb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https://cdsweb.cern.ch/record/1404176/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ZH➝ννbb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https://cdsweb.cern.ch/record/1418230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908"/>
            <a:ext cx="8229600" cy="533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86" y="541368"/>
            <a:ext cx="8320754" cy="618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1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METMPTdPhiFull_2402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4537" y="3761554"/>
            <a:ext cx="3692525" cy="2650542"/>
          </a:xfrm>
          <a:prstGeom prst="rect">
            <a:avLst/>
          </a:prstGeom>
        </p:spPr>
      </p:pic>
      <p:pic>
        <p:nvPicPr>
          <p:cNvPr id="11" name="Picture 10" descr="MinMETBJets_dPhi_2402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06937" y="3761554"/>
            <a:ext cx="3692525" cy="2650542"/>
          </a:xfrm>
          <a:prstGeom prst="rect">
            <a:avLst/>
          </a:prstGeom>
        </p:spPr>
      </p:pic>
      <p:pic>
        <p:nvPicPr>
          <p:cNvPr id="13" name="Picture 12" descr="ZMassDijetW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44373" y="1008748"/>
            <a:ext cx="3592689" cy="2578879"/>
          </a:xfrm>
          <a:prstGeom prst="rect">
            <a:avLst/>
          </a:prstGeom>
        </p:spPr>
      </p:pic>
      <p:pic>
        <p:nvPicPr>
          <p:cNvPr id="14" name="Picture 13" descr="METNJet2Pt45NBJet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06937" y="1031399"/>
            <a:ext cx="3561134" cy="255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8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Figs.2, 3, 4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213556"/>
            <a:ext cx="4008765" cy="20263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Inclusive selected sample for each analysis</a:t>
            </a:r>
          </a:p>
          <a:p>
            <a:endParaRPr lang="en-US" dirty="0" smtClean="0"/>
          </a:p>
          <a:p>
            <a:r>
              <a:rPr lang="en-US" dirty="0" smtClean="0"/>
              <a:t>Next 3 slides show the same distributions separately in bins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baseline="30000" dirty="0" smtClean="0"/>
              <a:t>/Z</a:t>
            </a:r>
            <a:r>
              <a:rPr lang="en-US" dirty="0" smtClean="0"/>
              <a:t> bins for each analysis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DijetMassPt45CTotal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71491" y="995527"/>
            <a:ext cx="3815310" cy="2738679"/>
          </a:xfrm>
          <a:prstGeom prst="rect">
            <a:avLst/>
          </a:prstGeom>
        </p:spPr>
      </p:pic>
      <p:pic>
        <p:nvPicPr>
          <p:cNvPr id="9" name="Picture 8" descr="DijetMassPt45CTotal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71491" y="3734206"/>
            <a:ext cx="3815309" cy="27386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5400000">
            <a:off x="8171745" y="2032001"/>
            <a:ext cx="1030111" cy="36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ZH</a:t>
            </a:r>
            <a:r>
              <a:rPr lang="en-US" dirty="0" err="1" smtClean="0"/>
              <a:t>➝llb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8106128" y="4767111"/>
            <a:ext cx="116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WH➝lνbb</a:t>
            </a:r>
            <a:endParaRPr lang="en-US" dirty="0"/>
          </a:p>
        </p:txBody>
      </p:sp>
      <p:pic>
        <p:nvPicPr>
          <p:cNvPr id="18" name="Picture 17" descr="Mbb-METBin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0088" y="3482924"/>
            <a:ext cx="4003029" cy="28734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5400000">
            <a:off x="3974871" y="4744343"/>
            <a:ext cx="1118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ZH➝ννbb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2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Fig.2 (</a:t>
            </a:r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DijetMassPt45CBin0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7899" y="1173607"/>
            <a:ext cx="3610093" cy="2591372"/>
          </a:xfrm>
          <a:prstGeom prst="rect">
            <a:avLst/>
          </a:prstGeom>
        </p:spPr>
      </p:pic>
      <p:pic>
        <p:nvPicPr>
          <p:cNvPr id="8" name="Picture 7" descr="DijetMassPt45CBin1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62311" y="1173607"/>
            <a:ext cx="3610093" cy="2591372"/>
          </a:xfrm>
          <a:prstGeom prst="rect">
            <a:avLst/>
          </a:prstGeom>
        </p:spPr>
      </p:pic>
      <p:pic>
        <p:nvPicPr>
          <p:cNvPr id="9" name="Picture 8" descr="DijetMassPt45CBin2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57899" y="3764979"/>
            <a:ext cx="3610093" cy="2591372"/>
          </a:xfrm>
          <a:prstGeom prst="rect">
            <a:avLst/>
          </a:prstGeom>
        </p:spPr>
      </p:pic>
      <p:pic>
        <p:nvPicPr>
          <p:cNvPr id="10" name="Picture 9" descr="DijetMassPt45CBin3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62312" y="3764979"/>
            <a:ext cx="3610092" cy="25913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</a:t>
            </a:r>
            <a:r>
              <a:rPr lang="en-US" dirty="0" smtClean="0"/>
              <a:t>.3 (</a:t>
            </a:r>
            <a:r>
              <a:rPr lang="en-US" dirty="0" err="1" smtClean="0"/>
              <a:t>WH➝lνbb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DijetMassPt45WCCBin0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2825" y="949615"/>
            <a:ext cx="3853213" cy="2765887"/>
          </a:xfrm>
          <a:prstGeom prst="rect">
            <a:avLst/>
          </a:prstGeom>
        </p:spPr>
      </p:pic>
      <p:pic>
        <p:nvPicPr>
          <p:cNvPr id="8" name="Picture 7" descr="DijetMassPt45WCCBin1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36935" y="961485"/>
            <a:ext cx="3819295" cy="2741540"/>
          </a:xfrm>
          <a:prstGeom prst="rect">
            <a:avLst/>
          </a:prstGeom>
        </p:spPr>
      </p:pic>
      <p:pic>
        <p:nvPicPr>
          <p:cNvPr id="9" name="Picture 8" descr="DijetMassPt45WCCBin2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52825" y="3709162"/>
            <a:ext cx="3853213" cy="2765887"/>
          </a:xfrm>
          <a:prstGeom prst="rect">
            <a:avLst/>
          </a:prstGeom>
        </p:spPr>
      </p:pic>
      <p:pic>
        <p:nvPicPr>
          <p:cNvPr id="10" name="Picture 9" descr="DijetMassPt45WCCBin3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11848" y="3715502"/>
            <a:ext cx="3844382" cy="27595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bb-MET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4515" y="3619638"/>
            <a:ext cx="3812569" cy="2736712"/>
          </a:xfrm>
          <a:prstGeom prst="rect">
            <a:avLst/>
          </a:prstGeom>
        </p:spPr>
      </p:pic>
      <p:pic>
        <p:nvPicPr>
          <p:cNvPr id="7" name="Picture 6" descr="Mbb-METBin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35675" y="906834"/>
            <a:ext cx="3795915" cy="272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2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Fig.4 (</a:t>
            </a:r>
            <a:r>
              <a:rPr lang="en-US" dirty="0" err="1" smtClean="0"/>
              <a:t>WH➝lνbb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Mbb-METBin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35675" y="3631592"/>
            <a:ext cx="3795915" cy="2724757"/>
          </a:xfrm>
          <a:prstGeom prst="rect">
            <a:avLst/>
          </a:prstGeom>
        </p:spPr>
      </p:pic>
      <p:pic>
        <p:nvPicPr>
          <p:cNvPr id="15" name="Picture 14" descr="Mbb-METBin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4515" y="906834"/>
            <a:ext cx="3812570" cy="27367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30"/>
            <a:ext cx="8229600" cy="639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plots for approval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SMHiggs_VH3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77307" y="3637690"/>
            <a:ext cx="3491399" cy="2764794"/>
          </a:xfrm>
          <a:prstGeom prst="rect">
            <a:avLst/>
          </a:prstGeom>
        </p:spPr>
      </p:pic>
      <p:pic>
        <p:nvPicPr>
          <p:cNvPr id="8" name="Picture 7" descr="SMHiggs_Z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03328" y="919006"/>
            <a:ext cx="3433171" cy="2718684"/>
          </a:xfrm>
          <a:prstGeom prst="rect">
            <a:avLst/>
          </a:prstGeom>
        </p:spPr>
      </p:pic>
      <p:pic>
        <p:nvPicPr>
          <p:cNvPr id="9" name="Picture 8" descr="SMHiggs_W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77307" y="919030"/>
            <a:ext cx="3491399" cy="2764794"/>
          </a:xfrm>
          <a:prstGeom prst="rect">
            <a:avLst/>
          </a:prstGeom>
        </p:spPr>
      </p:pic>
      <p:pic>
        <p:nvPicPr>
          <p:cNvPr id="10" name="Picture 9" descr="SMHiggs_Zvv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45100" y="3637690"/>
            <a:ext cx="3491399" cy="2764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2 – Exclusion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12" y="2464642"/>
            <a:ext cx="8162888" cy="25859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5409" y="332366"/>
            <a:ext cx="4298213" cy="2801363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Last public results: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</a:t>
            </a:r>
            <a:r>
              <a:rPr lang="en-US" dirty="0" err="1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➝bb</a:t>
            </a:r>
            <a:r>
              <a:rPr lang="en-US" dirty="0" smtClean="0">
                <a:solidFill>
                  <a:schemeClr val="bg1"/>
                </a:solidFill>
              </a:rPr>
              <a:t> search</a:t>
            </a:r>
            <a:r>
              <a:rPr lang="en-US" dirty="0" smtClean="0">
                <a:solidFill>
                  <a:schemeClr val="bg1"/>
                </a:solidFill>
              </a:rPr>
              <a:t> from </a:t>
            </a:r>
            <a:r>
              <a:rPr lang="en-US" dirty="0" smtClean="0">
                <a:solidFill>
                  <a:schemeClr val="bg1"/>
                </a:solidFill>
              </a:rPr>
              <a:t>the LHC</a:t>
            </a:r>
            <a:r>
              <a:rPr lang="en-US" dirty="0" smtClean="0">
                <a:solidFill>
                  <a:schemeClr val="bg1"/>
                </a:solidFill>
              </a:rPr>
              <a:t> shown at EPS – July 2011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ZH</a:t>
            </a:r>
            <a:r>
              <a:rPr lang="en-US" dirty="0" err="1" smtClean="0">
                <a:solidFill>
                  <a:schemeClr val="bg1"/>
                </a:solidFill>
              </a:rPr>
              <a:t>➝llb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WH➝lνbb</a:t>
            </a:r>
            <a:r>
              <a:rPr lang="en-US" dirty="0" smtClean="0">
                <a:solidFill>
                  <a:schemeClr val="bg1"/>
                </a:solidFill>
              </a:rPr>
              <a:t> only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1fb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dirty="0" smtClean="0">
                <a:solidFill>
                  <a:schemeClr val="bg1"/>
                </a:solidFill>
              </a:rPr>
              <a:t> @ 7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Combined </a:t>
            </a:r>
            <a:r>
              <a:rPr lang="en-US" dirty="0" smtClean="0">
                <a:solidFill>
                  <a:schemeClr val="bg1"/>
                </a:solidFill>
              </a:rPr>
              <a:t>sensitivity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≈10-</a:t>
            </a:r>
            <a:r>
              <a:rPr lang="en-US" dirty="0" smtClean="0">
                <a:solidFill>
                  <a:schemeClr val="bg1"/>
                </a:solidFill>
              </a:rPr>
              <a:t>20xSM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Ref.: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ATLAS-CONF-2011-</a:t>
            </a:r>
            <a:r>
              <a:rPr lang="en-US" dirty="0" smtClean="0">
                <a:solidFill>
                  <a:schemeClr val="bg1"/>
                </a:solidFill>
              </a:rPr>
              <a:t>103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" name="Picture 19" descr="Preliminary_1fb_V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55415" y="0"/>
            <a:ext cx="3957292" cy="3133729"/>
          </a:xfrm>
          <a:prstGeom prst="rect">
            <a:avLst/>
          </a:prstGeom>
        </p:spPr>
      </p:pic>
      <p:pic>
        <p:nvPicPr>
          <p:cNvPr id="9" name="Picture 8" descr="Preliminary_1fb_Z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23695" y="3435430"/>
            <a:ext cx="3742516" cy="2963650"/>
          </a:xfrm>
          <a:prstGeom prst="rect">
            <a:avLst/>
          </a:prstGeom>
        </p:spPr>
      </p:pic>
      <p:pic>
        <p:nvPicPr>
          <p:cNvPr id="10" name="Picture 9" descr="Preliminary_1fb_W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55413" y="3407243"/>
            <a:ext cx="3957293" cy="313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991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369"/>
            <a:ext cx="8229600" cy="4938712"/>
          </a:xfrm>
          <a:solidFill>
            <a:schemeClr val="tx1">
              <a:lumMod val="75000"/>
              <a:lumOff val="25000"/>
              <a:alpha val="7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Many thanks to our editorial board for their dedication, many fruitful discussions and thoughtful guidance!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Editorial board: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Chair: </a:t>
            </a:r>
            <a:r>
              <a:rPr lang="en-US" dirty="0" err="1" smtClean="0">
                <a:solidFill>
                  <a:srgbClr val="FFFFFF"/>
                </a:solidFill>
              </a:rPr>
              <a:t>Pippa</a:t>
            </a:r>
            <a:r>
              <a:rPr lang="en-US" dirty="0" smtClean="0">
                <a:solidFill>
                  <a:srgbClr val="FFFFFF"/>
                </a:solidFill>
              </a:rPr>
              <a:t> Wells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Members: </a:t>
            </a:r>
            <a:r>
              <a:rPr lang="en-US" dirty="0" err="1" smtClean="0">
                <a:solidFill>
                  <a:srgbClr val="FFFFFF"/>
                </a:solidFill>
              </a:rPr>
              <a:t>Elzbieta</a:t>
            </a:r>
            <a:r>
              <a:rPr lang="en-US" dirty="0" smtClean="0">
                <a:solidFill>
                  <a:srgbClr val="FFFFFF"/>
                </a:solidFill>
              </a:rPr>
              <a:t> Richter-Was, Christian Weiser, Gavin </a:t>
            </a:r>
            <a:r>
              <a:rPr lang="en-US" dirty="0" err="1" smtClean="0">
                <a:solidFill>
                  <a:srgbClr val="FFFFFF"/>
                </a:solidFill>
              </a:rPr>
              <a:t>Hesketh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Editors: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Ricardo </a:t>
            </a:r>
            <a:r>
              <a:rPr lang="en-US" dirty="0" err="1" smtClean="0">
                <a:solidFill>
                  <a:srgbClr val="FFFFFF"/>
                </a:solidFill>
              </a:rPr>
              <a:t>Gonçalo</a:t>
            </a:r>
            <a:r>
              <a:rPr lang="en-US" dirty="0" smtClean="0">
                <a:solidFill>
                  <a:srgbClr val="FFFFFF"/>
                </a:solidFill>
              </a:rPr>
              <a:t>, Andrew Mehta, </a:t>
            </a:r>
            <a:r>
              <a:rPr lang="en-US" dirty="0" err="1" smtClean="0">
                <a:solidFill>
                  <a:srgbClr val="FFFFFF"/>
                </a:solidFill>
              </a:rPr>
              <a:t>Giacinto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Piacquadio</a:t>
            </a:r>
            <a:r>
              <a:rPr lang="en-US" dirty="0" smtClean="0">
                <a:solidFill>
                  <a:srgbClr val="FFFFFF"/>
                </a:solidFill>
              </a:rPr>
              <a:t>, Paul Thompson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Editors of ZH-&gt;</a:t>
            </a:r>
            <a:r>
              <a:rPr lang="en-US" dirty="0" err="1" smtClean="0">
                <a:solidFill>
                  <a:srgbClr val="FFFFFF"/>
                </a:solidFill>
              </a:rPr>
              <a:t>ννbb</a:t>
            </a:r>
            <a:r>
              <a:rPr lang="en-US" dirty="0" smtClean="0">
                <a:solidFill>
                  <a:srgbClr val="FFFFFF"/>
                </a:solidFill>
              </a:rPr>
              <a:t> support note: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Bill Murray, Song-Ming Wang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Special thanks to all other members of the analysis team!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Especially (but not only!): Benedict </a:t>
            </a:r>
            <a:r>
              <a:rPr lang="en-US" dirty="0" err="1" smtClean="0">
                <a:solidFill>
                  <a:srgbClr val="FFFFFF"/>
                </a:solidFill>
              </a:rPr>
              <a:t>Allbrooke</a:t>
            </a:r>
            <a:r>
              <a:rPr lang="en-US" dirty="0" smtClean="0">
                <a:solidFill>
                  <a:srgbClr val="FFFFFF"/>
                </a:solidFill>
              </a:rPr>
              <a:t>, Heather Gray, Carl </a:t>
            </a:r>
            <a:r>
              <a:rPr lang="en-US" dirty="0" err="1" smtClean="0">
                <a:solidFill>
                  <a:srgbClr val="FFFFFF"/>
                </a:solidFill>
              </a:rPr>
              <a:t>Gwilliam</a:t>
            </a:r>
            <a:r>
              <a:rPr lang="en-US" dirty="0" smtClean="0">
                <a:solidFill>
                  <a:srgbClr val="FFFFFF"/>
                </a:solidFill>
              </a:rPr>
              <a:t>, David </a:t>
            </a:r>
            <a:r>
              <a:rPr lang="en-US" dirty="0" err="1" smtClean="0">
                <a:solidFill>
                  <a:srgbClr val="FFFFFF"/>
                </a:solidFill>
              </a:rPr>
              <a:t>Jamin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Lianliang</a:t>
            </a:r>
            <a:r>
              <a:rPr lang="en-US" dirty="0" smtClean="0">
                <a:solidFill>
                  <a:srgbClr val="FFFFFF"/>
                </a:solidFill>
              </a:rPr>
              <a:t> Ma, </a:t>
            </a:r>
            <a:r>
              <a:rPr lang="en-US" dirty="0" err="1" smtClean="0">
                <a:solidFill>
                  <a:srgbClr val="FFFFFF"/>
                </a:solidFill>
              </a:rPr>
              <a:t>Jike</a:t>
            </a:r>
            <a:r>
              <a:rPr lang="en-US" dirty="0" smtClean="0">
                <a:solidFill>
                  <a:srgbClr val="FFFFFF"/>
                </a:solidFill>
              </a:rPr>
              <a:t> Wang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10556"/>
            <a:ext cx="8229600" cy="1143000"/>
          </a:xfrm>
        </p:spPr>
        <p:txBody>
          <a:bodyPr/>
          <a:lstStyle/>
          <a:p>
            <a:r>
              <a:rPr lang="en-US" dirty="0" smtClean="0"/>
              <a:t>CDS comments &amp; answers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nuLF_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22866" y="1911097"/>
            <a:ext cx="5761176" cy="43621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Un-tagged </a:t>
            </a:r>
            <a:r>
              <a:rPr lang="en-US" dirty="0" err="1" smtClean="0"/>
              <a:t>m(j,j</a:t>
            </a:r>
            <a:r>
              <a:rPr lang="en-US" dirty="0" smtClean="0"/>
              <a:t>) plots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862" y="1092056"/>
            <a:ext cx="8945917" cy="74782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Added to WH/ZH support note </a:t>
            </a:r>
            <a:r>
              <a:rPr lang="en-US" dirty="0" smtClean="0"/>
              <a:t>(appendix O.7): </a:t>
            </a:r>
            <a:r>
              <a:rPr lang="en-US" dirty="0" smtClean="0">
                <a:hlinkClick r:id="rId4"/>
              </a:rPr>
              <a:t>https://cdsweb.cern.ch/record/1404176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 Also in control regions of ZH-&gt;</a:t>
            </a:r>
            <a:r>
              <a:rPr lang="en-US" dirty="0" err="1" smtClean="0"/>
              <a:t>ννbb</a:t>
            </a:r>
            <a:r>
              <a:rPr lang="en-US" dirty="0" smtClean="0"/>
              <a:t> </a:t>
            </a:r>
            <a:r>
              <a:rPr lang="en-US" dirty="0" smtClean="0"/>
              <a:t>support note: </a:t>
            </a:r>
            <a:r>
              <a:rPr lang="en-US" dirty="0" smtClean="0">
                <a:hlinkClick r:id="rId5"/>
              </a:rPr>
              <a:t>https://cdsweb.cern.ch/record/</a:t>
            </a:r>
            <a:r>
              <a:rPr lang="en-US" dirty="0" smtClean="0">
                <a:hlinkClick r:id="rId5"/>
              </a:rPr>
              <a:t>1418230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DijetMassN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35463" y="1839877"/>
            <a:ext cx="3184741" cy="22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733" y="2718109"/>
            <a:ext cx="116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llbb</a:t>
            </a:r>
            <a:endParaRPr lang="en-US" dirty="0"/>
          </a:p>
        </p:txBody>
      </p:sp>
      <p:pic>
        <p:nvPicPr>
          <p:cNvPr id="10" name="Picture 9" descr="DijetMassN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35463" y="4125925"/>
            <a:ext cx="3220923" cy="2312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2733" y="4945357"/>
            <a:ext cx="116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WH-&gt;</a:t>
            </a:r>
            <a:r>
              <a:rPr lang="en-US" dirty="0" err="1" smtClean="0"/>
              <a:t>lvbb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2759140"/>
            <a:ext cx="113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vvbb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behind using different MC generators for different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Alpgen</a:t>
            </a:r>
            <a:r>
              <a:rPr lang="en-US" dirty="0" smtClean="0"/>
              <a:t> was used for describing </a:t>
            </a:r>
            <a:r>
              <a:rPr lang="en-US" dirty="0" err="1" smtClean="0"/>
              <a:t>V+light</a:t>
            </a:r>
            <a:r>
              <a:rPr lang="en-US" dirty="0" smtClean="0"/>
              <a:t> jets due to better description of some distributions (e.g. number of jets) – but is very time consuming to produce and use, and requires approximate procedure for removal of heavy-</a:t>
            </a:r>
            <a:r>
              <a:rPr lang="en-US" dirty="0" err="1" smtClean="0"/>
              <a:t>flavour</a:t>
            </a:r>
            <a:r>
              <a:rPr lang="en-US" dirty="0" smtClean="0"/>
              <a:t> jets</a:t>
            </a:r>
          </a:p>
          <a:p>
            <a:r>
              <a:rPr lang="en-US" dirty="0" smtClean="0"/>
              <a:t>When appropriate, other generators such as Sherpa were used instead if large statistical samples were needed</a:t>
            </a:r>
          </a:p>
          <a:p>
            <a:r>
              <a:rPr lang="en-US" dirty="0" smtClean="0"/>
              <a:t>In some cases it was a question of convenience: e.g. large standard MC@NLO top sample</a:t>
            </a:r>
          </a:p>
          <a:p>
            <a:r>
              <a:rPr lang="en-US" dirty="0" err="1" smtClean="0"/>
              <a:t>Powheg</a:t>
            </a:r>
            <a:r>
              <a:rPr lang="en-US" dirty="0" smtClean="0"/>
              <a:t> was tried for the signal but a large (≈10%) difference in </a:t>
            </a:r>
            <a:r>
              <a:rPr lang="en-US" dirty="0" err="1" smtClean="0"/>
              <a:t>b</a:t>
            </a:r>
            <a:r>
              <a:rPr lang="en-US" dirty="0" smtClean="0"/>
              <a:t>-tagging efficiency was found – moved to </a:t>
            </a:r>
            <a:r>
              <a:rPr lang="en-US" dirty="0" err="1" smtClean="0"/>
              <a:t>Pythia</a:t>
            </a:r>
            <a:r>
              <a:rPr lang="en-US" dirty="0" smtClean="0"/>
              <a:t>; </a:t>
            </a:r>
            <a:r>
              <a:rPr lang="en-US" dirty="0" err="1" smtClean="0"/>
              <a:t>Powheg</a:t>
            </a:r>
            <a:r>
              <a:rPr lang="en-US" dirty="0" smtClean="0"/>
              <a:t> being validated for 2012 analysis in </a:t>
            </a:r>
            <a:r>
              <a:rPr lang="en-US" dirty="0" err="1" smtClean="0"/>
              <a:t>vvbb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566"/>
            <a:ext cx="8229600" cy="15549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is some small contamination expected from other channels</a:t>
            </a:r>
          </a:p>
          <a:p>
            <a:pPr lvl="1"/>
            <a:r>
              <a:rPr lang="en-US" dirty="0" smtClean="0"/>
              <a:t>E.g. from H-&gt;ZZ(*)-&gt;</a:t>
            </a:r>
            <a:r>
              <a:rPr lang="en-US" dirty="0" err="1" smtClean="0"/>
              <a:t>llqq</a:t>
            </a:r>
            <a:r>
              <a:rPr lang="en-US" dirty="0" smtClean="0"/>
              <a:t> on ZH-&gt;</a:t>
            </a:r>
            <a:r>
              <a:rPr lang="en-US" dirty="0" err="1" smtClean="0"/>
              <a:t>llbb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Negligible number </a:t>
            </a:r>
            <a:r>
              <a:rPr lang="en-US" dirty="0" smtClean="0"/>
              <a:t>of events passing</a:t>
            </a:r>
            <a:r>
              <a:rPr lang="en-US" dirty="0" smtClean="0"/>
              <a:t> ZH</a:t>
            </a:r>
            <a:r>
              <a:rPr lang="en-US" dirty="0" smtClean="0"/>
              <a:t>-</a:t>
            </a:r>
            <a:r>
              <a:rPr lang="en-US" dirty="0" smtClean="0"/>
              <a:t>&gt;</a:t>
            </a:r>
            <a:r>
              <a:rPr lang="en-US" dirty="0" err="1" smtClean="0"/>
              <a:t>llbb</a:t>
            </a:r>
            <a:r>
              <a:rPr lang="en-US" dirty="0" smtClean="0"/>
              <a:t> selection </a:t>
            </a:r>
            <a:r>
              <a:rPr lang="en-US" dirty="0" smtClean="0"/>
              <a:t>(0.06 at </a:t>
            </a:r>
            <a:r>
              <a:rPr lang="en-US" dirty="0" smtClean="0"/>
              <a:t>most)</a:t>
            </a:r>
          </a:p>
          <a:p>
            <a:r>
              <a:rPr lang="en-US" dirty="0" smtClean="0"/>
              <a:t>Other sources either small or included in the signal cross section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4111" y="3763151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444"/>
                <a:gridCol w="1679223"/>
                <a:gridCol w="2963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Higgs mass [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#events (total)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#events (80&lt;</a:t>
                      </a:r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bb</a:t>
                      </a:r>
                      <a:r>
                        <a:rPr lang="en-US" dirty="0" smtClean="0"/>
                        <a:t>&lt;150GeV)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things to do later…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 – new recommendations released last week</a:t>
            </a:r>
          </a:p>
          <a:p>
            <a:r>
              <a:rPr lang="en-US" dirty="0" smtClean="0"/>
              <a:t>MET – new MET code version released last week</a:t>
            </a:r>
          </a:p>
          <a:p>
            <a:r>
              <a:rPr lang="en-US" dirty="0" smtClean="0"/>
              <a:t>B-tagging – discussion ongoing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812"/>
          </a:xfrm>
        </p:spPr>
        <p:txBody>
          <a:bodyPr/>
          <a:lstStyle/>
          <a:p>
            <a:r>
              <a:rPr lang="en-US" dirty="0" smtClean="0"/>
              <a:t>Monte Carlo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87450"/>
            <a:ext cx="8115300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 – Nr of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" y="2519885"/>
            <a:ext cx="8857544" cy="26313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TMuonLo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7287" y="3299439"/>
            <a:ext cx="4473039" cy="3210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1" y="274638"/>
            <a:ext cx="4244798" cy="76138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595959"/>
                </a:solidFill>
              </a:rPr>
              <a:t>From Summer analysis: </a:t>
            </a:r>
            <a:r>
              <a:rPr lang="en-US" sz="3600" dirty="0" err="1" smtClean="0">
                <a:solidFill>
                  <a:srgbClr val="595959"/>
                </a:solidFill>
              </a:rPr>
              <a:t>WH</a:t>
            </a:r>
            <a:r>
              <a:rPr lang="en-US" sz="3600" dirty="0" err="1" smtClean="0">
                <a:solidFill>
                  <a:srgbClr val="595959"/>
                </a:solidFill>
              </a:rPr>
              <a:t>➝</a:t>
            </a:r>
            <a:r>
              <a:rPr lang="en-US" sz="3600" dirty="0" err="1" smtClean="0">
                <a:solidFill>
                  <a:srgbClr val="595959"/>
                </a:solidFill>
              </a:rPr>
              <a:t>lνbb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7" y="1036022"/>
            <a:ext cx="4431714" cy="2378202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Trigger: </a:t>
            </a:r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1 lepton –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M</a:t>
            </a:r>
            <a:r>
              <a:rPr lang="en-US" baseline="-25000" dirty="0" smtClean="0">
                <a:solidFill>
                  <a:srgbClr val="595959"/>
                </a:solidFill>
              </a:rPr>
              <a:t>T </a:t>
            </a:r>
            <a:r>
              <a:rPr lang="en-US" dirty="0" smtClean="0">
                <a:solidFill>
                  <a:srgbClr val="595959"/>
                </a:solidFill>
              </a:rPr>
              <a:t>=  √2p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l</a:t>
            </a:r>
            <a:r>
              <a:rPr lang="en-US" dirty="0" smtClean="0">
                <a:solidFill>
                  <a:srgbClr val="595959"/>
                </a:solidFill>
              </a:rPr>
              <a:t>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ν</a:t>
            </a:r>
            <a:r>
              <a:rPr lang="en-US" dirty="0" smtClean="0">
                <a:solidFill>
                  <a:srgbClr val="595959"/>
                </a:solidFill>
              </a:rPr>
              <a:t>(1 - </a:t>
            </a:r>
            <a:r>
              <a:rPr lang="en-US" dirty="0" err="1" smtClean="0">
                <a:solidFill>
                  <a:srgbClr val="595959"/>
                </a:solidFill>
              </a:rPr>
              <a:t>cos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Δφ</a:t>
            </a:r>
            <a:r>
              <a:rPr lang="en-US" baseline="-25000" dirty="0" err="1" smtClean="0">
                <a:solidFill>
                  <a:srgbClr val="595959"/>
                </a:solidFill>
              </a:rPr>
              <a:t>lν</a:t>
            </a:r>
            <a:r>
              <a:rPr lang="en-US" dirty="0" smtClean="0">
                <a:solidFill>
                  <a:srgbClr val="595959"/>
                </a:solidFill>
              </a:rPr>
              <a:t> ) &gt; 40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&gt; 25GeV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jets (anti-</a:t>
            </a:r>
            <a:r>
              <a:rPr lang="en-US" dirty="0" err="1" smtClean="0">
                <a:solidFill>
                  <a:srgbClr val="595959"/>
                </a:solidFill>
              </a:rPr>
              <a:t>k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0.4; E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25GeV) to reduce top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Both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tagged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6" name="Picture 15" descr="WeMassLo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45922" y="142442"/>
            <a:ext cx="4398078" cy="3156997"/>
          </a:xfrm>
          <a:prstGeom prst="rect">
            <a:avLst/>
          </a:prstGeom>
        </p:spPr>
      </p:pic>
      <p:pic>
        <p:nvPicPr>
          <p:cNvPr id="17" name="Picture 16" descr="NBJetNJet2Lo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45922" y="3299439"/>
            <a:ext cx="4473040" cy="321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28" y="138683"/>
            <a:ext cx="6105361" cy="6217667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128" y="1726895"/>
            <a:ext cx="6105361" cy="126439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CDS record: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://cdsweb.cern.ch/record/</a:t>
            </a:r>
            <a:r>
              <a:rPr lang="en-US" dirty="0" smtClean="0">
                <a:hlinkClick r:id="rId3"/>
              </a:rPr>
              <a:t>1425880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Support material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</a:t>
            </a:r>
            <a:r>
              <a:rPr lang="en-US" dirty="0" smtClean="0"/>
              <a:t> &amp;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https://cdsweb.cern.ch/record/1404176/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 smtClean="0">
                <a:hlinkClick r:id="rId5"/>
              </a:rPr>
              <a:t>://cdsweb.cern.ch/record/</a:t>
            </a:r>
            <a:r>
              <a:rPr lang="en-US" dirty="0" smtClean="0">
                <a:hlinkClick r:id="rId5"/>
              </a:rPr>
              <a:t>1418230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346802" y="559258"/>
            <a:ext cx="4211103" cy="5645801"/>
          </a:xfrm>
          <a:solidFill>
            <a:schemeClr val="tx1">
              <a:lumMod val="65000"/>
              <a:lumOff val="35000"/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This</a:t>
            </a:r>
            <a:r>
              <a:rPr lang="en-US" sz="2200" dirty="0" smtClean="0">
                <a:solidFill>
                  <a:schemeClr val="bg1"/>
                </a:solidFill>
              </a:rPr>
              <a:t> paper: 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ZH</a:t>
            </a:r>
            <a:r>
              <a:rPr lang="en-US" sz="1600" dirty="0" err="1" smtClean="0">
                <a:solidFill>
                  <a:schemeClr val="bg1"/>
                </a:solidFill>
              </a:rPr>
              <a:t>➝</a:t>
            </a:r>
            <a:r>
              <a:rPr lang="en-US" sz="1600" dirty="0" err="1" smtClean="0">
                <a:solidFill>
                  <a:schemeClr val="bg1"/>
                </a:solidFill>
              </a:rPr>
              <a:t>llb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WH➝</a:t>
            </a:r>
            <a:r>
              <a:rPr lang="en-US" sz="1600" dirty="0" err="1" smtClean="0">
                <a:solidFill>
                  <a:schemeClr val="bg1"/>
                </a:solidFill>
              </a:rPr>
              <a:t>lνbb</a:t>
            </a:r>
            <a:r>
              <a:rPr lang="en-US" sz="1600" dirty="0" smtClean="0">
                <a:solidFill>
                  <a:schemeClr val="bg1"/>
                </a:solidFill>
              </a:rPr>
              <a:t> and </a:t>
            </a:r>
            <a:r>
              <a:rPr lang="en-US" sz="1400" dirty="0" err="1" smtClean="0">
                <a:solidFill>
                  <a:schemeClr val="bg1"/>
                </a:solidFill>
              </a:rPr>
              <a:t>ZH</a:t>
            </a:r>
            <a:r>
              <a:rPr lang="en-US" sz="1600" dirty="0" err="1" smtClean="0">
                <a:solidFill>
                  <a:schemeClr val="bg1"/>
                </a:solidFill>
              </a:rPr>
              <a:t>➝ννbb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4.6 – 4.7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fb</a:t>
            </a:r>
            <a:r>
              <a:rPr lang="en-US" sz="1400" baseline="30000" dirty="0" smtClean="0">
                <a:solidFill>
                  <a:schemeClr val="bg1"/>
                </a:solidFill>
              </a:rPr>
              <a:t>-1 </a:t>
            </a:r>
            <a:r>
              <a:rPr lang="en-US" sz="1400" dirty="0" smtClean="0">
                <a:solidFill>
                  <a:schemeClr val="bg1"/>
                </a:solidFill>
              </a:rPr>
              <a:t>analyzed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H</a:t>
            </a:r>
            <a:r>
              <a:rPr lang="en-US" sz="2200" dirty="0" smtClean="0">
                <a:solidFill>
                  <a:schemeClr val="bg1"/>
                </a:solidFill>
              </a:rPr>
              <a:t>-&gt;bb dominant at low mass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WH cross section factor ≈2x higher than ZH, but important top background 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Cut</a:t>
            </a:r>
            <a:r>
              <a:rPr lang="en-US" sz="2200" dirty="0" smtClean="0">
                <a:solidFill>
                  <a:schemeClr val="bg1"/>
                </a:solidFill>
              </a:rPr>
              <a:t>-based </a:t>
            </a:r>
            <a:r>
              <a:rPr lang="en-US" sz="2200" dirty="0" smtClean="0">
                <a:solidFill>
                  <a:schemeClr val="bg1"/>
                </a:solidFill>
              </a:rPr>
              <a:t>analyses: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Select Z or W</a:t>
            </a:r>
            <a:r>
              <a:rPr lang="en-US" sz="1800" dirty="0" smtClean="0">
                <a:solidFill>
                  <a:schemeClr val="bg1"/>
                </a:solidFill>
              </a:rPr>
              <a:t> or large </a:t>
            </a:r>
            <a:r>
              <a:rPr lang="en-US" sz="1800" dirty="0" err="1" smtClean="0">
                <a:solidFill>
                  <a:schemeClr val="bg1"/>
                </a:solidFill>
              </a:rPr>
              <a:t>E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1800" baseline="30000" dirty="0" err="1" smtClean="0">
                <a:solidFill>
                  <a:schemeClr val="bg1"/>
                </a:solidFill>
              </a:rPr>
              <a:t>miss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smtClean="0">
                <a:solidFill>
                  <a:schemeClr val="bg1"/>
                </a:solidFill>
              </a:rPr>
              <a:t>search for 2 additional </a:t>
            </a:r>
            <a:r>
              <a:rPr lang="en-US" sz="1800" dirty="0" err="1" smtClean="0">
                <a:solidFill>
                  <a:schemeClr val="bg1"/>
                </a:solidFill>
              </a:rPr>
              <a:t>b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jets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Search </a:t>
            </a:r>
            <a:r>
              <a:rPr lang="en-US" sz="1800" dirty="0" smtClean="0">
                <a:solidFill>
                  <a:schemeClr val="bg1"/>
                </a:solidFill>
              </a:rPr>
              <a:t>Higgs in </a:t>
            </a:r>
            <a:r>
              <a:rPr lang="en-US" sz="1800" dirty="0" err="1" smtClean="0">
                <a:solidFill>
                  <a:schemeClr val="bg1"/>
                </a:solidFill>
              </a:rPr>
              <a:t>m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bb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spectrum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072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07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307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7FFA-EE57-674D-BAD2-D933339CEC6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07" y="4656666"/>
            <a:ext cx="3922013" cy="1548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54" y="4308877"/>
            <a:ext cx="2880884" cy="1684585"/>
          </a:xfrm>
          <a:prstGeom prst="rect">
            <a:avLst/>
          </a:prstGeom>
          <a:effectLst>
            <a:outerShdw blurRad="9525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006" y="974433"/>
            <a:ext cx="3922013" cy="281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84"/>
            <a:ext cx="8229600" cy="69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9" y="719667"/>
            <a:ext cx="8686800" cy="5636683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Full </a:t>
            </a:r>
            <a:r>
              <a:rPr lang="en-US" dirty="0" smtClean="0"/>
              <a:t>2011 data from </a:t>
            </a:r>
            <a:r>
              <a:rPr lang="en-US" dirty="0" smtClean="0"/>
              <a:t>periods </a:t>
            </a:r>
            <a:r>
              <a:rPr lang="en-US" dirty="0" smtClean="0"/>
              <a:t>B-</a:t>
            </a:r>
            <a:r>
              <a:rPr lang="en-US" dirty="0" smtClean="0"/>
              <a:t>M </a:t>
            </a:r>
          </a:p>
          <a:p>
            <a:pPr lvl="1"/>
            <a:r>
              <a:rPr lang="en-US" dirty="0" smtClean="0"/>
              <a:t>4.7 </a:t>
            </a:r>
            <a:r>
              <a:rPr lang="en-US" dirty="0" smtClean="0"/>
              <a:t>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e/μ</a:t>
            </a:r>
            <a:r>
              <a:rPr lang="en-US" dirty="0" smtClean="0"/>
              <a:t> streams (</a:t>
            </a:r>
            <a:r>
              <a:rPr lang="en-US" sz="2400" dirty="0" err="1" smtClean="0"/>
              <a:t>ZH</a:t>
            </a:r>
            <a:r>
              <a:rPr lang="en-US" dirty="0" err="1" smtClean="0"/>
              <a:t>➝llb</a:t>
            </a:r>
            <a:r>
              <a:rPr lang="en-US" dirty="0" smtClean="0"/>
              <a:t>, WH➝</a:t>
            </a:r>
            <a:r>
              <a:rPr lang="en-US" dirty="0" smtClean="0"/>
              <a:t>lνbb)/4.6 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JetTauETmiss</a:t>
            </a:r>
            <a:r>
              <a:rPr lang="en-US" dirty="0" smtClean="0"/>
              <a:t> (</a:t>
            </a:r>
            <a:r>
              <a:rPr lang="en-US" dirty="0" err="1" smtClean="0"/>
              <a:t>ZH➝ννbb</a:t>
            </a:r>
            <a:r>
              <a:rPr lang="en-US" dirty="0" smtClean="0"/>
              <a:t>)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 smtClean="0"/>
              <a:t>(MC11c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ZH➝llbb</a:t>
            </a:r>
            <a:r>
              <a:rPr lang="en-US" dirty="0" smtClean="0"/>
              <a:t>,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, </a:t>
            </a:r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 simulated in </a:t>
            </a:r>
            <a:r>
              <a:rPr lang="en-US" dirty="0" err="1" smtClean="0"/>
              <a:t>Pythia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Normalized to NLO (EW) + NNLO (QCD) from LHC Higgs cross section WG (Yellow Report I)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= 110 − 130 </a:t>
            </a:r>
            <a:r>
              <a:rPr lang="en-US" dirty="0" err="1" smtClean="0"/>
              <a:t>GeV</a:t>
            </a:r>
            <a:r>
              <a:rPr lang="en-US" dirty="0" smtClean="0"/>
              <a:t> in </a:t>
            </a:r>
            <a:r>
              <a:rPr lang="en-US" dirty="0" smtClean="0"/>
              <a:t>steps of 5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Background </a:t>
            </a:r>
            <a:r>
              <a:rPr lang="en-US" dirty="0" smtClean="0"/>
              <a:t>(MC11c)</a:t>
            </a:r>
          </a:p>
          <a:p>
            <a:pPr lvl="1"/>
            <a:r>
              <a:rPr lang="en-US" dirty="0" smtClean="0"/>
              <a:t>Z/</a:t>
            </a:r>
            <a:r>
              <a:rPr lang="en-US" dirty="0" err="1" smtClean="0"/>
              <a:t>W+jets</a:t>
            </a:r>
            <a:r>
              <a:rPr lang="en-US" dirty="0" smtClean="0"/>
              <a:t>: ALPGEN to model </a:t>
            </a:r>
            <a:r>
              <a:rPr lang="en-US" dirty="0" err="1" smtClean="0"/>
              <a:t>l</a:t>
            </a:r>
            <a:r>
              <a:rPr lang="en-US" dirty="0" smtClean="0"/>
              <a:t> (</a:t>
            </a:r>
            <a:r>
              <a:rPr lang="en-US" dirty="0" err="1" smtClean="0"/>
              <a:t>l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dirty="0" smtClean="0"/>
              <a:t> jets) for Z(W)</a:t>
            </a:r>
          </a:p>
          <a:p>
            <a:pPr lvl="1"/>
            <a:r>
              <a:rPr lang="en-US" dirty="0" smtClean="0"/>
              <a:t>High statistics </a:t>
            </a:r>
            <a:r>
              <a:rPr lang="en-US" dirty="0" err="1" smtClean="0"/>
              <a:t>Zcc/Zbb(Wbb</a:t>
            </a:r>
            <a:r>
              <a:rPr lang="en-US" dirty="0" smtClean="0"/>
              <a:t>) using SHERPA(POWHEG)</a:t>
            </a:r>
          </a:p>
          <a:p>
            <a:pPr lvl="1"/>
            <a:r>
              <a:rPr lang="en-US" dirty="0" smtClean="0"/>
              <a:t>Top: </a:t>
            </a:r>
            <a:r>
              <a:rPr lang="en-US" dirty="0" err="1" smtClean="0"/>
              <a:t>ttbar</a:t>
            </a:r>
            <a:r>
              <a:rPr lang="en-US" dirty="0" smtClean="0"/>
              <a:t> </a:t>
            </a:r>
            <a:r>
              <a:rPr lang="en-US" dirty="0" smtClean="0"/>
              <a:t>+ single top from MC@NLO</a:t>
            </a:r>
          </a:p>
          <a:p>
            <a:pPr lvl="1"/>
            <a:r>
              <a:rPr lang="en-US" dirty="0" err="1" smtClean="0"/>
              <a:t>Diboson</a:t>
            </a:r>
            <a:r>
              <a:rPr lang="en-US" dirty="0" smtClean="0"/>
              <a:t>: ZZ/WZ/WW from MC@NLO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QCD </a:t>
            </a:r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ZH➝</a:t>
            </a:r>
            <a:r>
              <a:rPr lang="en-US" dirty="0" err="1" smtClean="0"/>
              <a:t>llbb</a:t>
            </a:r>
            <a:r>
              <a:rPr lang="en-US" dirty="0" smtClean="0"/>
              <a:t> </a:t>
            </a:r>
            <a:r>
              <a:rPr lang="en-US" dirty="0" smtClean="0"/>
              <a:t>multi-jet electron from loose-loose no medium data </a:t>
            </a:r>
            <a:r>
              <a:rPr lang="en-US" dirty="0" smtClean="0"/>
              <a:t>scaled</a:t>
            </a:r>
          </a:p>
          <a:p>
            <a:pPr lvl="1"/>
            <a:r>
              <a:rPr lang="en-US" dirty="0" err="1" smtClean="0"/>
              <a:t>WH</a:t>
            </a:r>
            <a:r>
              <a:rPr lang="en-US" dirty="0" err="1" smtClean="0"/>
              <a:t>➝</a:t>
            </a:r>
            <a:r>
              <a:rPr lang="en-US" dirty="0" err="1" smtClean="0"/>
              <a:t>lνbb</a:t>
            </a:r>
            <a:r>
              <a:rPr lang="en-US" dirty="0" smtClean="0"/>
              <a:t> </a:t>
            </a:r>
            <a:r>
              <a:rPr lang="en-US" dirty="0" smtClean="0"/>
              <a:t>electron </a:t>
            </a:r>
            <a:r>
              <a:rPr lang="en-US" dirty="0" smtClean="0"/>
              <a:t>and </a:t>
            </a:r>
            <a:r>
              <a:rPr lang="en-US" dirty="0" err="1" smtClean="0"/>
              <a:t>muon</a:t>
            </a:r>
            <a:r>
              <a:rPr lang="en-US" dirty="0" smtClean="0"/>
              <a:t> from anti-isolation data </a:t>
            </a:r>
            <a:r>
              <a:rPr lang="en-US" dirty="0" smtClean="0"/>
              <a:t>scaled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➝ννbb</a:t>
            </a:r>
            <a:r>
              <a:rPr lang="en-US" dirty="0" smtClean="0"/>
              <a:t> from data (ABCD method) – negligible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Lepton Selection</a:t>
            </a:r>
            <a:r>
              <a:rPr lang="en-US" sz="4000" dirty="0" smtClean="0"/>
              <a:t>: </a:t>
            </a:r>
            <a:r>
              <a:rPr lang="en-US" sz="4000" dirty="0" err="1" smtClean="0"/>
              <a:t>WH➝</a:t>
            </a:r>
            <a:r>
              <a:rPr lang="en-US" sz="4000" dirty="0" err="1" smtClean="0"/>
              <a:t>llb</a:t>
            </a:r>
            <a:r>
              <a:rPr lang="en-US" sz="4000" dirty="0" smtClean="0"/>
              <a:t>, </a:t>
            </a:r>
            <a:r>
              <a:rPr lang="en-US" sz="4000" dirty="0" err="1" smtClean="0"/>
              <a:t>WH➝lνbb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019"/>
            <a:ext cx="8229600" cy="5169331"/>
          </a:xfrm>
          <a:solidFill>
            <a:schemeClr val="bg1">
              <a:lumMod val="75000"/>
              <a:alpha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medium++ (tight++) with </a:t>
            </a:r>
            <a:r>
              <a:rPr lang="en-US" dirty="0" err="1" smtClean="0"/>
              <a:t>pT</a:t>
            </a:r>
            <a:r>
              <a:rPr lang="en-US" dirty="0" smtClean="0"/>
              <a:t> &gt; 20(25)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2.47 for Z(W)</a:t>
            </a:r>
          </a:p>
          <a:p>
            <a:pPr lvl="1"/>
            <a:r>
              <a:rPr lang="en-US" dirty="0" smtClean="0"/>
              <a:t>Include crack region</a:t>
            </a:r>
          </a:p>
          <a:p>
            <a:pPr lvl="1"/>
            <a:r>
              <a:rPr lang="en-US" dirty="0" err="1" smtClean="0"/>
              <a:t>Trackisolation</a:t>
            </a:r>
            <a:r>
              <a:rPr lang="en-US" dirty="0" smtClean="0"/>
              <a:t>: </a:t>
            </a:r>
            <a:r>
              <a:rPr lang="en-US" dirty="0" err="1" smtClean="0"/>
              <a:t>Ptracks</a:t>
            </a:r>
            <a:r>
              <a:rPr lang="en-US" dirty="0" smtClean="0"/>
              <a:t> /</a:t>
            </a:r>
            <a:r>
              <a:rPr lang="en-US" dirty="0" err="1" smtClean="0"/>
              <a:t>pT</a:t>
            </a:r>
            <a:r>
              <a:rPr lang="en-US" dirty="0" smtClean="0"/>
              <a:t> &lt; 0.1 within R = 0.2</a:t>
            </a:r>
          </a:p>
          <a:p>
            <a:pPr lvl="1"/>
            <a:r>
              <a:rPr lang="en-US" dirty="0" smtClean="0"/>
              <a:t>For WH: </a:t>
            </a:r>
            <a:r>
              <a:rPr lang="en-US" dirty="0" err="1" smtClean="0"/>
              <a:t>Calo</a:t>
            </a:r>
            <a:r>
              <a:rPr lang="en-US" dirty="0" smtClean="0"/>
              <a:t> isolation: </a:t>
            </a:r>
            <a:r>
              <a:rPr lang="en-US" dirty="0" err="1" smtClean="0"/>
              <a:t>Pcalo</a:t>
            </a:r>
            <a:r>
              <a:rPr lang="en-US" dirty="0" smtClean="0"/>
              <a:t> /ET &lt; 0.14 within R = 0.3</a:t>
            </a:r>
          </a:p>
          <a:p>
            <a:pPr lvl="1"/>
            <a:r>
              <a:rPr lang="en-US" dirty="0" smtClean="0"/>
              <a:t>For WH: Impact parameter cut d0 &lt; 0.1 mm</a:t>
            </a:r>
          </a:p>
          <a:p>
            <a:pPr lvl="1"/>
            <a:r>
              <a:rPr lang="en-US" dirty="0" smtClean="0"/>
              <a:t>Latest recommended smearing and efficiency corrections</a:t>
            </a:r>
          </a:p>
          <a:p>
            <a:pPr lvl="1"/>
            <a:r>
              <a:rPr lang="en-US" dirty="0" smtClean="0"/>
              <a:t>Veto in WH: use central loose++ with </a:t>
            </a:r>
            <a:r>
              <a:rPr lang="en-US" dirty="0" err="1" smtClean="0"/>
              <a:t>pT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r>
              <a:rPr lang="en-US" dirty="0" smtClean="0"/>
              <a:t> and forward loose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GeV(</a:t>
            </a:r>
            <a:r>
              <a:rPr lang="en-US" dirty="0" err="1" smtClean="0"/>
              <a:t>|η</a:t>
            </a:r>
            <a:r>
              <a:rPr lang="en-US" dirty="0" smtClean="0"/>
              <a:t>| </a:t>
            </a:r>
            <a:r>
              <a:rPr lang="en-US" dirty="0" smtClean="0"/>
              <a:t>&lt; 4.5). Require </a:t>
            </a:r>
            <a:r>
              <a:rPr lang="en-US" dirty="0" err="1" smtClean="0"/>
              <a:t>trk/calo</a:t>
            </a:r>
            <a:r>
              <a:rPr lang="en-US" dirty="0" smtClean="0"/>
              <a:t> isolation (except forward)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err="1" smtClean="0"/>
              <a:t>STACO(Muid</a:t>
            </a:r>
            <a:r>
              <a:rPr lang="en-US" dirty="0" smtClean="0"/>
              <a:t>) tight with </a:t>
            </a:r>
            <a:r>
              <a:rPr lang="en-US" dirty="0" err="1" smtClean="0"/>
              <a:t>pT</a:t>
            </a:r>
            <a:r>
              <a:rPr lang="en-US" dirty="0" smtClean="0"/>
              <a:t> &gt; 20(25)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 for Z(W)</a:t>
            </a:r>
          </a:p>
          <a:p>
            <a:pPr lvl="1"/>
            <a:r>
              <a:rPr lang="en-US" dirty="0" smtClean="0"/>
              <a:t>Track isolation (as for electrons); For WH </a:t>
            </a:r>
            <a:r>
              <a:rPr lang="en-US" dirty="0" err="1" smtClean="0"/>
              <a:t>calo</a:t>
            </a:r>
            <a:r>
              <a:rPr lang="en-US" dirty="0" smtClean="0"/>
              <a:t> isolation</a:t>
            </a:r>
          </a:p>
          <a:p>
            <a:pPr lvl="1"/>
            <a:r>
              <a:rPr lang="en-US" dirty="0" smtClean="0"/>
              <a:t>Impact </a:t>
            </a:r>
            <a:r>
              <a:rPr lang="en-US" dirty="0" err="1" smtClean="0"/>
              <a:t>paramter</a:t>
            </a:r>
            <a:r>
              <a:rPr lang="en-US" dirty="0" smtClean="0"/>
              <a:t> cuts d0 &lt; 1(0.1) mm for Z(W)</a:t>
            </a:r>
          </a:p>
          <a:p>
            <a:pPr lvl="1"/>
            <a:r>
              <a:rPr lang="en-US" dirty="0" smtClean="0"/>
              <a:t>Impact parameter cut against </a:t>
            </a:r>
            <a:r>
              <a:rPr lang="en-US" dirty="0" err="1" smtClean="0"/>
              <a:t>cosmics</a:t>
            </a:r>
            <a:r>
              <a:rPr lang="en-US" dirty="0" smtClean="0"/>
              <a:t> z0 &lt; 10 mm</a:t>
            </a:r>
          </a:p>
          <a:p>
            <a:pPr lvl="1"/>
            <a:r>
              <a:rPr lang="en-US" dirty="0" smtClean="0"/>
              <a:t>Latest recommended smearing and efficiency corrections</a:t>
            </a:r>
          </a:p>
          <a:p>
            <a:pPr lvl="1"/>
            <a:r>
              <a:rPr lang="en-US" dirty="0" smtClean="0"/>
              <a:t>For veto in WH extend to Loose/standalone, </a:t>
            </a:r>
            <a:r>
              <a:rPr lang="en-US" dirty="0" err="1" smtClean="0"/>
              <a:t>pT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2.7. Require track isolation (except standalone)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  <a:solidFill>
            <a:schemeClr val="bg1">
              <a:lumMod val="75000"/>
              <a:alpha val="74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Jets – </a:t>
            </a:r>
            <a:r>
              <a:rPr lang="en-US" i="1" dirty="0" smtClean="0"/>
              <a:t>not updated to last week’s recommendations</a:t>
            </a:r>
          </a:p>
          <a:p>
            <a:pPr lvl="1"/>
            <a:r>
              <a:rPr lang="en-US" dirty="0" smtClean="0"/>
              <a:t>Anti-</a:t>
            </a:r>
            <a:r>
              <a:rPr lang="en-US" dirty="0" err="1" smtClean="0"/>
              <a:t>kT</a:t>
            </a:r>
            <a:r>
              <a:rPr lang="en-US" dirty="0" smtClean="0"/>
              <a:t> 4 with </a:t>
            </a:r>
            <a:r>
              <a:rPr lang="en-US" dirty="0" err="1" smtClean="0"/>
              <a:t>pT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 ”AntiKt4TopoEMJets”</a:t>
            </a:r>
          </a:p>
          <a:p>
            <a:pPr lvl="1"/>
            <a:r>
              <a:rPr lang="en-US" dirty="0" smtClean="0"/>
              <a:t>For jet veto in WH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4.5</a:t>
            </a:r>
          </a:p>
          <a:p>
            <a:pPr lvl="1"/>
            <a:r>
              <a:rPr lang="en-US" dirty="0" smtClean="0"/>
              <a:t>Remove events with jets pointing to the bad FEB region</a:t>
            </a:r>
          </a:p>
          <a:p>
            <a:pPr lvl="1"/>
            <a:r>
              <a:rPr lang="en-US" dirty="0" smtClean="0"/>
              <a:t>Pile-up: reject jets with |JVF| &lt; 0.75 for jets with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</a:t>
            </a:r>
          </a:p>
          <a:p>
            <a:pPr lvl="1"/>
            <a:r>
              <a:rPr lang="en-US" dirty="0" smtClean="0"/>
              <a:t>Current JES/JER uncertainty including pile-up, close by and </a:t>
            </a:r>
            <a:r>
              <a:rPr lang="en-US" dirty="0" err="1" smtClean="0"/>
              <a:t>b</a:t>
            </a:r>
            <a:r>
              <a:rPr lang="en-US" dirty="0" smtClean="0"/>
              <a:t> JES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</a:t>
            </a:r>
            <a:r>
              <a:rPr lang="en-US" dirty="0" smtClean="0"/>
              <a:t>-</a:t>
            </a:r>
            <a:r>
              <a:rPr lang="en-US" dirty="0" smtClean="0"/>
              <a:t>tagging – </a:t>
            </a:r>
            <a:r>
              <a:rPr lang="en-US" i="1" dirty="0" smtClean="0"/>
              <a:t>not updated to last week’s version</a:t>
            </a:r>
          </a:p>
          <a:p>
            <a:pPr lvl="1"/>
            <a:r>
              <a:rPr lang="en-US" dirty="0" smtClean="0"/>
              <a:t>MV1 with </a:t>
            </a:r>
            <a:r>
              <a:rPr lang="en-US" dirty="0" err="1" smtClean="0"/>
              <a:t>w</a:t>
            </a:r>
            <a:r>
              <a:rPr lang="en-US" dirty="0" smtClean="0"/>
              <a:t> &gt; 0.602 ( 70% efficiency)</a:t>
            </a:r>
          </a:p>
          <a:p>
            <a:pPr lvl="1"/>
            <a:r>
              <a:rPr lang="en-US" dirty="0" smtClean="0"/>
              <a:t>Applying corrections and uncertainties derived by </a:t>
            </a:r>
            <a:r>
              <a:rPr lang="en-US" dirty="0" err="1" smtClean="0"/>
              <a:t>b</a:t>
            </a:r>
            <a:r>
              <a:rPr lang="en-US" dirty="0" smtClean="0"/>
              <a:t>-tagging group.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 –  </a:t>
            </a:r>
            <a:r>
              <a:rPr lang="en-US" i="1" dirty="0" smtClean="0"/>
              <a:t>not updated to last week’s version</a:t>
            </a:r>
          </a:p>
          <a:p>
            <a:pPr lvl="1"/>
            <a:r>
              <a:rPr lang="en-US" dirty="0" smtClean="0"/>
              <a:t>MET </a:t>
            </a:r>
            <a:r>
              <a:rPr lang="en-US" dirty="0" err="1" smtClean="0"/>
              <a:t>RefFinal</a:t>
            </a:r>
            <a:r>
              <a:rPr lang="en-US" dirty="0" smtClean="0"/>
              <a:t> out-of-the-box</a:t>
            </a:r>
          </a:p>
          <a:p>
            <a:pPr lvl="1"/>
            <a:r>
              <a:rPr lang="en-US" dirty="0" smtClean="0"/>
              <a:t>Apply pile-up reweighting for each MC run period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err="1" smtClean="0"/>
              <a:t>μ</a:t>
            </a:r>
            <a:r>
              <a:rPr lang="en-US" dirty="0" smtClean="0"/>
              <a:t> scaling</a:t>
            </a:r>
            <a:r>
              <a:rPr lang="en-US" dirty="0" smtClean="0"/>
              <a:t> reweighting: scale &lt;</a:t>
            </a:r>
            <a:r>
              <a:rPr lang="en-US" dirty="0" err="1" smtClean="0"/>
              <a:t>μ</a:t>
            </a:r>
            <a:r>
              <a:rPr lang="en-US" dirty="0" smtClean="0"/>
              <a:t>&gt; by 1.03±0.03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06556" cy="8530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Lepton and jet veto: </a:t>
            </a:r>
            <a:r>
              <a:rPr lang="en-US" sz="3200" dirty="0" err="1" smtClean="0"/>
              <a:t>ZH➝ννbb</a:t>
            </a:r>
            <a:r>
              <a:rPr lang="en-US" sz="3200" dirty="0" smtClean="0"/>
              <a:t>, </a:t>
            </a:r>
            <a:r>
              <a:rPr lang="en-US" sz="3200" dirty="0" err="1" smtClean="0"/>
              <a:t>WH➝lνbb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855"/>
            <a:ext cx="8229600" cy="4998495"/>
          </a:xfrm>
          <a:solidFill>
            <a:schemeClr val="bg1">
              <a:lumMod val="75000"/>
              <a:alpha val="72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Veto leptons:</a:t>
            </a:r>
          </a:p>
          <a:p>
            <a:pPr lvl="1"/>
            <a:r>
              <a:rPr lang="en-US" dirty="0" smtClean="0"/>
              <a:t>Electron : medium , </a:t>
            </a:r>
            <a:r>
              <a:rPr lang="en-US" dirty="0" err="1" smtClean="0"/>
              <a:t>pT</a:t>
            </a:r>
            <a:r>
              <a:rPr lang="en-US" dirty="0" smtClean="0"/>
              <a:t>&gt;10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dirty="0" smtClean="0"/>
              <a:t>|&lt;2.47, pTcone20/pT&lt;0.1</a:t>
            </a:r>
            <a:endParaRPr lang="en-US" dirty="0" smtClean="0"/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: Combined &amp; segmented-tagged STACO, </a:t>
            </a:r>
            <a:r>
              <a:rPr lang="en-US" dirty="0" err="1" smtClean="0"/>
              <a:t>pT</a:t>
            </a:r>
            <a:r>
              <a:rPr lang="en-US" dirty="0" smtClean="0"/>
              <a:t>&gt;10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dirty="0" smtClean="0"/>
              <a:t>|&lt;2.4</a:t>
            </a:r>
            <a:r>
              <a:rPr lang="en-US" dirty="0" smtClean="0"/>
              <a:t>, pTcone20</a:t>
            </a:r>
            <a:r>
              <a:rPr lang="en-US" dirty="0" smtClean="0"/>
              <a:t>/pT&lt;0.1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Veto </a:t>
            </a:r>
            <a:r>
              <a:rPr lang="en-US" dirty="0" smtClean="0"/>
              <a:t>on any event having an object </a:t>
            </a:r>
            <a:r>
              <a:rPr lang="en-US" dirty="0" smtClean="0"/>
              <a:t>with:</a:t>
            </a:r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. Veto lepton has wider  range than trigger electron</a:t>
            </a:r>
          </a:p>
          <a:p>
            <a:pPr lvl="1"/>
            <a:r>
              <a:rPr lang="en-US" dirty="0" smtClean="0"/>
              <a:t>(standalone </a:t>
            </a:r>
            <a:r>
              <a:rPr lang="en-US" dirty="0" err="1" smtClean="0"/>
              <a:t>muons</a:t>
            </a:r>
            <a:r>
              <a:rPr lang="en-US" dirty="0" smtClean="0"/>
              <a:t>, forward electrons).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smtClean="0"/>
              <a:t>any event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1 extra lepton with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1 extra opposite sign lepton with </a:t>
            </a:r>
            <a:r>
              <a:rPr lang="en-US" dirty="0" err="1" smtClean="0"/>
              <a:t>pT</a:t>
            </a:r>
            <a:r>
              <a:rPr lang="en-US" dirty="0" smtClean="0"/>
              <a:t> &lt;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&gt; 1 extra leptons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smtClean="0"/>
              <a:t>any event </a:t>
            </a:r>
            <a:r>
              <a:rPr lang="en-US" dirty="0" smtClean="0"/>
              <a:t>with  ≥ 3 </a:t>
            </a:r>
            <a:r>
              <a:rPr lang="en-US" dirty="0" smtClean="0"/>
              <a:t>jets (veto jet: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4.5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ZH</a:t>
            </a:r>
            <a:r>
              <a:rPr lang="en-US" dirty="0" err="1" smtClean="0"/>
              <a:t>➝llbb</a:t>
            </a:r>
            <a:r>
              <a:rPr lang="en-US" dirty="0" smtClean="0"/>
              <a:t>,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: remove overlaps between electrons, </a:t>
            </a:r>
            <a:r>
              <a:rPr lang="en-US" dirty="0" err="1" smtClean="0"/>
              <a:t>muons</a:t>
            </a:r>
            <a:r>
              <a:rPr lang="en-US" dirty="0" smtClean="0"/>
              <a:t>, 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122"/>
          </a:xfrm>
        </p:spPr>
        <p:txBody>
          <a:bodyPr/>
          <a:lstStyle/>
          <a:p>
            <a:r>
              <a:rPr lang="en-US" dirty="0" smtClean="0"/>
              <a:t>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043" y="1365070"/>
            <a:ext cx="4593514" cy="4755796"/>
          </a:xfrm>
          <a:solidFill>
            <a:schemeClr val="bg1">
              <a:lumMod val="75000"/>
              <a:alpha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Common selection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WZ+jets</a:t>
            </a:r>
            <a:r>
              <a:rPr lang="en-US" dirty="0" smtClean="0"/>
              <a:t> GRL (</a:t>
            </a:r>
            <a:r>
              <a:rPr lang="en-US" dirty="0" smtClean="0"/>
              <a:t>incl. </a:t>
            </a:r>
            <a:r>
              <a:rPr lang="en-US" dirty="0" err="1" smtClean="0"/>
              <a:t>b</a:t>
            </a:r>
            <a:r>
              <a:rPr lang="en-US" dirty="0" smtClean="0"/>
              <a:t>-tagging)</a:t>
            </a:r>
            <a:endParaRPr lang="en-US" dirty="0" smtClean="0"/>
          </a:p>
          <a:p>
            <a:pPr lvl="1"/>
            <a:r>
              <a:rPr lang="en-US" dirty="0" smtClean="0"/>
              <a:t>Primary </a:t>
            </a:r>
            <a:r>
              <a:rPr lang="en-US" dirty="0" smtClean="0"/>
              <a:t>vertex containing at least 3 </a:t>
            </a:r>
            <a:r>
              <a:rPr lang="en-US" dirty="0" smtClean="0"/>
              <a:t>tracks</a:t>
            </a:r>
            <a:endParaRPr lang="en-US" sz="2400" dirty="0" smtClean="0"/>
          </a:p>
          <a:p>
            <a:r>
              <a:rPr lang="en-US" sz="2400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</a:t>
            </a:r>
            <a:endParaRPr lang="en-US" dirty="0" smtClean="0"/>
          </a:p>
          <a:p>
            <a:pPr lvl="1"/>
            <a:r>
              <a:rPr lang="en-US" dirty="0" smtClean="0"/>
              <a:t>Triggers:</a:t>
            </a:r>
            <a:r>
              <a:rPr lang="en-US" dirty="0" smtClean="0"/>
              <a:t> single </a:t>
            </a:r>
            <a:r>
              <a:rPr lang="en-US" dirty="0" smtClean="0"/>
              <a:t>and </a:t>
            </a:r>
            <a:r>
              <a:rPr lang="en-US" dirty="0" err="1" smtClean="0"/>
              <a:t>dilepton</a:t>
            </a:r>
            <a:r>
              <a:rPr lang="en-US" dirty="0" smtClean="0"/>
              <a:t> triggers</a:t>
            </a:r>
          </a:p>
          <a:p>
            <a:pPr lvl="1"/>
            <a:r>
              <a:rPr lang="en-US" dirty="0" smtClean="0"/>
              <a:t>Exactly </a:t>
            </a:r>
            <a:r>
              <a:rPr lang="en-US" dirty="0" smtClean="0"/>
              <a:t>2 leptons with 83 &lt; </a:t>
            </a:r>
            <a:r>
              <a:rPr lang="en-US" dirty="0" err="1" smtClean="0"/>
              <a:t>mll</a:t>
            </a:r>
            <a:r>
              <a:rPr lang="en-US" dirty="0" smtClean="0"/>
              <a:t> &lt; 99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Opposite charge required for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err="1" smtClean="0"/>
              <a:t>ET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 smtClean="0"/>
              <a:t>&lt; 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At least 2 </a:t>
            </a:r>
            <a:r>
              <a:rPr lang="en-US" dirty="0" smtClean="0"/>
              <a:t>jets (</a:t>
            </a:r>
            <a:r>
              <a:rPr lang="en-US" dirty="0" smtClean="0"/>
              <a:t>1 jet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&gt;45 </a:t>
            </a:r>
            <a:r>
              <a:rPr lang="en-US" dirty="0" err="1" smtClean="0"/>
              <a:t>GeV</a:t>
            </a:r>
            <a:r>
              <a:rPr lang="en-US" dirty="0" smtClean="0"/>
              <a:t>), exactly 2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tagged</a:t>
            </a:r>
          </a:p>
          <a:p>
            <a:r>
              <a:rPr lang="en-US" dirty="0" err="1" smtClean="0"/>
              <a:t>WH➝lνbb</a:t>
            </a:r>
            <a:endParaRPr lang="en-US" dirty="0" smtClean="0"/>
          </a:p>
          <a:p>
            <a:pPr lvl="1"/>
            <a:r>
              <a:rPr lang="en-US" dirty="0" smtClean="0"/>
              <a:t>Triggers:</a:t>
            </a:r>
            <a:r>
              <a:rPr lang="en-US" dirty="0" smtClean="0"/>
              <a:t> single lepton trigger</a:t>
            </a:r>
          </a:p>
          <a:p>
            <a:pPr lvl="1"/>
            <a:r>
              <a:rPr lang="en-US" dirty="0" smtClean="0"/>
              <a:t>1 lepton and MT &gt; 40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err="1" smtClean="0"/>
              <a:t>Emiss</a:t>
            </a:r>
            <a:endParaRPr lang="en-US" dirty="0" smtClean="0"/>
          </a:p>
          <a:p>
            <a:pPr lvl="1"/>
            <a:r>
              <a:rPr lang="en-US" dirty="0" smtClean="0"/>
              <a:t>T &gt; 25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Exactly 2 jets(1 jet with </a:t>
            </a:r>
            <a:r>
              <a:rPr lang="en-US" dirty="0" err="1" smtClean="0"/>
              <a:t>pT</a:t>
            </a:r>
            <a:r>
              <a:rPr lang="en-US" dirty="0" smtClean="0"/>
              <a:t> &gt;45 </a:t>
            </a:r>
            <a:r>
              <a:rPr lang="en-US" dirty="0" err="1" smtClean="0"/>
              <a:t>GeV</a:t>
            </a:r>
            <a:r>
              <a:rPr lang="en-US" dirty="0" smtClean="0"/>
              <a:t>) and both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tagged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33950" y="1365070"/>
            <a:ext cx="3944468" cy="4755796"/>
          </a:xfrm>
          <a:solidFill>
            <a:schemeClr val="bg1">
              <a:lumMod val="75000"/>
              <a:alpha val="79000"/>
            </a:schemeClr>
          </a:solidFill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571" dirty="0" err="1" smtClean="0"/>
              <a:t>ZH</a:t>
            </a:r>
            <a:r>
              <a:rPr lang="en-US" sz="2571" dirty="0" err="1" smtClean="0"/>
              <a:t>➝</a:t>
            </a:r>
            <a:r>
              <a:rPr lang="en-US" sz="2571" dirty="0" err="1" smtClean="0"/>
              <a:t>ννbb</a:t>
            </a:r>
            <a:endParaRPr lang="en-US" sz="2571" dirty="0" smtClean="0"/>
          </a:p>
          <a:p>
            <a:pPr lvl="1"/>
            <a:r>
              <a:rPr lang="en-US" sz="2286" dirty="0" smtClean="0"/>
              <a:t>Trigger: EF_xe70_noMu</a:t>
            </a:r>
          </a:p>
          <a:p>
            <a:pPr lvl="1"/>
            <a:r>
              <a:rPr lang="en-US" sz="2286" dirty="0" smtClean="0"/>
              <a:t>No </a:t>
            </a:r>
            <a:r>
              <a:rPr lang="en-US" sz="2286" dirty="0" smtClean="0"/>
              <a:t>lepton (</a:t>
            </a:r>
            <a:r>
              <a:rPr lang="en-US" sz="2286" dirty="0" err="1" smtClean="0"/>
              <a:t>e</a:t>
            </a:r>
            <a:r>
              <a:rPr lang="en-US" sz="2286" dirty="0" smtClean="0"/>
              <a:t> or </a:t>
            </a:r>
            <a:r>
              <a:rPr lang="en-US" sz="2286" dirty="0" err="1" smtClean="0"/>
              <a:t>μ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err="1" smtClean="0"/>
              <a:t>Etmiss</a:t>
            </a:r>
            <a:r>
              <a:rPr lang="en-US" sz="2286" dirty="0" smtClean="0"/>
              <a:t> </a:t>
            </a:r>
            <a:r>
              <a:rPr lang="en-US" sz="2286" dirty="0" smtClean="0"/>
              <a:t>&gt; 120 </a:t>
            </a:r>
            <a:r>
              <a:rPr lang="en-US" sz="2286" dirty="0" err="1" smtClean="0"/>
              <a:t>GeV</a:t>
            </a:r>
            <a:endParaRPr lang="en-US" sz="2286" dirty="0" smtClean="0"/>
          </a:p>
          <a:p>
            <a:pPr lvl="1"/>
            <a:r>
              <a:rPr lang="en-US" sz="2286" dirty="0" err="1" smtClean="0"/>
              <a:t>Ptmiss</a:t>
            </a:r>
            <a:r>
              <a:rPr lang="en-US" sz="2286" dirty="0" smtClean="0"/>
              <a:t> </a:t>
            </a:r>
            <a:r>
              <a:rPr lang="en-US" sz="2286" dirty="0" smtClean="0"/>
              <a:t>&gt; 30 </a:t>
            </a:r>
            <a:r>
              <a:rPr lang="en-US" sz="2286" dirty="0" err="1" smtClean="0"/>
              <a:t>GeV</a:t>
            </a:r>
            <a:r>
              <a:rPr lang="en-US" sz="2286" dirty="0" smtClean="0"/>
              <a:t> (remove events with fake high </a:t>
            </a:r>
            <a:r>
              <a:rPr lang="en-US" sz="2286" dirty="0" err="1" smtClean="0"/>
              <a:t>Etmiss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smtClean="0"/>
              <a:t>2 </a:t>
            </a:r>
            <a:r>
              <a:rPr lang="en-US" sz="2286" dirty="0" smtClean="0"/>
              <a:t>or 3 jets, exactly 2 </a:t>
            </a:r>
            <a:r>
              <a:rPr lang="en-US" sz="2286" dirty="0" err="1" smtClean="0"/>
              <a:t>b</a:t>
            </a:r>
            <a:r>
              <a:rPr lang="en-US" sz="2286" dirty="0" smtClean="0"/>
              <a:t>-tagged jets</a:t>
            </a:r>
            <a:endParaRPr lang="en-US" sz="2286" dirty="0" smtClean="0"/>
          </a:p>
          <a:p>
            <a:pPr lvl="1"/>
            <a:r>
              <a:rPr lang="en-US" sz="2286" dirty="0" smtClean="0"/>
              <a:t>Leading </a:t>
            </a:r>
            <a:r>
              <a:rPr lang="en-US" sz="2286" dirty="0" smtClean="0"/>
              <a:t>jet Pt&gt;45 </a:t>
            </a:r>
            <a:r>
              <a:rPr lang="en-US" sz="2286" dirty="0" err="1" smtClean="0"/>
              <a:t>GeV</a:t>
            </a:r>
            <a:r>
              <a:rPr lang="en-US" sz="2286" dirty="0" smtClean="0"/>
              <a:t> (new)</a:t>
            </a:r>
            <a:endParaRPr lang="en-US" sz="2286" dirty="0" smtClean="0"/>
          </a:p>
          <a:p>
            <a:pPr lvl="1"/>
            <a:r>
              <a:rPr lang="en-US" sz="2286" dirty="0" smtClean="0"/>
              <a:t>B</a:t>
            </a:r>
            <a:r>
              <a:rPr lang="en-US" sz="2286" dirty="0" smtClean="0"/>
              <a:t>-tagged jets separated by dR(b1,b2)&gt;0.7 (for 120&lt;</a:t>
            </a:r>
            <a:r>
              <a:rPr lang="en-US" sz="2286" dirty="0" err="1" smtClean="0"/>
              <a:t>Etmiss</a:t>
            </a:r>
            <a:r>
              <a:rPr lang="en-US" sz="2286" dirty="0" smtClean="0"/>
              <a:t>&lt;200 </a:t>
            </a:r>
            <a:r>
              <a:rPr lang="en-US" sz="2286" dirty="0" err="1" smtClean="0"/>
              <a:t>GeV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err="1" smtClean="0"/>
              <a:t>Δφ</a:t>
            </a:r>
            <a:r>
              <a:rPr lang="en-US" sz="2286" dirty="0" err="1" smtClean="0"/>
              <a:t>(Etmiss</a:t>
            </a:r>
            <a:r>
              <a:rPr lang="en-US" sz="2286" dirty="0" smtClean="0"/>
              <a:t>, </a:t>
            </a:r>
            <a:r>
              <a:rPr lang="en-US" sz="2286" dirty="0" err="1" smtClean="0"/>
              <a:t>Ptmiss</a:t>
            </a:r>
            <a:r>
              <a:rPr lang="en-US" sz="2286" dirty="0" smtClean="0"/>
              <a:t>) &lt; π/2 (new</a:t>
            </a:r>
            <a:r>
              <a:rPr lang="en-US" sz="2286" dirty="0" smtClean="0"/>
              <a:t>)</a:t>
            </a:r>
          </a:p>
          <a:p>
            <a:pPr lvl="1"/>
            <a:r>
              <a:rPr lang="en-US" sz="2286" dirty="0" smtClean="0"/>
              <a:t>Plus optimized </a:t>
            </a:r>
            <a:r>
              <a:rPr lang="en-US" sz="2286" dirty="0" smtClean="0"/>
              <a:t>angular </a:t>
            </a:r>
            <a:r>
              <a:rPr lang="en-US" sz="2286" dirty="0" smtClean="0"/>
              <a:t>cuts (table)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910" y="4676846"/>
            <a:ext cx="3752850" cy="1360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177125</TotalTime>
  <Words>2211</Words>
  <Application>Microsoft Macintosh PowerPoint</Application>
  <PresentationFormat>On-screen Show (4:3)</PresentationFormat>
  <Paragraphs>290</Paragraphs>
  <Slides>28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Search for the Standard Model Higgs boson produced in association with a vector boson and decaying to a b-quark pair with the ATLAS detector at the LHC</vt:lpstr>
      <vt:lpstr>Acknowledgements</vt:lpstr>
      <vt:lpstr>Slide 3</vt:lpstr>
      <vt:lpstr>Slide 4</vt:lpstr>
      <vt:lpstr>Datasets</vt:lpstr>
      <vt:lpstr>Lepton Selection: WH➝llb, WH➝lνbb</vt:lpstr>
      <vt:lpstr>Jet/Etmiss selection </vt:lpstr>
      <vt:lpstr>Lepton and jet veto: ZH➝ννbb, WH➝lνbb</vt:lpstr>
      <vt:lpstr>Event selection</vt:lpstr>
      <vt:lpstr>Other aspects of the analysis</vt:lpstr>
      <vt:lpstr>Table 1</vt:lpstr>
      <vt:lpstr>Plots for approval – Fig.1</vt:lpstr>
      <vt:lpstr>Plots for approval – Figs.2, 3, 4</vt:lpstr>
      <vt:lpstr>Plots for approval – Fig.2 (ZH➝llbb)</vt:lpstr>
      <vt:lpstr>Plots for approval – Fig.3 (WH➝lνbb)</vt:lpstr>
      <vt:lpstr>Plots for approval – Fig.4 (WH➝lνbb)</vt:lpstr>
      <vt:lpstr>Limits plots for approval</vt:lpstr>
      <vt:lpstr>Table 2 – Exclusion Limits</vt:lpstr>
      <vt:lpstr>Slide 19</vt:lpstr>
      <vt:lpstr>CDS comments &amp; answers</vt:lpstr>
      <vt:lpstr>Un-tagged m(j,j) plots</vt:lpstr>
      <vt:lpstr>Rationale behind using different MC generators for different samples</vt:lpstr>
      <vt:lpstr>Signal contamination</vt:lpstr>
      <vt:lpstr>Backup slides</vt:lpstr>
      <vt:lpstr>Nice things to do later…</vt:lpstr>
      <vt:lpstr>Monte Carlo samples</vt:lpstr>
      <vt:lpstr>Table 1 – Nr of events</vt:lpstr>
      <vt:lpstr>From Summer analysis: WH➝lνbb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337</cp:revision>
  <cp:lastPrinted>2011-04-11T11:26:17Z</cp:lastPrinted>
  <dcterms:created xsi:type="dcterms:W3CDTF">2012-02-28T14:09:30Z</dcterms:created>
  <dcterms:modified xsi:type="dcterms:W3CDTF">2012-02-29T11:27:50Z</dcterms:modified>
</cp:coreProperties>
</file>