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419" r:id="rId3"/>
    <p:sldId id="427" r:id="rId4"/>
    <p:sldId id="426" r:id="rId5"/>
    <p:sldId id="428" r:id="rId6"/>
    <p:sldId id="286" r:id="rId7"/>
    <p:sldId id="405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1618" autoAdjust="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-14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D2B1C-18F8-6B49-BBC1-9F4872C929DA}" type="datetimeFigureOut">
              <a:rPr lang="en-US" smtClean="0"/>
              <a:pPr/>
              <a:t>6/28/11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DF930-FA61-5045-8F3F-CEE7ACED9B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1187C-8153-FA47-9D97-CB8C98ECD253}" type="datetimeFigureOut">
              <a:rPr lang="en-US" smtClean="0"/>
              <a:pPr/>
              <a:t>6/28/11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239FE-CDC8-4F4A-B958-D849BD6E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Editorial Board Meeting - 21/6/2011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Editorial Board Meeting - 21/6/2011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Editorial Board Meeting - 21/6/2011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Editorial Board Meeting - 21/6/2011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Editorial Board Meeting - 21/6/2011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Editorial Board Meeting - 21/6/2011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Editorial Board Meeting - 21/6/2011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Editorial Board Meeting - 21/6/2011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Editorial Board Meeting - 21/6/2011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Editorial Board Meeting - 21/6/2011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Editorial Board Meeting - 21/6/2011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HSG5 H-&gt;bb Editorial Board Meeting - 21/6/2011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108258"/>
          </a:xfrm>
        </p:spPr>
        <p:txBody>
          <a:bodyPr>
            <a:normAutofit/>
          </a:bodyPr>
          <a:lstStyle/>
          <a:p>
            <a:r>
              <a:rPr lang="en-US" sz="4800" dirty="0" smtClean="0"/>
              <a:t>H-&gt;bb Note Schedule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828260"/>
            <a:ext cx="7772400" cy="780245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r>
              <a:rPr lang="en-US" dirty="0" smtClean="0"/>
              <a:t> (RHUL)</a:t>
            </a:r>
          </a:p>
          <a:p>
            <a:r>
              <a:rPr lang="en-US" dirty="0" smtClean="0"/>
              <a:t>HSG5 H-&gt;bb WH/ZH note meeting with Editorial Board, 28 June 2011</a:t>
            </a:r>
            <a:endParaRPr lang="en-US" dirty="0"/>
          </a:p>
        </p:txBody>
      </p:sp>
      <p:pic>
        <p:nvPicPr>
          <p:cNvPr id="5" name="Picture 4" descr="Higgs_bos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783" y="2130425"/>
            <a:ext cx="3474433" cy="3011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6889"/>
            <a:ext cx="8229600" cy="733778"/>
          </a:xfrm>
        </p:spPr>
        <p:txBody>
          <a:bodyPr>
            <a:normAutofit fontScale="90000"/>
          </a:bodyPr>
          <a:lstStyle/>
          <a:p>
            <a:r>
              <a:rPr lang="en-US" smtClean="0"/>
              <a:t>Last call for 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22375"/>
            <a:ext cx="8444483" cy="454653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en-US" b="1" dirty="0" smtClean="0">
                <a:solidFill>
                  <a:srgbClr val="000090"/>
                </a:solidFill>
              </a:rPr>
              <a:t>June 23</a:t>
            </a:r>
            <a:r>
              <a:rPr lang="en-US" b="1" baseline="30000" dirty="0" smtClean="0">
                <a:solidFill>
                  <a:srgbClr val="000090"/>
                </a:solidFill>
              </a:rPr>
              <a:t>rd</a:t>
            </a:r>
            <a:r>
              <a:rPr lang="en-US" dirty="0" smtClean="0"/>
              <a:t>:	 final “analysis update” </a:t>
            </a:r>
          </a:p>
          <a:p>
            <a:pPr lvl="1"/>
            <a:r>
              <a:rPr lang="en-US" dirty="0" smtClean="0"/>
              <a:t>Assumes ~ 7-10 days to run full analysis</a:t>
            </a:r>
          </a:p>
          <a:p>
            <a:pPr lvl="1"/>
            <a:r>
              <a:rPr lang="en-US" b="1" u="sng" dirty="0" smtClean="0">
                <a:solidFill>
                  <a:srgbClr val="FF0000"/>
                </a:solidFill>
              </a:rPr>
              <a:t>Data taken up to June 18</a:t>
            </a:r>
            <a:r>
              <a:rPr lang="en-US" b="1" u="sng" baseline="30000" dirty="0" smtClean="0">
                <a:solidFill>
                  <a:srgbClr val="FF0000"/>
                </a:solidFill>
              </a:rPr>
              <a:t>th</a:t>
            </a:r>
            <a:r>
              <a:rPr lang="en-US" b="1" u="sng" dirty="0" smtClean="0">
                <a:solidFill>
                  <a:srgbClr val="FF0000"/>
                </a:solidFill>
              </a:rPr>
              <a:t> available with GRL (recorded L=1 fb</a:t>
            </a:r>
            <a:r>
              <a:rPr lang="en-US" b="1" u="sng" baseline="30000" dirty="0" smtClean="0">
                <a:solidFill>
                  <a:srgbClr val="FF0000"/>
                </a:solidFill>
              </a:rPr>
              <a:t>-1</a:t>
            </a:r>
            <a:r>
              <a:rPr lang="en-US" b="1" u="sng" dirty="0" smtClean="0">
                <a:solidFill>
                  <a:srgbClr val="FF0000"/>
                </a:solidFill>
              </a:rPr>
              <a:t>);</a:t>
            </a:r>
          </a:p>
          <a:p>
            <a:r>
              <a:rPr lang="en-US" b="1" dirty="0" smtClean="0">
                <a:solidFill>
                  <a:srgbClr val="000090"/>
                </a:solidFill>
              </a:rPr>
              <a:t>Jul 5</a:t>
            </a:r>
            <a:r>
              <a:rPr lang="en-US" b="1" baseline="30000" dirty="0" smtClean="0">
                <a:solidFill>
                  <a:srgbClr val="000090"/>
                </a:solidFill>
              </a:rPr>
              <a:t>th</a:t>
            </a:r>
            <a:r>
              <a:rPr lang="en-US" dirty="0" smtClean="0"/>
              <a:t>:		Drafts submitted to </a:t>
            </a:r>
            <a:r>
              <a:rPr lang="en-US" dirty="0" err="1" smtClean="0"/>
              <a:t>EdBoard</a:t>
            </a:r>
            <a:endParaRPr lang="en-US" dirty="0" smtClean="0"/>
          </a:p>
          <a:p>
            <a:pPr lvl="1"/>
            <a:r>
              <a:rPr lang="en-US" dirty="0" smtClean="0"/>
              <a:t>Early drafts should be circulated to the </a:t>
            </a:r>
            <a:r>
              <a:rPr lang="en-US" dirty="0" err="1" smtClean="0"/>
              <a:t>EdBoard</a:t>
            </a:r>
            <a:r>
              <a:rPr lang="en-US" dirty="0" smtClean="0"/>
              <a:t> earlier; very similar to PLHC</a:t>
            </a:r>
          </a:p>
          <a:p>
            <a:pPr lvl="1"/>
            <a:r>
              <a:rPr lang="en-US" dirty="0" smtClean="0"/>
              <a:t>Final drafts on Jul 8</a:t>
            </a:r>
            <a:r>
              <a:rPr lang="en-US" baseline="30000" dirty="0" smtClean="0"/>
              <a:t>th</a:t>
            </a:r>
            <a:r>
              <a:rPr lang="en-US" dirty="0" smtClean="0"/>
              <a:t> to PC;</a:t>
            </a:r>
          </a:p>
          <a:p>
            <a:r>
              <a:rPr lang="en-US" b="1" dirty="0" smtClean="0">
                <a:solidFill>
                  <a:srgbClr val="000090"/>
                </a:solidFill>
              </a:rPr>
              <a:t>Jul 9</a:t>
            </a:r>
            <a:r>
              <a:rPr lang="en-US" b="1" baseline="30000" dirty="0" smtClean="0">
                <a:solidFill>
                  <a:srgbClr val="000090"/>
                </a:solidFill>
              </a:rPr>
              <a:t>th</a:t>
            </a:r>
            <a:r>
              <a:rPr lang="en-US" b="1" dirty="0" smtClean="0">
                <a:solidFill>
                  <a:srgbClr val="000090"/>
                </a:solidFill>
              </a:rPr>
              <a:t>:</a:t>
            </a:r>
            <a:r>
              <a:rPr lang="en-US" dirty="0" smtClean="0"/>
              <a:t>		last circulation of </a:t>
            </a:r>
            <a:r>
              <a:rPr lang="en-US" b="1" dirty="0" smtClean="0">
                <a:solidFill>
                  <a:srgbClr val="000090"/>
                </a:solidFill>
              </a:rPr>
              <a:t>Papers/</a:t>
            </a:r>
            <a:r>
              <a:rPr lang="en-US" b="1" dirty="0" smtClean="0"/>
              <a:t>Notes</a:t>
            </a:r>
            <a:endParaRPr lang="en-US" b="1" dirty="0" smtClean="0">
              <a:solidFill>
                <a:srgbClr val="000090"/>
              </a:solidFill>
            </a:endParaRPr>
          </a:p>
          <a:p>
            <a:pPr marL="742950" lvl="2" indent="-342900"/>
            <a:r>
              <a:rPr lang="en-US" sz="2941" b="1" dirty="0" smtClean="0">
                <a:solidFill>
                  <a:srgbClr val="FF0000"/>
                </a:solidFill>
              </a:rPr>
              <a:t>Run again the full analysis to include the data after June 26</a:t>
            </a:r>
            <a:r>
              <a:rPr lang="en-US" sz="2941" b="1" baseline="30000" dirty="0" smtClean="0">
                <a:solidFill>
                  <a:srgbClr val="FF0000"/>
                </a:solidFill>
              </a:rPr>
              <a:t>th</a:t>
            </a:r>
            <a:r>
              <a:rPr lang="en-US" sz="2941" b="1" dirty="0" smtClean="0">
                <a:solidFill>
                  <a:srgbClr val="FF0000"/>
                </a:solidFill>
              </a:rPr>
              <a:t>  , at least for benchmark analyses? (technical stop on June 29th</a:t>
            </a:r>
            <a:r>
              <a:rPr lang="en-US" sz="2941" b="1" baseline="30000" dirty="0" smtClean="0">
                <a:solidFill>
                  <a:srgbClr val="FF0000"/>
                </a:solidFill>
              </a:rPr>
              <a:t>th</a:t>
            </a:r>
            <a:r>
              <a:rPr lang="en-US" sz="2941" b="1" dirty="0" smtClean="0">
                <a:solidFill>
                  <a:srgbClr val="FF0000"/>
                </a:solidFill>
              </a:rPr>
              <a:t>, for ~10 days)</a:t>
            </a:r>
            <a:endParaRPr lang="en-US" sz="2941" dirty="0" smtClean="0"/>
          </a:p>
          <a:p>
            <a:r>
              <a:rPr lang="en-US" b="1" dirty="0" smtClean="0">
                <a:solidFill>
                  <a:srgbClr val="000090"/>
                </a:solidFill>
              </a:rPr>
              <a:t>Jul 15</a:t>
            </a:r>
            <a:r>
              <a:rPr lang="en-US" b="1" baseline="30000" dirty="0" smtClean="0">
                <a:solidFill>
                  <a:srgbClr val="000090"/>
                </a:solidFill>
              </a:rPr>
              <a:t>th</a:t>
            </a:r>
            <a:r>
              <a:rPr lang="en-US" dirty="0" smtClean="0"/>
              <a:t>:		last approval meetings</a:t>
            </a:r>
          </a:p>
          <a:p>
            <a:pPr lvl="1"/>
            <a:r>
              <a:rPr lang="en-US" dirty="0" smtClean="0"/>
              <a:t>Present the circulated results and the ones obtained updating the analysis</a:t>
            </a:r>
          </a:p>
          <a:p>
            <a:r>
              <a:rPr lang="en-US" b="1" dirty="0" smtClean="0">
                <a:solidFill>
                  <a:srgbClr val="008000"/>
                </a:solidFill>
              </a:rPr>
              <a:t>Jul 18</a:t>
            </a:r>
            <a:r>
              <a:rPr lang="en-US" b="1" baseline="30000" dirty="0" smtClean="0">
                <a:solidFill>
                  <a:srgbClr val="008000"/>
                </a:solidFill>
              </a:rPr>
              <a:t>th</a:t>
            </a:r>
            <a:r>
              <a:rPr lang="en-US" dirty="0" smtClean="0"/>
              <a:t>: 		conclude sign-offs of </a:t>
            </a:r>
            <a:r>
              <a:rPr lang="en-US" b="1" dirty="0" smtClean="0"/>
              <a:t>Papers/CONF Notes</a:t>
            </a:r>
          </a:p>
          <a:p>
            <a:pPr lvl="1"/>
            <a:r>
              <a:rPr lang="en-US" dirty="0" smtClean="0"/>
              <a:t>Assumes 1 week for </a:t>
            </a:r>
            <a:r>
              <a:rPr lang="en-US" dirty="0" err="1" smtClean="0"/>
              <a:t>EdBoard</a:t>
            </a:r>
            <a:r>
              <a:rPr lang="en-US" dirty="0" smtClean="0"/>
              <a:t> and two sign-offs from PC/</a:t>
            </a:r>
            <a:r>
              <a:rPr lang="en-US" dirty="0" err="1" smtClean="0"/>
              <a:t>PubComm/Mngt</a:t>
            </a:r>
            <a:endParaRPr lang="en-US" dirty="0" smtClean="0"/>
          </a:p>
          <a:p>
            <a:pPr lvl="1"/>
            <a:r>
              <a:rPr lang="en-US" dirty="0" smtClean="0"/>
              <a:t>18</a:t>
            </a:r>
            <a:r>
              <a:rPr lang="en-US" dirty="0" smtClean="0">
                <a:sym typeface="Wingdings"/>
              </a:rPr>
              <a:t>20: 3</a:t>
            </a:r>
            <a:r>
              <a:rPr lang="en-US" dirty="0" smtClean="0"/>
              <a:t> days contingency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Jul 21</a:t>
            </a:r>
            <a:r>
              <a:rPr lang="en-US" b="1" baseline="30000" dirty="0" smtClean="0">
                <a:solidFill>
                  <a:srgbClr val="FF0000"/>
                </a:solidFill>
              </a:rPr>
              <a:t>st</a:t>
            </a:r>
            <a:r>
              <a:rPr lang="en-US" dirty="0" smtClean="0"/>
              <a:t>:		EPS Conference</a:t>
            </a: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6363470" y="1222375"/>
            <a:ext cx="2538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Leandro (ATLAS Week)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Editorial Board Meeting - 21/6/2011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Statistics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409349" cy="173723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All </a:t>
            </a:r>
            <a:r>
              <a:rPr lang="en-US" dirty="0" smtClean="0"/>
              <a:t> ATLAS results for summer conferences should be made using </a:t>
            </a:r>
            <a:r>
              <a:rPr lang="en-US" dirty="0" err="1" smtClean="0"/>
              <a:t>CLs</a:t>
            </a:r>
            <a:endParaRPr lang="en-US" dirty="0" smtClean="0"/>
          </a:p>
          <a:p>
            <a:r>
              <a:rPr lang="en-US" dirty="0" smtClean="0"/>
              <a:t>(All except analyses with a Bayesian history and  Bayesian usage in CMS)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Editorial Board Meeting - 21/6/2011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7142" y="3414821"/>
            <a:ext cx="5440193" cy="275189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to discuss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67545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INT note approval – what’s </a:t>
            </a:r>
            <a:r>
              <a:rPr lang="en-US" dirty="0" smtClean="0"/>
              <a:t>missing?</a:t>
            </a:r>
          </a:p>
          <a:p>
            <a:pPr lvl="1"/>
            <a:r>
              <a:rPr lang="en-US" dirty="0" err="1" smtClean="0"/>
              <a:t>Systematics</a:t>
            </a:r>
            <a:r>
              <a:rPr lang="en-US" dirty="0" smtClean="0"/>
              <a:t>: </a:t>
            </a:r>
            <a:r>
              <a:rPr lang="en-US" dirty="0" err="1" smtClean="0"/>
              <a:t>b</a:t>
            </a:r>
            <a:r>
              <a:rPr lang="en-US" dirty="0" smtClean="0"/>
              <a:t>-tagging, JES</a:t>
            </a:r>
          </a:p>
          <a:p>
            <a:pPr lvl="1"/>
            <a:r>
              <a:rPr lang="en-US" dirty="0" smtClean="0"/>
              <a:t>Limits: status…</a:t>
            </a:r>
          </a:p>
          <a:p>
            <a:pPr lvl="1"/>
            <a:r>
              <a:rPr lang="en-US" dirty="0" smtClean="0"/>
              <a:t>Anything else?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Life after INT – need to plan meetings for CONF editorial board </a:t>
            </a:r>
            <a:r>
              <a:rPr lang="en-US" dirty="0" smtClean="0"/>
              <a:t>approval – will everyone be available?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Editorial Board Meeting - 21/6/2011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Potentially relevant…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0132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Some development on the boosted VH side </a:t>
            </a:r>
          </a:p>
          <a:p>
            <a:r>
              <a:rPr lang="en-US" dirty="0" smtClean="0"/>
              <a:t>Boosted H-&gt;bb not included in note so far!</a:t>
            </a:r>
          </a:p>
          <a:p>
            <a:r>
              <a:rPr lang="en-US" dirty="0" smtClean="0"/>
              <a:t>Hint of W-&gt;</a:t>
            </a:r>
            <a:r>
              <a:rPr lang="en-US" dirty="0" err="1" smtClean="0"/>
              <a:t>jj</a:t>
            </a:r>
            <a:r>
              <a:rPr lang="en-US" dirty="0" smtClean="0"/>
              <a:t> peak hints at sensitivity for Higgs with more data – paves way for future results</a:t>
            </a:r>
          </a:p>
          <a:p>
            <a:r>
              <a:rPr lang="en-US" dirty="0" smtClean="0"/>
              <a:t>Shown at H-&gt;bb meeting today</a:t>
            </a:r>
          </a:p>
          <a:p>
            <a:r>
              <a:rPr lang="en-US" dirty="0" smtClean="0"/>
              <a:t>Discussion started with </a:t>
            </a:r>
            <a:r>
              <a:rPr lang="en-US" dirty="0" err="1" smtClean="0"/>
              <a:t>Phys.coord</a:t>
            </a:r>
            <a:r>
              <a:rPr lang="en-US" dirty="0" smtClean="0"/>
              <a:t>. about possibly how to make these public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Editorial Board Meeting - 21/6/2011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0400" y="1744663"/>
            <a:ext cx="4673600" cy="350666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016113"/>
            <a:ext cx="8229600" cy="1519832"/>
          </a:xfrm>
        </p:spPr>
        <p:txBody>
          <a:bodyPr>
            <a:noAutofit/>
          </a:bodyPr>
          <a:lstStyle/>
          <a:p>
            <a:r>
              <a:rPr lang="en-US" sz="9600" dirty="0" smtClean="0"/>
              <a:t>Backup</a:t>
            </a:r>
            <a:endParaRPr lang="en-US" sz="9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Editorial Board Meeting - 21/6/2011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9584"/>
          </a:xfrm>
        </p:spPr>
        <p:txBody>
          <a:bodyPr/>
          <a:lstStyle/>
          <a:p>
            <a:r>
              <a:rPr lang="en-US" dirty="0" smtClean="0"/>
              <a:t>WH/ZH Note: Missing Ingredients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0" y="1255887"/>
            <a:ext cx="4495800" cy="5465587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Moving to MC10b: done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b</a:t>
            </a:r>
            <a:r>
              <a:rPr lang="en-US" dirty="0" smtClean="0"/>
              <a:t> tagging: </a:t>
            </a:r>
          </a:p>
          <a:p>
            <a:pPr lvl="1"/>
            <a:r>
              <a:rPr lang="en-US" dirty="0" smtClean="0"/>
              <a:t>Need advanced tagger for increased background rejection</a:t>
            </a:r>
          </a:p>
          <a:p>
            <a:pPr lvl="1"/>
            <a:r>
              <a:rPr lang="en-US" dirty="0" smtClean="0"/>
              <a:t>Efficiency scale factors almost done</a:t>
            </a:r>
          </a:p>
          <a:p>
            <a:pPr lvl="1"/>
            <a:r>
              <a:rPr lang="en-US" dirty="0" smtClean="0"/>
              <a:t>Calibration &amp; fake rate: preliminary  on week of 20th June - will re-do analysis with final numbers</a:t>
            </a:r>
          </a:p>
          <a:p>
            <a:pPr lvl="1"/>
            <a:r>
              <a:rPr lang="en-US" dirty="0" smtClean="0"/>
              <a:t>IP3D+SV1, 60% efficiency working point</a:t>
            </a:r>
          </a:p>
          <a:p>
            <a:endParaRPr lang="en-US" dirty="0" smtClean="0"/>
          </a:p>
          <a:p>
            <a:r>
              <a:rPr lang="en-US" dirty="0" smtClean="0"/>
              <a:t>Jet Vertex Fraction: </a:t>
            </a:r>
          </a:p>
          <a:p>
            <a:pPr lvl="1"/>
            <a:r>
              <a:rPr lang="en-US" dirty="0" smtClean="0"/>
              <a:t>Fix exists but applicable only to AOD-based analyses – i.e. only one analysis in our group</a:t>
            </a:r>
          </a:p>
          <a:p>
            <a:pPr lvl="1"/>
            <a:r>
              <a:rPr lang="en-US" dirty="0" smtClean="0"/>
              <a:t>D3PDs including the bug fix exist for part of the 2011 run – being transferred to Grid site</a:t>
            </a:r>
          </a:p>
          <a:p>
            <a:pPr lvl="1"/>
            <a:r>
              <a:rPr lang="en-US" b="1" dirty="0" smtClean="0"/>
              <a:t>Validation</a:t>
            </a:r>
            <a:r>
              <a:rPr lang="en-US" dirty="0" smtClean="0"/>
              <a:t>?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half" idx="2"/>
          </p:nvPr>
        </p:nvSpPr>
        <p:spPr>
          <a:xfrm>
            <a:off x="4495800" y="1255888"/>
            <a:ext cx="4648200" cy="5465587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Editorial board:</a:t>
            </a:r>
          </a:p>
          <a:p>
            <a:pPr lvl="1"/>
            <a:r>
              <a:rPr lang="en-US" dirty="0" smtClean="0"/>
              <a:t>Richard </a:t>
            </a:r>
            <a:r>
              <a:rPr lang="en-US" dirty="0" err="1" smtClean="0"/>
              <a:t>Bateley</a:t>
            </a:r>
            <a:r>
              <a:rPr lang="en-US" dirty="0" smtClean="0"/>
              <a:t> (chair)</a:t>
            </a:r>
          </a:p>
          <a:p>
            <a:pPr lvl="1"/>
            <a:r>
              <a:rPr lang="en-US" dirty="0" smtClean="0"/>
              <a:t>Alex Read</a:t>
            </a:r>
          </a:p>
          <a:p>
            <a:pPr lvl="1"/>
            <a:r>
              <a:rPr lang="en-US" dirty="0" smtClean="0"/>
              <a:t>Emmanuel Lemonier</a:t>
            </a:r>
          </a:p>
          <a:p>
            <a:pPr lvl="1"/>
            <a:r>
              <a:rPr lang="en-US" dirty="0" err="1" smtClean="0"/>
              <a:t>Niels</a:t>
            </a:r>
            <a:r>
              <a:rPr lang="en-US" dirty="0" smtClean="0"/>
              <a:t> van </a:t>
            </a:r>
            <a:r>
              <a:rPr lang="en-US" dirty="0" err="1" smtClean="0"/>
              <a:t>Eldik</a:t>
            </a:r>
            <a:endParaRPr lang="en-US" dirty="0" smtClean="0"/>
          </a:p>
          <a:p>
            <a:pPr marL="742950" lvl="2" indent="-342900"/>
            <a:r>
              <a:rPr lang="en-US" sz="2286" dirty="0" smtClean="0"/>
              <a:t>Good 1</a:t>
            </a:r>
            <a:r>
              <a:rPr lang="en-US" sz="2286" baseline="30000" dirty="0" smtClean="0"/>
              <a:t>st</a:t>
            </a:r>
            <a:r>
              <a:rPr lang="en-US" sz="2286" dirty="0" smtClean="0"/>
              <a:t> meeting with </a:t>
            </a:r>
            <a:r>
              <a:rPr lang="en-US" sz="2286" dirty="0" err="1" smtClean="0"/>
              <a:t>Ed.Board</a:t>
            </a:r>
            <a:endParaRPr lang="en-US" sz="2286" dirty="0" smtClean="0"/>
          </a:p>
          <a:p>
            <a:pPr marL="342900" lvl="1" indent="-342900">
              <a:buFont typeface="Arial"/>
              <a:buChar char="•"/>
            </a:pPr>
            <a:endParaRPr lang="en-US" dirty="0" smtClean="0"/>
          </a:p>
          <a:p>
            <a:r>
              <a:rPr lang="en-US" dirty="0" smtClean="0"/>
              <a:t>QCD background (incl. bb, cc):</a:t>
            </a:r>
          </a:p>
          <a:p>
            <a:pPr lvl="1"/>
            <a:r>
              <a:rPr lang="en-US" dirty="0" smtClean="0"/>
              <a:t>Almost there</a:t>
            </a:r>
          </a:p>
          <a:p>
            <a:pPr lvl="1"/>
            <a:r>
              <a:rPr lang="en-US" dirty="0" smtClean="0"/>
              <a:t>One </a:t>
            </a:r>
            <a:r>
              <a:rPr lang="en-US" b="1" dirty="0" smtClean="0"/>
              <a:t>feature to be understood</a:t>
            </a:r>
            <a:r>
              <a:rPr lang="en-US" dirty="0" smtClean="0"/>
              <a:t> in anti-track isolation QCD background in electron channel</a:t>
            </a:r>
          </a:p>
          <a:p>
            <a:pPr lvl="1"/>
            <a:r>
              <a:rPr lang="en-US" dirty="0" smtClean="0"/>
              <a:t>Watch this space!</a:t>
            </a:r>
          </a:p>
          <a:p>
            <a:endParaRPr lang="en-US" dirty="0" smtClean="0"/>
          </a:p>
          <a:p>
            <a:r>
              <a:rPr lang="en-US" dirty="0" err="1" smtClean="0"/>
              <a:t>Systematics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First estimates done – dominated by </a:t>
            </a:r>
            <a:r>
              <a:rPr lang="en-US" dirty="0" err="1" smtClean="0"/>
              <a:t>b</a:t>
            </a:r>
            <a:r>
              <a:rPr lang="en-US" dirty="0" smtClean="0"/>
              <a:t>-tagging uncertainty (around 30%)</a:t>
            </a:r>
          </a:p>
          <a:p>
            <a:r>
              <a:rPr lang="en-US" dirty="0" smtClean="0"/>
              <a:t>SM Higgs combination:</a:t>
            </a:r>
          </a:p>
          <a:p>
            <a:pPr lvl="1"/>
            <a:r>
              <a:rPr lang="en-US" dirty="0" smtClean="0"/>
              <a:t>Need to produce inputs for SM Higgs combination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Editorial Board Meeting - 21/6/2011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112549</TotalTime>
  <Words>612</Words>
  <Application>Microsoft Macintosh PowerPoint</Application>
  <PresentationFormat>On-screen Show (4:3)</PresentationFormat>
  <Paragraphs>71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H-&gt;bb Note Schedule</vt:lpstr>
      <vt:lpstr>Last call for EPS</vt:lpstr>
      <vt:lpstr>Statistics issues</vt:lpstr>
      <vt:lpstr>Need to discuss…</vt:lpstr>
      <vt:lpstr>Potentially relevant…</vt:lpstr>
      <vt:lpstr>Backup</vt:lpstr>
      <vt:lpstr>WH/ZH Note: Missing Ingredients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187</cp:revision>
  <cp:lastPrinted>2011-04-11T11:26:17Z</cp:lastPrinted>
  <dcterms:created xsi:type="dcterms:W3CDTF">2011-06-28T11:11:57Z</dcterms:created>
  <dcterms:modified xsi:type="dcterms:W3CDTF">2011-06-28T11:56:02Z</dcterms:modified>
</cp:coreProperties>
</file>