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8"/>
  </p:notesMasterIdLst>
  <p:handoutMasterIdLst>
    <p:handoutMasterId r:id="rId9"/>
  </p:handoutMasterIdLst>
  <p:sldIdLst>
    <p:sldId id="256" r:id="rId2"/>
    <p:sldId id="432" r:id="rId3"/>
    <p:sldId id="428" r:id="rId4"/>
    <p:sldId id="429" r:id="rId5"/>
    <p:sldId id="430" r:id="rId6"/>
    <p:sldId id="43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1618" autoAdjust="0"/>
    <p:restoredTop sz="94660"/>
  </p:normalViewPr>
  <p:slideViewPr>
    <p:cSldViewPr snapToGrid="0" snapToObjects="1">
      <p:cViewPr varScale="1">
        <p:scale>
          <a:sx n="90" d="100"/>
          <a:sy n="90" d="100"/>
        </p:scale>
        <p:origin x="-1504"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5D2B1C-18F8-6B49-BBC1-9F4872C929DA}" type="datetimeFigureOut">
              <a:rPr lang="en-US" smtClean="0"/>
              <a:pPr/>
              <a:t>7/7/11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BDF930-FA61-5045-8F3F-CEE7ACED9B0D}"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A1187C-8153-FA47-9D97-CB8C98ECD253}" type="datetimeFigureOut">
              <a:rPr lang="en-US" smtClean="0"/>
              <a:pPr/>
              <a:t>7/7/11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9239FE-CDC8-4F4A-B958-D849BD6E8FE1}"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Ricardo Gonçalo</a:t>
            </a:r>
            <a:endParaRPr lang="en-US"/>
          </a:p>
        </p:txBody>
      </p:sp>
      <p:sp>
        <p:nvSpPr>
          <p:cNvPr id="6" name="Footer Placeholder 5"/>
          <p:cNvSpPr>
            <a:spLocks noGrp="1"/>
          </p:cNvSpPr>
          <p:nvPr>
            <p:ph type="ftr" sz="quarter" idx="11"/>
          </p:nvPr>
        </p:nvSpPr>
        <p:spPr/>
        <p:txBody>
          <a:bodyPr/>
          <a:lstStyle/>
          <a:p>
            <a:r>
              <a:rPr lang="en-US" smtClean="0"/>
              <a:t>HSG5 H-&gt;bb Ed.Board Meeting - 7/7/2011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Ricardo Gonçalo</a:t>
            </a:r>
            <a:endParaRPr lang="en-US"/>
          </a:p>
        </p:txBody>
      </p:sp>
      <p:sp>
        <p:nvSpPr>
          <p:cNvPr id="8" name="Footer Placeholder 7"/>
          <p:cNvSpPr>
            <a:spLocks noGrp="1"/>
          </p:cNvSpPr>
          <p:nvPr>
            <p:ph type="ftr" sz="quarter" idx="11"/>
          </p:nvPr>
        </p:nvSpPr>
        <p:spPr/>
        <p:txBody>
          <a:bodyPr/>
          <a:lstStyle/>
          <a:p>
            <a:r>
              <a:rPr lang="en-US" smtClean="0"/>
              <a:t>HSG5 H-&gt;bb Ed.Board Meeting - 7/7/2011</a:t>
            </a:r>
            <a:endParaRPr lang="en-US"/>
          </a:p>
        </p:txBody>
      </p:sp>
      <p:sp>
        <p:nvSpPr>
          <p:cNvPr id="9" name="Slide Number Placeholder 8"/>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Ricardo Gonçalo</a:t>
            </a:r>
            <a:endParaRPr lang="en-US"/>
          </a:p>
        </p:txBody>
      </p:sp>
      <p:sp>
        <p:nvSpPr>
          <p:cNvPr id="4" name="Footer Placeholder 3"/>
          <p:cNvSpPr>
            <a:spLocks noGrp="1"/>
          </p:cNvSpPr>
          <p:nvPr>
            <p:ph type="ftr" sz="quarter" idx="11"/>
          </p:nvPr>
        </p:nvSpPr>
        <p:spPr/>
        <p:txBody>
          <a:bodyPr/>
          <a:lstStyle/>
          <a:p>
            <a:r>
              <a:rPr lang="en-US" smtClean="0"/>
              <a:t>HSG5 H-&gt;bb Ed.Board Meeting - 7/7/2011</a:t>
            </a:r>
            <a:endParaRPr lang="en-US"/>
          </a:p>
        </p:txBody>
      </p:sp>
      <p:sp>
        <p:nvSpPr>
          <p:cNvPr id="5" name="Slide Number Placeholder 4"/>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Ricardo Gonçalo</a:t>
            </a:r>
            <a:endParaRPr lang="en-US"/>
          </a:p>
        </p:txBody>
      </p:sp>
      <p:sp>
        <p:nvSpPr>
          <p:cNvPr id="3" name="Footer Placeholder 2"/>
          <p:cNvSpPr>
            <a:spLocks noGrp="1"/>
          </p:cNvSpPr>
          <p:nvPr>
            <p:ph type="ftr" sz="quarter" idx="11"/>
          </p:nvPr>
        </p:nvSpPr>
        <p:spPr/>
        <p:txBody>
          <a:bodyPr/>
          <a:lstStyle/>
          <a:p>
            <a:r>
              <a:rPr lang="en-US" smtClean="0"/>
              <a:t>HSG5 H-&gt;bb Ed.Board Meeting - 7/7/2011</a:t>
            </a:r>
            <a:endParaRPr lang="en-US"/>
          </a:p>
        </p:txBody>
      </p:sp>
      <p:sp>
        <p:nvSpPr>
          <p:cNvPr id="4" name="Slide Number Placeholder 3"/>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Ricardo Gonçalo</a:t>
            </a:r>
            <a:endParaRPr lang="en-US"/>
          </a:p>
        </p:txBody>
      </p:sp>
      <p:sp>
        <p:nvSpPr>
          <p:cNvPr id="6" name="Footer Placeholder 5"/>
          <p:cNvSpPr>
            <a:spLocks noGrp="1"/>
          </p:cNvSpPr>
          <p:nvPr>
            <p:ph type="ftr" sz="quarter" idx="11"/>
          </p:nvPr>
        </p:nvSpPr>
        <p:spPr/>
        <p:txBody>
          <a:bodyPr/>
          <a:lstStyle/>
          <a:p>
            <a:r>
              <a:rPr lang="en-US" smtClean="0"/>
              <a:t>HSG5 H-&gt;bb Ed.Board Meeting - 7/7/2011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Ricardo Gonçalo</a:t>
            </a:r>
            <a:endParaRPr lang="en-US"/>
          </a:p>
        </p:txBody>
      </p:sp>
      <p:sp>
        <p:nvSpPr>
          <p:cNvPr id="6" name="Footer Placeholder 5"/>
          <p:cNvSpPr>
            <a:spLocks noGrp="1"/>
          </p:cNvSpPr>
          <p:nvPr>
            <p:ph type="ftr" sz="quarter" idx="11"/>
          </p:nvPr>
        </p:nvSpPr>
        <p:spPr/>
        <p:txBody>
          <a:bodyPr/>
          <a:lstStyle/>
          <a:p>
            <a:r>
              <a:rPr lang="en-US" smtClean="0"/>
              <a:t>HSG5 H-&gt;bb Ed.Board Meeting - 7/7/2011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Ricardo Gonçalo</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HSG5 H-&gt;bb Ed.Board Meeting - 7/7/2011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5F5EE-9017-3A4B-80FC-7B6F6544F6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0400"/>
            <a:ext cx="7772400" cy="1108258"/>
          </a:xfrm>
        </p:spPr>
        <p:txBody>
          <a:bodyPr>
            <a:normAutofit/>
          </a:bodyPr>
          <a:lstStyle/>
          <a:p>
            <a:r>
              <a:rPr lang="en-US" sz="4800" dirty="0" smtClean="0"/>
              <a:t>H-&gt;bb </a:t>
            </a:r>
            <a:r>
              <a:rPr lang="en-US" sz="4800" dirty="0" smtClean="0"/>
              <a:t>Note</a:t>
            </a:r>
            <a:endParaRPr lang="en-US" sz="4800" dirty="0"/>
          </a:p>
        </p:txBody>
      </p:sp>
      <p:sp>
        <p:nvSpPr>
          <p:cNvPr id="3" name="Subtitle 2"/>
          <p:cNvSpPr>
            <a:spLocks noGrp="1"/>
          </p:cNvSpPr>
          <p:nvPr>
            <p:ph type="subTitle" idx="1"/>
          </p:nvPr>
        </p:nvSpPr>
        <p:spPr>
          <a:xfrm>
            <a:off x="685800" y="5828260"/>
            <a:ext cx="7772400" cy="780245"/>
          </a:xfrm>
        </p:spPr>
        <p:txBody>
          <a:bodyPr>
            <a:normAutofit fontScale="70000" lnSpcReduction="20000"/>
          </a:bodyPr>
          <a:lstStyle/>
          <a:p>
            <a:r>
              <a:rPr lang="en-US" dirty="0" smtClean="0"/>
              <a:t>Ricardo </a:t>
            </a:r>
            <a:r>
              <a:rPr lang="en-US" dirty="0" err="1" smtClean="0"/>
              <a:t>Gonçalo</a:t>
            </a:r>
            <a:r>
              <a:rPr lang="en-US" dirty="0" smtClean="0"/>
              <a:t> (RHUL)</a:t>
            </a:r>
          </a:p>
          <a:p>
            <a:r>
              <a:rPr lang="en-US" dirty="0" smtClean="0"/>
              <a:t>HSG5 H-&gt;bb WH/ZH note meeting with Editorial Board,</a:t>
            </a:r>
            <a:r>
              <a:rPr lang="en-US" dirty="0" smtClean="0"/>
              <a:t> 7 July </a:t>
            </a:r>
            <a:r>
              <a:rPr lang="en-US" dirty="0" smtClean="0"/>
              <a:t>2011</a:t>
            </a:r>
            <a:endParaRPr lang="en-US" dirty="0"/>
          </a:p>
        </p:txBody>
      </p:sp>
      <p:pic>
        <p:nvPicPr>
          <p:cNvPr id="5" name="Picture 4" descr="Higgs_boson.png"/>
          <p:cNvPicPr>
            <a:picLocks noChangeAspect="1"/>
          </p:cNvPicPr>
          <p:nvPr/>
        </p:nvPicPr>
        <p:blipFill>
          <a:blip r:embed="rId2"/>
          <a:stretch>
            <a:fillRect/>
          </a:stretch>
        </p:blipFill>
        <p:spPr>
          <a:xfrm>
            <a:off x="2834783" y="2130425"/>
            <a:ext cx="3474433" cy="30111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3899"/>
            <a:ext cx="8229600" cy="1143000"/>
          </a:xfrm>
        </p:spPr>
        <p:txBody>
          <a:bodyPr/>
          <a:lstStyle/>
          <a:p>
            <a:r>
              <a:rPr lang="en-US" dirty="0" smtClean="0"/>
              <a:t>Editorial board comments</a:t>
            </a:r>
            <a:endParaRPr lang="en-US" dirty="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2</a:t>
            </a:fld>
            <a:endParaRPr lang="en-US"/>
          </a:p>
        </p:txBody>
      </p:sp>
      <p:pic>
        <p:nvPicPr>
          <p:cNvPr id="9" name="Picture 8"/>
          <p:cNvPicPr>
            <a:picLocks noChangeAspect="1"/>
          </p:cNvPicPr>
          <p:nvPr/>
        </p:nvPicPr>
        <p:blipFill>
          <a:blip r:embed="rId2"/>
          <a:stretch>
            <a:fillRect/>
          </a:stretch>
        </p:blipFill>
        <p:spPr>
          <a:xfrm>
            <a:off x="2589390" y="1344725"/>
            <a:ext cx="3860800" cy="5080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015"/>
          </a:xfrm>
        </p:spPr>
        <p:txBody>
          <a:bodyPr>
            <a:normAutofit fontScale="90000"/>
          </a:bodyPr>
          <a:lstStyle/>
          <a:p>
            <a:r>
              <a:rPr lang="en-US" dirty="0" smtClean="0"/>
              <a:t>Emmanuel</a:t>
            </a:r>
            <a:endParaRPr lang="en-US" dirty="0"/>
          </a:p>
        </p:txBody>
      </p:sp>
      <p:sp>
        <p:nvSpPr>
          <p:cNvPr id="3" name="Content Placeholder 2"/>
          <p:cNvSpPr>
            <a:spLocks noGrp="1"/>
          </p:cNvSpPr>
          <p:nvPr>
            <p:ph idx="1"/>
          </p:nvPr>
        </p:nvSpPr>
        <p:spPr>
          <a:xfrm>
            <a:off x="296739" y="1008965"/>
            <a:ext cx="8686800" cy="5543377"/>
          </a:xfrm>
        </p:spPr>
        <p:txBody>
          <a:bodyPr>
            <a:normAutofit fontScale="55000" lnSpcReduction="20000"/>
          </a:bodyPr>
          <a:lstStyle/>
          <a:p>
            <a:r>
              <a:rPr lang="en-US" dirty="0" smtClean="0">
                <a:solidFill>
                  <a:srgbClr val="FF0000"/>
                </a:solidFill>
              </a:rPr>
              <a:t>L150 Is it true that the JVF cut work for the in time pileup ? (word “same”</a:t>
            </a:r>
            <a:r>
              <a:rPr lang="en-US" dirty="0" smtClean="0">
                <a:solidFill>
                  <a:srgbClr val="FF0000"/>
                </a:solidFill>
              </a:rPr>
              <a:t>)</a:t>
            </a:r>
          </a:p>
          <a:p>
            <a:r>
              <a:rPr lang="en-US" dirty="0" smtClean="0"/>
              <a:t>It should work for both: the JVF cuts on the </a:t>
            </a:r>
            <a:r>
              <a:rPr lang="en-US" dirty="0" err="1" smtClean="0"/>
              <a:t>pT</a:t>
            </a:r>
            <a:r>
              <a:rPr lang="en-US" dirty="0" smtClean="0"/>
              <a:t> of tracks associated to a given vertex, divided by the tracks from any vertex. For in-time pileup it rejects events from non-primary vertex; for jets from out-of-time pileup a small JVF (basically zero) should also be expected</a:t>
            </a:r>
          </a:p>
          <a:p>
            <a:r>
              <a:rPr lang="en-US" dirty="0" smtClean="0">
                <a:solidFill>
                  <a:srgbClr val="FF0000"/>
                </a:solidFill>
              </a:rPr>
              <a:t>L151 </a:t>
            </a:r>
            <a:r>
              <a:rPr lang="en-US" dirty="0" smtClean="0">
                <a:solidFill>
                  <a:srgbClr val="FF0000"/>
                </a:solidFill>
              </a:rPr>
              <a:t>the cut at 2.5 is justified for JVF, I understand that this cut is applied for all jets and that only those jets are furthermore considered in the analysis. It seems to me that only quoting the JVF justification is a bit weak to reject all jets out of the +-2.5 range. I guess there are other justification that can be mentioned ? (</a:t>
            </a:r>
            <a:r>
              <a:rPr lang="en-US" dirty="0" err="1" smtClean="0">
                <a:solidFill>
                  <a:srgbClr val="FF0000"/>
                </a:solidFill>
              </a:rPr>
              <a:t>btag</a:t>
            </a:r>
            <a:r>
              <a:rPr lang="en-US" dirty="0" smtClean="0">
                <a:solidFill>
                  <a:srgbClr val="FF0000"/>
                </a:solidFill>
              </a:rPr>
              <a:t> for ex</a:t>
            </a:r>
            <a:r>
              <a:rPr lang="en-US" dirty="0" smtClean="0">
                <a:solidFill>
                  <a:srgbClr val="FF0000"/>
                </a:solidFill>
              </a:rPr>
              <a:t>)</a:t>
            </a:r>
          </a:p>
          <a:p>
            <a:r>
              <a:rPr lang="en-US" dirty="0" smtClean="0"/>
              <a:t>Yes, for the WH analysis </a:t>
            </a:r>
            <a:r>
              <a:rPr lang="en-US" dirty="0" err="1" smtClean="0"/>
              <a:t>b</a:t>
            </a:r>
            <a:r>
              <a:rPr lang="en-US" dirty="0" smtClean="0"/>
              <a:t>-tagging is a justification since we only accept events with exactly 2 jets. For ZH we accept &gt;2 jets but only 2 </a:t>
            </a:r>
            <a:r>
              <a:rPr lang="en-US" dirty="0" err="1" smtClean="0"/>
              <a:t>b</a:t>
            </a:r>
            <a:r>
              <a:rPr lang="en-US" dirty="0" smtClean="0"/>
              <a:t>-jets, but since we cut on the number of jets we would like to be sure they come from the primary event ad not pileup. This is especially important for WH, since the 3-jet bin is heavily contaminated by top, so we need to reject this bin and so we need to count jets properly </a:t>
            </a:r>
          </a:p>
          <a:p>
            <a:r>
              <a:rPr lang="en-US" dirty="0" smtClean="0">
                <a:solidFill>
                  <a:srgbClr val="FF0000"/>
                </a:solidFill>
              </a:rPr>
              <a:t>Boosted VH analysis: why are </a:t>
            </a:r>
            <a:r>
              <a:rPr lang="en-US" dirty="0" smtClean="0">
                <a:solidFill>
                  <a:srgbClr val="FF0000"/>
                </a:solidFill>
              </a:rPr>
              <a:t>there differences compare to the ZH/WH standard </a:t>
            </a:r>
            <a:r>
              <a:rPr lang="en-US" dirty="0" smtClean="0">
                <a:solidFill>
                  <a:srgbClr val="FF0000"/>
                </a:solidFill>
              </a:rPr>
              <a:t>analysis? I </a:t>
            </a:r>
            <a:r>
              <a:rPr lang="en-US" dirty="0" smtClean="0">
                <a:solidFill>
                  <a:srgbClr val="FF0000"/>
                </a:solidFill>
              </a:rPr>
              <a:t>would remove everything from this section and only keep the things that are different (if it is for good reasons if not comply with the choices taken with the W/ZH standard analysis</a:t>
            </a:r>
            <a:r>
              <a:rPr lang="en-US" dirty="0" smtClean="0">
                <a:solidFill>
                  <a:srgbClr val="FF0000"/>
                </a:solidFill>
              </a:rPr>
              <a:t>.</a:t>
            </a:r>
          </a:p>
          <a:p>
            <a:r>
              <a:rPr lang="en-US" dirty="0" smtClean="0"/>
              <a:t>This was an independent analysis and it developed on its own from the Z/</a:t>
            </a:r>
            <a:r>
              <a:rPr lang="en-US" dirty="0" err="1" smtClean="0"/>
              <a:t>W+jets</a:t>
            </a:r>
            <a:r>
              <a:rPr lang="en-US" dirty="0" smtClean="0"/>
              <a:t> analysis. In any case, it should probably be tuned independently of the un-boosted analysis. Also, this is only a record for the INT note, to give an accurate description of what was done (for later reference). It won’t be available outside the collaboration.</a:t>
            </a:r>
            <a:endParaRPr lang="en-US" dirty="0"/>
          </a:p>
        </p:txBody>
      </p:sp>
      <p:sp>
        <p:nvSpPr>
          <p:cNvPr id="4" name="Footer Placeholder 3"/>
          <p:cNvSpPr>
            <a:spLocks noGrp="1"/>
          </p:cNvSpPr>
          <p:nvPr>
            <p:ph type="ftr" sz="quarter" idx="11"/>
          </p:nvPr>
        </p:nvSpPr>
        <p:spPr/>
        <p:txBody>
          <a:bodyPr/>
          <a:lstStyle/>
          <a:p>
            <a:r>
              <a:rPr lang="en-US" smtClean="0"/>
              <a:t>HSG5 H-&gt;bb Ed.Board Meeting - 7/7/2011</a:t>
            </a:r>
            <a:endParaRPr lang="en-US"/>
          </a:p>
        </p:txBody>
      </p:sp>
      <p:sp>
        <p:nvSpPr>
          <p:cNvPr id="5" name="Date Placeholder 4"/>
          <p:cNvSpPr>
            <a:spLocks noGrp="1"/>
          </p:cNvSpPr>
          <p:nvPr>
            <p:ph type="dt" sz="half" idx="10"/>
          </p:nvPr>
        </p:nvSpPr>
        <p:spPr/>
        <p:txBody>
          <a:bodyPr/>
          <a:lstStyle/>
          <a:p>
            <a:r>
              <a:rPr lang="en-US" smtClean="0"/>
              <a:t>Ricardo Gonçalo</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602184" cy="1143000"/>
          </a:xfrm>
        </p:spPr>
        <p:txBody>
          <a:bodyPr/>
          <a:lstStyle/>
          <a:p>
            <a:r>
              <a:rPr lang="en-US" dirty="0" smtClean="0"/>
              <a:t>Richard</a:t>
            </a:r>
            <a:endParaRPr lang="en-US" dirty="0"/>
          </a:p>
        </p:txBody>
      </p:sp>
      <p:sp>
        <p:nvSpPr>
          <p:cNvPr id="3" name="Content Placeholder 2"/>
          <p:cNvSpPr>
            <a:spLocks noGrp="1"/>
          </p:cNvSpPr>
          <p:nvPr>
            <p:ph idx="1"/>
          </p:nvPr>
        </p:nvSpPr>
        <p:spPr>
          <a:xfrm>
            <a:off x="457200" y="3422139"/>
            <a:ext cx="8229600" cy="2934211"/>
          </a:xfrm>
        </p:spPr>
        <p:txBody>
          <a:bodyPr>
            <a:normAutofit fontScale="70000" lnSpcReduction="20000"/>
          </a:bodyPr>
          <a:lstStyle/>
          <a:p>
            <a:r>
              <a:rPr lang="en-US" dirty="0" smtClean="0">
                <a:solidFill>
                  <a:srgbClr val="FF0000"/>
                </a:solidFill>
              </a:rPr>
              <a:t>Is </a:t>
            </a:r>
            <a:r>
              <a:rPr lang="en-US" dirty="0" smtClean="0">
                <a:solidFill>
                  <a:srgbClr val="FF0000"/>
                </a:solidFill>
              </a:rPr>
              <a:t>there a shoulder in the (red) </a:t>
            </a:r>
            <a:r>
              <a:rPr lang="en-US" dirty="0" err="1" smtClean="0">
                <a:solidFill>
                  <a:srgbClr val="FF0000"/>
                </a:solidFill>
              </a:rPr>
              <a:t>W+jets</a:t>
            </a:r>
            <a:r>
              <a:rPr lang="en-US" dirty="0" smtClean="0">
                <a:solidFill>
                  <a:srgbClr val="FF0000"/>
                </a:solidFill>
              </a:rPr>
              <a:t> histogram? Is this expected</a:t>
            </a:r>
            <a:r>
              <a:rPr lang="en-US" dirty="0" smtClean="0">
                <a:solidFill>
                  <a:srgbClr val="FF0000"/>
                </a:solidFill>
              </a:rPr>
              <a:t>?</a:t>
            </a:r>
          </a:p>
          <a:p>
            <a:r>
              <a:rPr lang="en-US" dirty="0" smtClean="0"/>
              <a:t>From Adam: the </a:t>
            </a:r>
            <a:r>
              <a:rPr lang="en-US" dirty="0" smtClean="0"/>
              <a:t>shoulder in </a:t>
            </a:r>
            <a:r>
              <a:rPr lang="en-US" dirty="0" err="1" smtClean="0"/>
              <a:t>W+jets</a:t>
            </a:r>
            <a:r>
              <a:rPr lang="en-US" dirty="0" smtClean="0"/>
              <a:t> is simply because the shape of this distribution is not entirely flat in QCD. The distribution of unfiltered jet mass of has a kinematic peak at about pt/3 or something. The filtering flattens this a lot but not entirely. This shape has been shown to be fairly well </a:t>
            </a:r>
            <a:r>
              <a:rPr lang="en-US" dirty="0" err="1" smtClean="0"/>
              <a:t>modelled</a:t>
            </a:r>
            <a:r>
              <a:rPr lang="en-US" dirty="0" smtClean="0"/>
              <a:t> in the previous CONF note. I think we can be fairly confident that </a:t>
            </a:r>
            <a:r>
              <a:rPr lang="en-US" dirty="0" err="1" smtClean="0"/>
              <a:t>mismodelling</a:t>
            </a:r>
            <a:r>
              <a:rPr lang="en-US" dirty="0" smtClean="0"/>
              <a:t> is not faking a peak in the data of this size.</a:t>
            </a:r>
            <a:endParaRPr lang="en-US" dirty="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4</a:t>
            </a:fld>
            <a:endParaRPr lang="en-US"/>
          </a:p>
        </p:txBody>
      </p:sp>
      <p:pic>
        <p:nvPicPr>
          <p:cNvPr id="7" name="Picture 6"/>
          <p:cNvPicPr>
            <a:picLocks noChangeAspect="1"/>
          </p:cNvPicPr>
          <p:nvPr/>
        </p:nvPicPr>
        <p:blipFill>
          <a:blip r:embed="rId2"/>
          <a:stretch>
            <a:fillRect/>
          </a:stretch>
        </p:blipFill>
        <p:spPr>
          <a:xfrm>
            <a:off x="4266941" y="274638"/>
            <a:ext cx="4572518" cy="290768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6198"/>
          </a:xfrm>
        </p:spPr>
        <p:txBody>
          <a:bodyPr>
            <a:normAutofit fontScale="90000"/>
          </a:bodyPr>
          <a:lstStyle/>
          <a:p>
            <a:r>
              <a:rPr lang="en-US" dirty="0" smtClean="0"/>
              <a:t>Alex</a:t>
            </a:r>
            <a:endParaRPr lang="en-US" dirty="0"/>
          </a:p>
        </p:txBody>
      </p:sp>
      <p:sp>
        <p:nvSpPr>
          <p:cNvPr id="3" name="Content Placeholder 2"/>
          <p:cNvSpPr>
            <a:spLocks noGrp="1"/>
          </p:cNvSpPr>
          <p:nvPr>
            <p:ph idx="1"/>
          </p:nvPr>
        </p:nvSpPr>
        <p:spPr>
          <a:xfrm>
            <a:off x="457200" y="2635180"/>
            <a:ext cx="8229600" cy="3490983"/>
          </a:xfrm>
        </p:spPr>
        <p:txBody>
          <a:bodyPr>
            <a:normAutofit fontScale="62500" lnSpcReduction="20000"/>
          </a:bodyPr>
          <a:lstStyle/>
          <a:p>
            <a:r>
              <a:rPr lang="en-US" dirty="0" smtClean="0">
                <a:solidFill>
                  <a:srgbClr val="FF0000"/>
                </a:solidFill>
              </a:rPr>
              <a:t>I </a:t>
            </a:r>
            <a:r>
              <a:rPr lang="en-US" dirty="0" smtClean="0">
                <a:solidFill>
                  <a:srgbClr val="FF0000"/>
                </a:solidFill>
              </a:rPr>
              <a:t>don't quite get it. The reconstruction efficiency IS higher in the higher pt-region...but raising the pt-cut reduces the overall acceptance for W-&gt;electron. The lower cut for the Z-leptons somewhat compensates for the double electron requirement. The efficiency-motivation for raising the electron pt for W is still not clear for me (I would understand the purity argument as my question shows). I guess I am being pressed to read the W/Z-cross section papers - I just read the relevant bit for the 2010 publication and the 2011 </a:t>
            </a:r>
            <a:r>
              <a:rPr lang="en-US" dirty="0" smtClean="0">
                <a:solidFill>
                  <a:srgbClr val="FF0000"/>
                </a:solidFill>
              </a:rPr>
              <a:t>conf note </a:t>
            </a:r>
            <a:r>
              <a:rPr lang="en-US" dirty="0" smtClean="0">
                <a:solidFill>
                  <a:srgbClr val="FF0000"/>
                </a:solidFill>
              </a:rPr>
              <a:t>(March) and the same pt cut is used for Z and W (20 </a:t>
            </a:r>
            <a:r>
              <a:rPr lang="en-US" dirty="0" err="1" smtClean="0">
                <a:solidFill>
                  <a:srgbClr val="FF0000"/>
                </a:solidFill>
              </a:rPr>
              <a:t>GeV</a:t>
            </a:r>
            <a:r>
              <a:rPr lang="en-US" dirty="0" smtClean="0">
                <a:solidFill>
                  <a:srgbClr val="FF0000"/>
                </a:solidFill>
              </a:rPr>
              <a:t>).</a:t>
            </a:r>
            <a:r>
              <a:rPr lang="en-US" dirty="0" smtClean="0"/>
              <a:t> </a:t>
            </a:r>
          </a:p>
          <a:p>
            <a:r>
              <a:rPr lang="en-US" dirty="0" smtClean="0"/>
              <a:t>I believe (someone please correct me) a better way to explain it is that the trigger threshold for electrons is at 20GeV so we need to go to &gt;20GeV in WH where we only have 1 lepton (or accurately describe the trigger turn-on). This is not a problem in ZH where we have 2 electrons. </a:t>
            </a:r>
            <a:endParaRPr lang="en-US" dirty="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5</a:t>
            </a:fld>
            <a:endParaRPr lang="en-US"/>
          </a:p>
        </p:txBody>
      </p:sp>
      <p:pic>
        <p:nvPicPr>
          <p:cNvPr id="7" name="Picture 6"/>
          <p:cNvPicPr>
            <a:picLocks noChangeAspect="1"/>
          </p:cNvPicPr>
          <p:nvPr/>
        </p:nvPicPr>
        <p:blipFill>
          <a:blip r:embed="rId2"/>
          <a:stretch>
            <a:fillRect/>
          </a:stretch>
        </p:blipFill>
        <p:spPr>
          <a:xfrm>
            <a:off x="207609" y="1115080"/>
            <a:ext cx="8762830" cy="128962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itle 14"/>
          <p:cNvSpPr>
            <a:spLocks noGrp="1"/>
          </p:cNvSpPr>
          <p:nvPr>
            <p:ph type="title"/>
          </p:nvPr>
        </p:nvSpPr>
        <p:spPr>
          <a:xfrm>
            <a:off x="2854591" y="274638"/>
            <a:ext cx="2249312" cy="699029"/>
          </a:xfrm>
        </p:spPr>
        <p:txBody>
          <a:bodyPr>
            <a:normAutofit fontScale="90000"/>
          </a:bodyPr>
          <a:lstStyle/>
          <a:p>
            <a:r>
              <a:rPr lang="en-US" dirty="0" smtClean="0"/>
              <a:t>The story so far…</a:t>
            </a:r>
            <a:endParaRPr lang="en-US" dirty="0"/>
          </a:p>
        </p:txBody>
      </p:sp>
      <p:sp>
        <p:nvSpPr>
          <p:cNvPr id="3" name="Content Placeholder 2"/>
          <p:cNvSpPr>
            <a:spLocks noGrp="1"/>
          </p:cNvSpPr>
          <p:nvPr>
            <p:ph idx="1"/>
          </p:nvPr>
        </p:nvSpPr>
        <p:spPr>
          <a:xfrm>
            <a:off x="268110" y="274640"/>
            <a:ext cx="2187223" cy="6178580"/>
          </a:xfrm>
          <a:solidFill>
            <a:srgbClr val="FFFF00"/>
          </a:solidFill>
        </p:spPr>
        <p:txBody>
          <a:bodyPr>
            <a:normAutofit fontScale="40000" lnSpcReduction="20000"/>
          </a:bodyPr>
          <a:lstStyle/>
          <a:p>
            <a:pPr>
              <a:buNone/>
            </a:pPr>
            <a:r>
              <a:rPr lang="en-US" b="1" dirty="0" err="1" smtClean="0"/>
              <a:t>MCLimits</a:t>
            </a:r>
            <a:r>
              <a:rPr lang="en-US" b="1" dirty="0" smtClean="0"/>
              <a:t>:</a:t>
            </a:r>
          </a:p>
          <a:p>
            <a:pPr>
              <a:buNone/>
            </a:pPr>
            <a:r>
              <a:rPr lang="en-US" b="1" dirty="0" smtClean="0"/>
              <a:t>ZH</a:t>
            </a:r>
          </a:p>
          <a:p>
            <a:pPr>
              <a:buNone/>
            </a:pPr>
            <a:r>
              <a:rPr lang="en-US" dirty="0" smtClean="0"/>
              <a:t>115 expected  = 18.6317</a:t>
            </a:r>
          </a:p>
          <a:p>
            <a:pPr>
              <a:buNone/>
            </a:pPr>
            <a:r>
              <a:rPr lang="en-US" dirty="0" smtClean="0"/>
              <a:t>120 expected  = 22.2756</a:t>
            </a:r>
          </a:p>
          <a:p>
            <a:pPr>
              <a:buNone/>
            </a:pPr>
            <a:r>
              <a:rPr lang="en-US" dirty="0" smtClean="0"/>
              <a:t>125 expected  = 24.8103</a:t>
            </a:r>
          </a:p>
          <a:p>
            <a:pPr>
              <a:buNone/>
            </a:pPr>
            <a:r>
              <a:rPr lang="en-US" dirty="0" smtClean="0"/>
              <a:t>130 expected  = 37.078</a:t>
            </a:r>
          </a:p>
          <a:p>
            <a:pPr>
              <a:buNone/>
            </a:pPr>
            <a:endParaRPr lang="en-US" dirty="0" smtClean="0"/>
          </a:p>
          <a:p>
            <a:pPr>
              <a:buNone/>
            </a:pPr>
            <a:r>
              <a:rPr lang="en-US" dirty="0" smtClean="0"/>
              <a:t>115 observed  = 23.9211</a:t>
            </a:r>
          </a:p>
          <a:p>
            <a:pPr>
              <a:buNone/>
            </a:pPr>
            <a:r>
              <a:rPr lang="en-US" dirty="0" smtClean="0"/>
              <a:t>120 observed  = 29.5454</a:t>
            </a:r>
          </a:p>
          <a:p>
            <a:pPr>
              <a:buNone/>
            </a:pPr>
            <a:r>
              <a:rPr lang="en-US" dirty="0" smtClean="0"/>
              <a:t>125 observed  = 33.9751</a:t>
            </a:r>
          </a:p>
          <a:p>
            <a:pPr>
              <a:buNone/>
            </a:pPr>
            <a:r>
              <a:rPr lang="en-US" dirty="0" smtClean="0"/>
              <a:t>130 observed  = 51.5583</a:t>
            </a:r>
          </a:p>
          <a:p>
            <a:pPr>
              <a:buNone/>
            </a:pPr>
            <a:endParaRPr lang="en-US" b="1" dirty="0" smtClean="0"/>
          </a:p>
          <a:p>
            <a:pPr>
              <a:buNone/>
            </a:pPr>
            <a:r>
              <a:rPr lang="en-US" b="1" dirty="0" smtClean="0"/>
              <a:t>WH</a:t>
            </a:r>
          </a:p>
          <a:p>
            <a:pPr>
              <a:buNone/>
            </a:pPr>
            <a:r>
              <a:rPr lang="en-US" dirty="0" smtClean="0"/>
              <a:t>115 observed  = 39.0706</a:t>
            </a:r>
          </a:p>
          <a:p>
            <a:pPr>
              <a:buNone/>
            </a:pPr>
            <a:r>
              <a:rPr lang="en-US" dirty="0" smtClean="0"/>
              <a:t>120 observed  = 41.4142</a:t>
            </a:r>
          </a:p>
          <a:p>
            <a:pPr>
              <a:buNone/>
            </a:pPr>
            <a:r>
              <a:rPr lang="en-US" dirty="0" smtClean="0"/>
              <a:t>125 observed  = 43.2355</a:t>
            </a:r>
          </a:p>
          <a:p>
            <a:pPr>
              <a:buNone/>
            </a:pPr>
            <a:r>
              <a:rPr lang="en-US" dirty="0" smtClean="0"/>
              <a:t>130 observed  = 63.7609</a:t>
            </a:r>
          </a:p>
          <a:p>
            <a:pPr>
              <a:buNone/>
            </a:pPr>
            <a:endParaRPr lang="en-US" dirty="0" smtClean="0"/>
          </a:p>
          <a:p>
            <a:pPr>
              <a:buNone/>
            </a:pPr>
            <a:r>
              <a:rPr lang="en-US" dirty="0" smtClean="0"/>
              <a:t>115 expected  = 35.6636</a:t>
            </a:r>
          </a:p>
          <a:p>
            <a:pPr>
              <a:buNone/>
            </a:pPr>
            <a:r>
              <a:rPr lang="en-US" dirty="0" smtClean="0"/>
              <a:t>120 expected  = 39.833</a:t>
            </a:r>
          </a:p>
          <a:p>
            <a:pPr>
              <a:buNone/>
            </a:pPr>
            <a:r>
              <a:rPr lang="en-US" dirty="0" smtClean="0"/>
              <a:t>125 expected  = 44.2224</a:t>
            </a:r>
          </a:p>
          <a:p>
            <a:pPr>
              <a:buNone/>
            </a:pPr>
            <a:r>
              <a:rPr lang="en-US" dirty="0" smtClean="0"/>
              <a:t>130 expected  = 64.0624</a:t>
            </a:r>
          </a:p>
          <a:p>
            <a:pPr>
              <a:buNone/>
            </a:pPr>
            <a:endParaRPr lang="en-US" dirty="0" smtClean="0"/>
          </a:p>
          <a:p>
            <a:pPr>
              <a:buNone/>
            </a:pPr>
            <a:endParaRPr lang="en-US" dirty="0" smtClean="0"/>
          </a:p>
          <a:p>
            <a:pPr>
              <a:buNone/>
            </a:pPr>
            <a:r>
              <a:rPr lang="en-US" dirty="0" smtClean="0"/>
              <a:t>Without top </a:t>
            </a:r>
            <a:r>
              <a:rPr lang="en-US" dirty="0" err="1" smtClean="0"/>
              <a:t>systematics</a:t>
            </a:r>
            <a:endParaRPr lang="en-US" dirty="0" smtClean="0"/>
          </a:p>
          <a:p>
            <a:pPr>
              <a:buNone/>
            </a:pPr>
            <a:r>
              <a:rPr lang="en-US" dirty="0" smtClean="0"/>
              <a:t>=======================</a:t>
            </a:r>
          </a:p>
          <a:p>
            <a:pPr>
              <a:buNone/>
            </a:pPr>
            <a:r>
              <a:rPr lang="en-US" dirty="0" smtClean="0"/>
              <a:t>115 expected  = 24.0444</a:t>
            </a:r>
          </a:p>
          <a:p>
            <a:pPr>
              <a:buNone/>
            </a:pPr>
            <a:r>
              <a:rPr lang="en-US" dirty="0" smtClean="0"/>
              <a:t>120 expected  = 26.2167</a:t>
            </a:r>
          </a:p>
          <a:p>
            <a:pPr>
              <a:buNone/>
            </a:pPr>
            <a:r>
              <a:rPr lang="en-US" dirty="0" smtClean="0"/>
              <a:t>125 expected  = 27.6998</a:t>
            </a:r>
          </a:p>
          <a:p>
            <a:pPr>
              <a:buNone/>
            </a:pPr>
            <a:r>
              <a:rPr lang="en-US" dirty="0" smtClean="0"/>
              <a:t>130 expected  = 38.8661</a:t>
            </a:r>
            <a:endParaRPr lang="en-US" dirty="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Ed.Board Meeting - 7/7/2011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6</a:t>
            </a:fld>
            <a:endParaRPr lang="en-US"/>
          </a:p>
        </p:txBody>
      </p:sp>
      <p:pic>
        <p:nvPicPr>
          <p:cNvPr id="7" name="Picture 6"/>
          <p:cNvPicPr>
            <a:picLocks noChangeAspect="1"/>
          </p:cNvPicPr>
          <p:nvPr/>
        </p:nvPicPr>
        <p:blipFill>
          <a:blip r:embed="rId2"/>
          <a:stretch>
            <a:fillRect/>
          </a:stretch>
        </p:blipFill>
        <p:spPr>
          <a:xfrm>
            <a:off x="5103904" y="274639"/>
            <a:ext cx="3841549" cy="3060884"/>
          </a:xfrm>
          <a:prstGeom prst="rect">
            <a:avLst/>
          </a:prstGeom>
        </p:spPr>
      </p:pic>
      <p:pic>
        <p:nvPicPr>
          <p:cNvPr id="8" name="Picture 7"/>
          <p:cNvPicPr>
            <a:picLocks noChangeAspect="1"/>
          </p:cNvPicPr>
          <p:nvPr/>
        </p:nvPicPr>
        <p:blipFill>
          <a:blip r:embed="rId3"/>
          <a:stretch>
            <a:fillRect/>
          </a:stretch>
        </p:blipFill>
        <p:spPr>
          <a:xfrm>
            <a:off x="5103903" y="3335523"/>
            <a:ext cx="3841549" cy="3117696"/>
          </a:xfrm>
          <a:prstGeom prst="rect">
            <a:avLst/>
          </a:prstGeom>
        </p:spPr>
      </p:pic>
      <p:sp>
        <p:nvSpPr>
          <p:cNvPr id="9" name="TextBox 8"/>
          <p:cNvSpPr txBox="1"/>
          <p:nvPr/>
        </p:nvSpPr>
        <p:spPr>
          <a:xfrm>
            <a:off x="5768598" y="1246370"/>
            <a:ext cx="1922867" cy="369332"/>
          </a:xfrm>
          <a:prstGeom prst="rect">
            <a:avLst/>
          </a:prstGeom>
          <a:noFill/>
        </p:spPr>
        <p:txBody>
          <a:bodyPr wrap="square" rtlCol="0">
            <a:spAutoFit/>
          </a:bodyPr>
          <a:lstStyle/>
          <a:p>
            <a:r>
              <a:rPr lang="en-US" dirty="0" smtClean="0"/>
              <a:t>Un-smoothed</a:t>
            </a:r>
            <a:endParaRPr lang="en-US" dirty="0"/>
          </a:p>
        </p:txBody>
      </p:sp>
      <p:sp>
        <p:nvSpPr>
          <p:cNvPr id="10" name="TextBox 9"/>
          <p:cNvSpPr txBox="1"/>
          <p:nvPr/>
        </p:nvSpPr>
        <p:spPr>
          <a:xfrm>
            <a:off x="5768598" y="4414353"/>
            <a:ext cx="1922867" cy="369332"/>
          </a:xfrm>
          <a:prstGeom prst="rect">
            <a:avLst/>
          </a:prstGeom>
          <a:noFill/>
        </p:spPr>
        <p:txBody>
          <a:bodyPr wrap="square" rtlCol="0">
            <a:spAutoFit/>
          </a:bodyPr>
          <a:lstStyle/>
          <a:p>
            <a:r>
              <a:rPr lang="en-US" dirty="0" smtClean="0"/>
              <a:t>(Over-)smoothed</a:t>
            </a:r>
            <a:endParaRPr lang="en-US" dirty="0"/>
          </a:p>
        </p:txBody>
      </p:sp>
      <p:sp>
        <p:nvSpPr>
          <p:cNvPr id="12" name="Content Placeholder 2"/>
          <p:cNvSpPr txBox="1">
            <a:spLocks/>
          </p:cNvSpPr>
          <p:nvPr/>
        </p:nvSpPr>
        <p:spPr>
          <a:xfrm>
            <a:off x="2675466" y="1615701"/>
            <a:ext cx="2249312" cy="3167983"/>
          </a:xfrm>
          <a:prstGeom prst="rect">
            <a:avLst/>
          </a:prstGeom>
          <a:solidFill>
            <a:srgbClr val="CCFFCC"/>
          </a:solidFill>
        </p:spPr>
        <p:txBody>
          <a:bodyPr vert="horz" lIns="91440" tIns="45720" rIns="91440" bIns="45720" rtlCol="0">
            <a:normAutofit fontScale="70000" lnSpcReduction="20000"/>
          </a:bodyPr>
          <a:lstStyle/>
          <a:p>
            <a:pPr marL="342900" marR="0" lvl="0" indent="-342900" algn="l" defTabSz="4572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err="1" smtClean="0">
                <a:ln>
                  <a:noFill/>
                </a:ln>
                <a:solidFill>
                  <a:schemeClr val="tx1"/>
                </a:solidFill>
                <a:effectLst/>
                <a:uLnTx/>
                <a:uFillTx/>
                <a:latin typeface="+mn-lt"/>
                <a:ea typeface="+mn-ea"/>
                <a:cs typeface="+mn-cs"/>
              </a:rPr>
              <a:t>Roostats</a:t>
            </a:r>
            <a:r>
              <a:rPr kumimoji="0" lang="en-US" sz="3200" b="1" i="0" u="none" strike="noStrike" kern="1200" cap="none" spc="0" normalizeH="0" baseline="0" noProof="0" dirty="0" smtClean="0">
                <a:ln>
                  <a:noFill/>
                </a:ln>
                <a:solidFill>
                  <a:schemeClr val="tx1"/>
                </a:solidFill>
                <a:effectLst/>
                <a:uLnTx/>
                <a:uFillTx/>
                <a:latin typeface="+mn-lt"/>
                <a:ea typeface="+mn-ea"/>
                <a:cs typeface="+mn-cs"/>
              </a:rPr>
              <a:t> toys</a:t>
            </a:r>
          </a:p>
          <a:p>
            <a:pPr marL="342900" marR="0" lvl="0" indent="-342900" algn="l" defTabSz="457200" rtl="0" eaLnBrk="1" fontAlgn="auto" latinLnBrk="0" hangingPunct="1">
              <a:lnSpc>
                <a:spcPct val="100000"/>
              </a:lnSpc>
              <a:spcBef>
                <a:spcPct val="20000"/>
              </a:spcBef>
              <a:spcAft>
                <a:spcPts val="0"/>
              </a:spcAft>
              <a:buClrTx/>
              <a:buSzTx/>
              <a:tabLst/>
              <a:defRPr/>
            </a:pPr>
            <a:endParaRPr lang="en-US" sz="3200" dirty="0" smtClean="0"/>
          </a:p>
          <a:p>
            <a:pPr marL="342900" marR="0" lvl="0" indent="-342900" algn="l" defTabSz="457200" rtl="0" eaLnBrk="1" fontAlgn="auto" latinLnBrk="0" hangingPunct="1">
              <a:lnSpc>
                <a:spcPct val="100000"/>
              </a:lnSpc>
              <a:spcBef>
                <a:spcPct val="20000"/>
              </a:spcBef>
              <a:spcAft>
                <a:spcPts val="0"/>
              </a:spcAft>
              <a:buClrTx/>
              <a:buSzTx/>
              <a:tabLst/>
              <a:defRPr/>
            </a:pPr>
            <a:r>
              <a:rPr lang="en-US" sz="3200" dirty="0" err="1" smtClean="0"/>
              <a:t>mH</a:t>
            </a:r>
            <a:r>
              <a:rPr lang="en-US" sz="3200" dirty="0" smtClean="0"/>
              <a:t> =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130GeV  </a:t>
            </a:r>
          </a:p>
          <a:p>
            <a:pPr marL="342900" marR="0" lvl="0" indent="-342900" algn="l" defTabSz="457200" rtl="0" eaLnBrk="1" fontAlgn="auto" latinLnBrk="0" hangingPunct="1">
              <a:lnSpc>
                <a:spcPct val="100000"/>
              </a:lnSpc>
              <a:spcBef>
                <a:spcPct val="20000"/>
              </a:spcBef>
              <a:spcAft>
                <a:spcPts val="0"/>
              </a:spcAft>
              <a:buClrTx/>
              <a:buSzTx/>
              <a:tabLst/>
              <a:defRPr/>
            </a:pPr>
            <a:r>
              <a:rPr lang="en-US" sz="3200" dirty="0" smtClean="0"/>
              <a:t>O</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bs</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48</a:t>
            </a:r>
          </a:p>
          <a:p>
            <a:pPr marL="342900" marR="0" lvl="0" indent="-342900" algn="l" defTabSz="4572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Exp. = 34.5</a:t>
            </a:r>
          </a:p>
          <a:p>
            <a:pPr marL="342900" marR="0" lvl="0" indent="-342900" algn="l" defTabSz="4572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-2sig = 1.5</a:t>
            </a:r>
          </a:p>
          <a:p>
            <a:pPr marL="342900" marR="0" lvl="0" indent="-342900" algn="l" defTabSz="4572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-1 sig = 12</a:t>
            </a:r>
          </a:p>
          <a:p>
            <a:pPr marL="342900" marR="0" lvl="0" indent="-342900" algn="l" defTabSz="4572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+1 sig = 67.5</a:t>
            </a:r>
          </a:p>
          <a:p>
            <a:pPr marL="342900" marR="0" lvl="0" indent="-342900" algn="l" defTabSz="4572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+2 sig =</a:t>
            </a:r>
            <a:r>
              <a:rPr lang="en-US" sz="3200" dirty="0" smtClean="0"/>
              <a:t>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129</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7" name="Picture 16"/>
          <p:cNvPicPr>
            <a:picLocks noChangeAspect="1"/>
          </p:cNvPicPr>
          <p:nvPr/>
        </p:nvPicPr>
        <p:blipFill>
          <a:blip r:embed="rId4"/>
          <a:stretch>
            <a:fillRect/>
          </a:stretch>
        </p:blipFill>
        <p:spPr>
          <a:xfrm>
            <a:off x="2112348" y="4783685"/>
            <a:ext cx="2991556" cy="83921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113057</TotalTime>
  <Words>957</Words>
  <Application>Microsoft Macintosh PowerPoint</Application>
  <PresentationFormat>On-screen Show (4:3)</PresentationFormat>
  <Paragraphs>74</Paragraphs>
  <Slides>6</Slides>
  <Notes>0</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Office Theme</vt:lpstr>
      <vt:lpstr>H-&gt;bb Note</vt:lpstr>
      <vt:lpstr>Editorial board comments</vt:lpstr>
      <vt:lpstr>Emmanuel</vt:lpstr>
      <vt:lpstr>Richard</vt:lpstr>
      <vt:lpstr>Alex</vt:lpstr>
      <vt:lpstr>The story so far…</vt:lpstr>
    </vt:vector>
  </TitlesOfParts>
  <Company>Royal Holloway University of London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H-&gt;bb Winter Note</dc:title>
  <dc:creator>Ricardo Goncalo</dc:creator>
  <cp:lastModifiedBy>Ricardo Goncalo</cp:lastModifiedBy>
  <cp:revision>193</cp:revision>
  <cp:lastPrinted>2011-04-11T11:26:17Z</cp:lastPrinted>
  <dcterms:created xsi:type="dcterms:W3CDTF">2011-07-07T13:45:29Z</dcterms:created>
  <dcterms:modified xsi:type="dcterms:W3CDTF">2011-07-07T22:14:26Z</dcterms:modified>
</cp:coreProperties>
</file>