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15.xml" ContentType="application/vnd.openxmlformats-officedocument.presentationml.slide+xml"/>
  <Override PartName="/ppt/viewProps.xml" ContentType="application/vnd.openxmlformats-officedocument.presentationml.viewProps+xml"/>
  <Default Extension="bin" ContentType="application/vnd.openxmlformats-officedocument.presentationml.printerSettings"/>
  <Override PartName="/docProps/core.xml" ContentType="application/vnd.openxmlformats-package.core-properties+xml"/>
  <Default Extension="rels" ContentType="application/vnd.openxmlformats-package.relationships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90" r:id="rId3"/>
    <p:sldId id="387" r:id="rId4"/>
    <p:sldId id="395" r:id="rId5"/>
    <p:sldId id="397" r:id="rId6"/>
    <p:sldId id="399" r:id="rId7"/>
    <p:sldId id="398" r:id="rId8"/>
    <p:sldId id="402" r:id="rId9"/>
    <p:sldId id="401" r:id="rId10"/>
    <p:sldId id="286" r:id="rId11"/>
    <p:sldId id="352" r:id="rId12"/>
    <p:sldId id="360" r:id="rId13"/>
    <p:sldId id="374" r:id="rId14"/>
    <p:sldId id="375" r:id="rId15"/>
    <p:sldId id="351" r:id="rId16"/>
    <p:sldId id="285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1618" autoAdjust="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6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24" Type="http://schemas.openxmlformats.org/officeDocument/2006/relationships/tableStyles" Target="tableStyles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19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6/1/11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6/1/11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- 31/5/2011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- 31/5/2011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- 31/5/2011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- 31/5/2011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- 31/5/2011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- 31/5/2011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- 31/5/2011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- 31/5/2011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- 31/5/2011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- 31/5/2011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- 31/5/2011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HSG5 H-&gt;bb - 31/5/2011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3" Type="http://schemas.openxmlformats.org/officeDocument/2006/relationships/hyperlink" Target="https://indico.cern.ch/getFile.py/access?contribId=0&amp;resId=0&amp;materialId=slides&amp;confId=136406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espace.cern.ch/atlas-sm-wz-physics/default.aspx" TargetMode="External"/><Relationship Id="rId4" Type="http://schemas.openxmlformats.org/officeDocument/2006/relationships/hyperlink" Target="https://twiki.cern.ch/twiki/bin/view/AtlasProtected/Analysis16" TargetMode="External"/><Relationship Id="rId5" Type="http://schemas.openxmlformats.org/officeDocument/2006/relationships/hyperlink" Target="https://twiki.cern.ch/twiki/bin/view/AtlasProtected/EnergyScaleResolutionRecommendations" TargetMode="External"/><Relationship Id="rId7" Type="http://schemas.openxmlformats.org/officeDocument/2006/relationships/hyperlink" Target="https://espace.cern.ch/atlas-sm-wz-physics/Lists/Common%20Selection/Flat.aspx?RootFolder=/atlas-sm-wz-physics/Lists/Common%20Selection/Baseline%20Selection%20v1.0&amp;FolderCTID=0x0120020089CD65DCB70FDA479AB77EB366E7C9F0&amp;TopicsView=https://espace.cern.ch/atlas-sm-wz-physics/Lists/Common%20Selection/AllItems.aspx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twiki.cern.ch/twiki/bin/view/AtlasProtected/MCPAnalysisGuidelinesRel16" TargetMode="External"/><Relationship Id="rId3" Type="http://schemas.openxmlformats.org/officeDocument/2006/relationships/hyperlink" Target="https://twiki.cern.ch/twiki/bin/view/AtlasProtected/HowToCleanJets%23Bad_jets_rel16_data" TargetMode="External"/><Relationship Id="rId6" Type="http://schemas.openxmlformats.org/officeDocument/2006/relationships/hyperlink" Target="https://twiki.cern.ch/twiki/bin/view/AtlasProtected/EnergyRescale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twiki.cern.ch/twiki/bin/view/AtlasProtected/HiggsWGHSG5Dataset7TeV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cern.ch/getFile.py/access?contribId=41&amp;sessionId=6&amp;resId=1&amp;materialId=slides&amp;confId=112739" TargetMode="External"/><Relationship Id="rId3" Type="http://schemas.openxmlformats.org/officeDocument/2006/relationships/hyperlink" Target="https://indico.cern.ch/getFile.py/access?resId=0&amp;materialId=slides&amp;confId=13994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cern.ch/conferenceDisplay.py?confId=141432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svn.cern.ch/reps/atlasgrp/Physics/Higgs/HSG5/data_7TeV/ATL_COM_PHYS_2010_929/trunk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108258"/>
          </a:xfrm>
        </p:spPr>
        <p:txBody>
          <a:bodyPr>
            <a:normAutofit/>
          </a:bodyPr>
          <a:lstStyle/>
          <a:p>
            <a:r>
              <a:rPr lang="en-US" sz="4800" dirty="0" smtClean="0"/>
              <a:t>Introduction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17843"/>
            <a:ext cx="6400800" cy="12906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(RHUL)</a:t>
            </a:r>
          </a:p>
          <a:p>
            <a:endParaRPr lang="en-US" dirty="0" smtClean="0"/>
          </a:p>
          <a:p>
            <a:r>
              <a:rPr lang="en-US" dirty="0" smtClean="0"/>
              <a:t>HSG5 H-&gt;bb weekly meeting, 31 May 2011</a:t>
            </a:r>
            <a:endParaRPr lang="en-US" dirty="0"/>
          </a:p>
        </p:txBody>
      </p:sp>
      <p:pic>
        <p:nvPicPr>
          <p:cNvPr id="5" name="Picture 4" descr="Higgs_bos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783" y="2130425"/>
            <a:ext cx="3474433" cy="3011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016113"/>
            <a:ext cx="8229600" cy="1519832"/>
          </a:xfrm>
        </p:spPr>
        <p:txBody>
          <a:bodyPr>
            <a:noAutofit/>
          </a:bodyPr>
          <a:lstStyle/>
          <a:p>
            <a:r>
              <a:rPr lang="en-US" sz="9600" dirty="0" smtClean="0"/>
              <a:t>Backup</a:t>
            </a:r>
            <a:endParaRPr lang="en-US" sz="9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- 31/5/2011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9902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Poster abstract for EPS-HEP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73667"/>
            <a:ext cx="8229600" cy="3640666"/>
          </a:xfrm>
          <a:solidFill>
            <a:schemeClr val="bg1"/>
          </a:solidFill>
          <a:effectLst>
            <a:outerShdw blurRad="107950" dist="190500" dir="2700000" algn="tl" rotWithShape="0">
              <a:srgbClr val="000000">
                <a:alpha val="43000"/>
              </a:srgbClr>
            </a:outerShdw>
          </a:effectLst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en-GB" dirty="0" smtClean="0"/>
              <a:t>	</a:t>
            </a:r>
            <a:r>
              <a:rPr lang="en-GB" dirty="0" smtClean="0">
                <a:latin typeface="Times"/>
                <a:cs typeface="Times"/>
              </a:rPr>
              <a:t>H-&gt;bb searches with the ATLAS detector at the LHC</a:t>
            </a:r>
            <a:endParaRPr lang="en-US" dirty="0" smtClean="0">
              <a:latin typeface="Times"/>
              <a:cs typeface="Times"/>
            </a:endParaRPr>
          </a:p>
          <a:p>
            <a:pPr>
              <a:buNone/>
            </a:pPr>
            <a:endParaRPr lang="en-GB" dirty="0" smtClean="0">
              <a:latin typeface="Times"/>
              <a:cs typeface="Times"/>
            </a:endParaRPr>
          </a:p>
          <a:p>
            <a:pPr>
              <a:buNone/>
            </a:pPr>
            <a:r>
              <a:rPr lang="en-GB" dirty="0" smtClean="0">
                <a:latin typeface="Times"/>
                <a:cs typeface="Times"/>
              </a:rPr>
              <a:t>	The H -&gt; bb channel is extremely important for the observation of a Higgs boson signal at the LHC. In the Standard Model, this channel would provide a significant contribution to the Higgs boson search in the low mass region, where this decay mode constitutes the dominant Higgs decay channel. Due to the enormous jet production cross-section at the LHC, the search must target channels where the Higgs boson is produced in association with a weak boson, a pair of top quarks, or jets separated by a rapidity gap. It also requires complex techniques to reconstruct the signal and separate it from an overwhelmingly large background. We present the status of Higgs searches in the H-&gt;bb channel currently being performed within ATLAS. </a:t>
            </a:r>
            <a:endParaRPr lang="en-US" dirty="0" smtClean="0">
              <a:latin typeface="Times"/>
              <a:cs typeface="Times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846666" y="5094111"/>
            <a:ext cx="7840133" cy="1262238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In case it’s accepted we’ll need a candidate to present it at EPS</a:t>
            </a:r>
          </a:p>
          <a:p>
            <a:r>
              <a:rPr lang="en-US" dirty="0" smtClean="0"/>
              <a:t>Please let me know by email before Friday if you would like to do this</a:t>
            </a:r>
          </a:p>
          <a:p>
            <a:r>
              <a:rPr lang="en-US" dirty="0" smtClean="0"/>
              <a:t>Will randomly choose a presenter from candidates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- 31/5/2011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6245" y="1"/>
            <a:ext cx="7473244" cy="133614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Conferences:</a:t>
            </a:r>
          </a:p>
          <a:p>
            <a:pPr lvl="1"/>
            <a:r>
              <a:rPr lang="en-US" dirty="0" smtClean="0"/>
              <a:t>for EPS-HEP, focus on papers instead of notes</a:t>
            </a:r>
          </a:p>
          <a:p>
            <a:pPr lvl="1"/>
            <a:r>
              <a:rPr lang="en-US" dirty="0" smtClean="0"/>
              <a:t>Higgs approvals for EPS-HEP: 20</a:t>
            </a:r>
            <a:r>
              <a:rPr lang="en-US" baseline="30000" dirty="0" smtClean="0"/>
              <a:t>th</a:t>
            </a:r>
            <a:r>
              <a:rPr lang="en-US" dirty="0" smtClean="0"/>
              <a:t> – 25</a:t>
            </a:r>
            <a:r>
              <a:rPr lang="en-US" baseline="30000" dirty="0" smtClean="0"/>
              <a:t>th</a:t>
            </a:r>
            <a:r>
              <a:rPr lang="en-US" dirty="0" smtClean="0"/>
              <a:t> July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- 31/5/2011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3556" y="1336147"/>
            <a:ext cx="6875230" cy="5109273"/>
          </a:xfrm>
          <a:prstGeom prst="rect">
            <a:avLst/>
          </a:prstGeom>
          <a:effectLst>
            <a:outerShdw blurRad="107950" dist="2159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1213556" y="6567586"/>
            <a:ext cx="72559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hlinkClick r:id="rId3"/>
              </a:rPr>
              <a:t>https://indico.cern.ch/getFile.py/access?contribId=0&amp;resId=0&amp;materialId=slides&amp;confId=136406</a:t>
            </a:r>
            <a:endParaRPr lang="en-US" sz="1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- 31/5/2011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9050" y="150989"/>
            <a:ext cx="9182100" cy="65278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- 31/5/2011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8522"/>
            <a:ext cx="9163050" cy="6501583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61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 Task List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- 31/5/2011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09975" y="832556"/>
            <a:ext cx="822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>
                <a:solidFill>
                  <a:srgbClr val="0000FF"/>
                </a:solidFill>
              </a:rPr>
              <a:t>https://twiki.cern.ch/twiki/bin/view/AtlasProtected/WHNoteSummer2011#Analysis_Tasks</a:t>
            </a:r>
            <a:endParaRPr lang="en-US" sz="1600" u="sng" dirty="0">
              <a:solidFill>
                <a:srgbClr val="0000FF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171110"/>
            <a:ext cx="8229600" cy="56653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534"/>
            <a:ext cx="8229600" cy="72408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Reconstruction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778" y="1115797"/>
            <a:ext cx="8706555" cy="5240553"/>
          </a:xfrm>
          <a:solidFill>
            <a:schemeClr val="bg1">
              <a:alpha val="74000"/>
            </a:schemeClr>
          </a:solidFill>
          <a:effectLst/>
        </p:spPr>
        <p:txBody>
          <a:bodyPr>
            <a:normAutofit fontScale="55000" lnSpcReduction="20000"/>
          </a:bodyPr>
          <a:lstStyle/>
          <a:p>
            <a:r>
              <a:rPr lang="en-US" b="1" dirty="0" err="1" smtClean="0"/>
              <a:t>Muon</a:t>
            </a:r>
            <a:r>
              <a:rPr lang="en-US" dirty="0" smtClean="0"/>
              <a:t> CP group recommendations for release 16: </a:t>
            </a:r>
          </a:p>
          <a:p>
            <a:pPr lvl="1"/>
            <a:r>
              <a:rPr lang="en-US" dirty="0" smtClean="0"/>
              <a:t>Reconstruction efficiency and isolation efficiency scale factors, momentum smearing functions</a:t>
            </a:r>
          </a:p>
          <a:p>
            <a:pPr lvl="1"/>
            <a:r>
              <a:rPr lang="en-US" dirty="0" smtClean="0">
                <a:hlinkClick r:id="rId2"/>
              </a:rPr>
              <a:t>https://twiki.cern.ch/twiki/bin/view/AtlasProtected/MCPAnalysisGuidelinesRel16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Jet/</a:t>
            </a:r>
            <a:r>
              <a:rPr lang="en-US" dirty="0" err="1" smtClean="0"/>
              <a:t>Etmiss</a:t>
            </a:r>
            <a:r>
              <a:rPr lang="en-US" dirty="0" smtClean="0"/>
              <a:t> recommendations for </a:t>
            </a:r>
            <a:r>
              <a:rPr lang="en-US" b="1" dirty="0" smtClean="0"/>
              <a:t>jet cleaning </a:t>
            </a:r>
            <a:r>
              <a:rPr lang="en-US" dirty="0" smtClean="0"/>
              <a:t>in release 16:</a:t>
            </a:r>
          </a:p>
          <a:p>
            <a:pPr lvl="1"/>
            <a:r>
              <a:rPr lang="en-US" dirty="0" smtClean="0"/>
              <a:t>Medium jet cleaning should give similar rejection to </a:t>
            </a:r>
            <a:r>
              <a:rPr lang="en-US" dirty="0" err="1" smtClean="0"/>
              <a:t>rel</a:t>
            </a:r>
            <a:r>
              <a:rPr lang="en-US" dirty="0" smtClean="0"/>
              <a:t> 15 cleaning but with better efficiency</a:t>
            </a:r>
          </a:p>
          <a:p>
            <a:pPr lvl="1"/>
            <a:r>
              <a:rPr lang="en-US" dirty="0" smtClean="0"/>
              <a:t>Tight jet cleaning should not be used – still under discussion</a:t>
            </a:r>
          </a:p>
          <a:p>
            <a:pPr lvl="1"/>
            <a:r>
              <a:rPr lang="en-US" dirty="0" smtClean="0">
                <a:hlinkClick r:id="rId3"/>
              </a:rPr>
              <a:t>https://twiki.cern.ch/twiki/bin/view/AtlasProtected/HowToCleanJets#Bad_jets_rel16_data</a:t>
            </a:r>
            <a:endParaRPr lang="en-US" dirty="0" smtClean="0"/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New!: </a:t>
            </a:r>
            <a:r>
              <a:rPr lang="en-US" dirty="0" smtClean="0">
                <a:solidFill>
                  <a:srgbClr val="FF0000"/>
                </a:solidFill>
              </a:rPr>
              <a:t>Final</a:t>
            </a:r>
            <a:r>
              <a:rPr lang="en-US" dirty="0" smtClean="0"/>
              <a:t> </a:t>
            </a:r>
            <a:r>
              <a:rPr lang="en-US" b="1" dirty="0" err="1" smtClean="0"/>
              <a:t>b</a:t>
            </a:r>
            <a:r>
              <a:rPr lang="en-US" b="1" dirty="0" smtClean="0"/>
              <a:t>-tagging calibrations</a:t>
            </a:r>
            <a:r>
              <a:rPr lang="en-US" dirty="0" smtClean="0"/>
              <a:t> for release 16 based on full 2010 data:</a:t>
            </a:r>
          </a:p>
          <a:p>
            <a:pPr lvl="1"/>
            <a:r>
              <a:rPr lang="en-US" dirty="0" smtClean="0">
                <a:hlinkClick r:id="rId4"/>
              </a:rPr>
              <a:t>https://twiki.cern.ch/twiki/bin/view/AtlasProtected/Analysis16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e</a:t>
            </a:r>
            <a:r>
              <a:rPr lang="en-US" dirty="0" smtClean="0"/>
              <a:t>/gamma recommendations for </a:t>
            </a:r>
            <a:r>
              <a:rPr lang="en-US" b="1" dirty="0" smtClean="0"/>
              <a:t>energy scale and resolution</a:t>
            </a:r>
            <a:r>
              <a:rPr lang="en-US" dirty="0" smtClean="0"/>
              <a:t> in release 16:</a:t>
            </a:r>
          </a:p>
          <a:p>
            <a:pPr lvl="1"/>
            <a:r>
              <a:rPr lang="en-US" dirty="0" smtClean="0">
                <a:hlinkClick r:id="rId5"/>
              </a:rPr>
              <a:t>https://twiki.cern.ch/twiki/bin/view/AtlasProtected/EnergyScaleResolutionRecommendations</a:t>
            </a:r>
            <a:endParaRPr lang="en-US" dirty="0" smtClean="0"/>
          </a:p>
          <a:p>
            <a:pPr lvl="1"/>
            <a:r>
              <a:rPr lang="en-US" dirty="0" smtClean="0"/>
              <a:t>And </a:t>
            </a:r>
            <a:r>
              <a:rPr lang="en-US" dirty="0" err="1" smtClean="0"/>
              <a:t>rescaler</a:t>
            </a:r>
            <a:r>
              <a:rPr lang="en-US" dirty="0" smtClean="0"/>
              <a:t> tool: </a:t>
            </a:r>
            <a:r>
              <a:rPr lang="en-US" u="sng" dirty="0" smtClean="0">
                <a:hlinkClick r:id="rId6"/>
              </a:rPr>
              <a:t>https://twiki.cern.ch/twiki/bin/view/AtlasProtected/EnergyRescaler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Standard Model </a:t>
            </a:r>
            <a:r>
              <a:rPr lang="en-US" b="1" dirty="0" smtClean="0"/>
              <a:t>W/Z </a:t>
            </a:r>
            <a:r>
              <a:rPr lang="en-US" dirty="0" smtClean="0"/>
              <a:t>group </a:t>
            </a:r>
            <a:r>
              <a:rPr lang="en-US" b="1" dirty="0" smtClean="0">
                <a:solidFill>
                  <a:srgbClr val="FF0000"/>
                </a:solidFill>
              </a:rPr>
              <a:t>baseline selection </a:t>
            </a:r>
            <a:r>
              <a:rPr lang="en-US" dirty="0" smtClean="0"/>
              <a:t>for release 16 (next 4 slides):</a:t>
            </a:r>
          </a:p>
          <a:p>
            <a:pPr lvl="1"/>
            <a:r>
              <a:rPr lang="en-US" dirty="0" smtClean="0"/>
              <a:t>See </a:t>
            </a:r>
            <a:r>
              <a:rPr lang="en-US" dirty="0" smtClean="0">
                <a:hlinkClick r:id="rId7"/>
              </a:rPr>
              <a:t>discussion</a:t>
            </a:r>
            <a:r>
              <a:rPr lang="en-US" dirty="0" smtClean="0"/>
              <a:t> in W/Z group </a:t>
            </a:r>
            <a:r>
              <a:rPr lang="en-US" dirty="0" smtClean="0">
                <a:hlinkClick r:id="rId8"/>
              </a:rPr>
              <a:t>Sharepoint</a:t>
            </a:r>
            <a:endParaRPr lang="en-US" dirty="0" smtClean="0"/>
          </a:p>
          <a:p>
            <a:pPr lvl="1"/>
            <a:r>
              <a:rPr lang="en-US" dirty="0" smtClean="0"/>
              <a:t>Also, finer points (and perhaps the not so fine) still being discussed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- 31/5/2011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464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News! News! News!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1980"/>
            <a:ext cx="4378892" cy="439364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About 0.51 fb</a:t>
            </a:r>
            <a:r>
              <a:rPr lang="en-US" baseline="30000" dirty="0" smtClean="0"/>
              <a:t>-1</a:t>
            </a:r>
            <a:r>
              <a:rPr lang="en-US" dirty="0" smtClean="0"/>
              <a:t> collected with stable beams so far</a:t>
            </a:r>
          </a:p>
          <a:p>
            <a:endParaRPr lang="en-US" dirty="0" smtClean="0"/>
          </a:p>
          <a:p>
            <a:r>
              <a:rPr lang="en-US" dirty="0" smtClean="0"/>
              <a:t>Peak pileup stays ≈ 10 collisions per bunch crossing</a:t>
            </a:r>
          </a:p>
          <a:p>
            <a:endParaRPr lang="en-US" dirty="0" smtClean="0"/>
          </a:p>
          <a:p>
            <a:r>
              <a:rPr lang="en-US" dirty="0" smtClean="0"/>
              <a:t>Up to 1042 colliding bunches so far – will go up to 1380 in next few weeks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Lumi</a:t>
            </a:r>
            <a:r>
              <a:rPr lang="en-US" dirty="0" smtClean="0"/>
              <a:t> up to 1.26x10</a:t>
            </a:r>
            <a:r>
              <a:rPr lang="en-US" baseline="30000" dirty="0" smtClean="0"/>
              <a:t>33</a:t>
            </a:r>
            <a:r>
              <a:rPr lang="en-US" dirty="0" smtClean="0"/>
              <a:t>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Should expect up to 5x10</a:t>
            </a:r>
            <a:r>
              <a:rPr lang="en-US" baseline="30000" dirty="0" smtClean="0"/>
              <a:t>33</a:t>
            </a:r>
            <a:r>
              <a:rPr lang="en-US" dirty="0" smtClean="0"/>
              <a:t>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 </a:t>
            </a:r>
            <a:r>
              <a:rPr lang="en-US" dirty="0" smtClean="0"/>
              <a:t>in next few months</a:t>
            </a:r>
          </a:p>
          <a:p>
            <a:endParaRPr lang="en-US" dirty="0" smtClean="0"/>
          </a:p>
          <a:p>
            <a:r>
              <a:rPr lang="en-US" dirty="0" smtClean="0"/>
              <a:t>Last few days collected almost as much data </a:t>
            </a:r>
            <a:r>
              <a:rPr lang="en-US" b="1" dirty="0" smtClean="0"/>
              <a:t>per day </a:t>
            </a:r>
            <a:r>
              <a:rPr lang="en-US" dirty="0" smtClean="0"/>
              <a:t>as in 2010!… 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- 31/5/2011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2154" y="3717035"/>
            <a:ext cx="3694645" cy="265494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7791" y="1102070"/>
            <a:ext cx="3639007" cy="261496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49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MC requests for H-&gt;bb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128" y="1234498"/>
            <a:ext cx="7946672" cy="5026889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Current list in Junichi’s page here: </a:t>
            </a:r>
            <a:r>
              <a:rPr lang="en-US" dirty="0" smtClean="0">
                <a:hlinkClick r:id="rId2"/>
              </a:rPr>
              <a:t>https://twiki.cern.ch/twiki/bin/view/AtlasProtected/HiggsWGHSG5Dataset7TeV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mtClean="0"/>
              <a:t>People </a:t>
            </a:r>
            <a:r>
              <a:rPr lang="en-US" dirty="0" smtClean="0"/>
              <a:t>responsible for each requested MC sample:</a:t>
            </a:r>
          </a:p>
          <a:p>
            <a:r>
              <a:rPr lang="en-US" dirty="0" smtClean="0"/>
              <a:t>Un-boosted channels:</a:t>
            </a:r>
          </a:p>
          <a:p>
            <a:pPr lvl="1"/>
            <a:r>
              <a:rPr lang="en-US" dirty="0" err="1" smtClean="0"/>
              <a:t>Haifeng</a:t>
            </a:r>
            <a:r>
              <a:rPr lang="en-US" dirty="0" smtClean="0"/>
              <a:t> – WH </a:t>
            </a:r>
            <a:r>
              <a:rPr lang="en-US" dirty="0" err="1" smtClean="0"/>
              <a:t>mH</a:t>
            </a:r>
            <a:r>
              <a:rPr lang="en-US" dirty="0" smtClean="0"/>
              <a:t>=110 </a:t>
            </a:r>
            <a:r>
              <a:rPr lang="en-US" dirty="0" err="1" smtClean="0"/>
              <a:t>GeV</a:t>
            </a:r>
            <a:r>
              <a:rPr lang="en-US" dirty="0" smtClean="0"/>
              <a:t> and 140GeV </a:t>
            </a:r>
          </a:p>
          <a:p>
            <a:pPr lvl="1"/>
            <a:r>
              <a:rPr lang="en-US" dirty="0" err="1" smtClean="0"/>
              <a:t>Jike</a:t>
            </a:r>
            <a:r>
              <a:rPr lang="en-US" dirty="0" smtClean="0"/>
              <a:t> – ZH </a:t>
            </a:r>
            <a:r>
              <a:rPr lang="en-US" dirty="0" err="1" smtClean="0"/>
              <a:t>mH</a:t>
            </a:r>
            <a:r>
              <a:rPr lang="en-US" dirty="0" smtClean="0"/>
              <a:t>=110 </a:t>
            </a:r>
            <a:r>
              <a:rPr lang="en-US" dirty="0" err="1" smtClean="0"/>
              <a:t>GeV</a:t>
            </a:r>
            <a:r>
              <a:rPr lang="en-US" dirty="0" smtClean="0"/>
              <a:t> and 140GeV </a:t>
            </a:r>
          </a:p>
          <a:p>
            <a:pPr lvl="1"/>
            <a:r>
              <a:rPr lang="en-US" dirty="0" smtClean="0"/>
              <a:t>(|Donny&gt; + |Mike&gt;) – </a:t>
            </a:r>
            <a:r>
              <a:rPr lang="en-US" dirty="0" err="1" smtClean="0"/>
              <a:t>ttH</a:t>
            </a:r>
            <a:r>
              <a:rPr lang="en-US" dirty="0" smtClean="0"/>
              <a:t> </a:t>
            </a:r>
            <a:r>
              <a:rPr lang="en-US" dirty="0" err="1" smtClean="0"/>
              <a:t>mH</a:t>
            </a:r>
            <a:r>
              <a:rPr lang="en-US" dirty="0" smtClean="0"/>
              <a:t>=110 </a:t>
            </a:r>
            <a:r>
              <a:rPr lang="en-US" dirty="0" err="1" smtClean="0"/>
              <a:t>GeV</a:t>
            </a:r>
            <a:r>
              <a:rPr lang="en-US" dirty="0" smtClean="0"/>
              <a:t> and 140GeV</a:t>
            </a:r>
          </a:p>
          <a:p>
            <a:endParaRPr lang="en-US" dirty="0" smtClean="0"/>
          </a:p>
          <a:p>
            <a:r>
              <a:rPr lang="en-US" dirty="0" smtClean="0"/>
              <a:t>Boosted Higgs:</a:t>
            </a:r>
          </a:p>
          <a:p>
            <a:pPr lvl="1"/>
            <a:r>
              <a:rPr lang="en-US" dirty="0" smtClean="0"/>
              <a:t>Wahid</a:t>
            </a:r>
          </a:p>
          <a:p>
            <a:pPr lvl="2"/>
            <a:r>
              <a:rPr lang="en-US" dirty="0" smtClean="0"/>
              <a:t>WH, W-&gt;</a:t>
            </a:r>
            <a:r>
              <a:rPr lang="en-US" dirty="0" err="1" smtClean="0"/>
              <a:t>e/mu/tau+nu</a:t>
            </a:r>
            <a:r>
              <a:rPr lang="en-US" dirty="0" smtClean="0"/>
              <a:t>, H-&gt;bb, </a:t>
            </a:r>
            <a:r>
              <a:rPr lang="en-US" dirty="0" err="1" smtClean="0"/>
              <a:t>pt(H</a:t>
            </a:r>
            <a:r>
              <a:rPr lang="en-US" dirty="0" smtClean="0"/>
              <a:t>)&gt;100GeV, </a:t>
            </a:r>
            <a:r>
              <a:rPr lang="en-US" dirty="0" err="1" smtClean="0"/>
              <a:t>Pt(W</a:t>
            </a:r>
            <a:r>
              <a:rPr lang="en-US" dirty="0" smtClean="0"/>
              <a:t>)&gt;100GeV with 1e/mu filter, </a:t>
            </a:r>
            <a:r>
              <a:rPr lang="en-US" dirty="0" err="1" smtClean="0"/>
              <a:t>mH</a:t>
            </a:r>
            <a:r>
              <a:rPr lang="en-US" dirty="0" smtClean="0"/>
              <a:t>=110/120/130</a:t>
            </a:r>
          </a:p>
          <a:p>
            <a:pPr lvl="2"/>
            <a:r>
              <a:rPr lang="en-US" dirty="0" smtClean="0"/>
              <a:t>ZH, Z-&gt;2e/2mu/2tau, H-&gt;bb, </a:t>
            </a:r>
            <a:r>
              <a:rPr lang="en-US" dirty="0" err="1" smtClean="0"/>
              <a:t>pt(H</a:t>
            </a:r>
            <a:r>
              <a:rPr lang="en-US" dirty="0" smtClean="0"/>
              <a:t>)&gt;100GeV, </a:t>
            </a:r>
            <a:r>
              <a:rPr lang="en-US" dirty="0" err="1" smtClean="0"/>
              <a:t>Pt(W</a:t>
            </a:r>
            <a:r>
              <a:rPr lang="en-US" dirty="0" smtClean="0"/>
              <a:t>)&gt;100GeV, </a:t>
            </a:r>
            <a:r>
              <a:rPr lang="en-US" dirty="0" err="1" smtClean="0"/>
              <a:t>mH</a:t>
            </a:r>
            <a:r>
              <a:rPr lang="en-US" dirty="0" smtClean="0"/>
              <a:t>=110/120/130 </a:t>
            </a:r>
          </a:p>
          <a:p>
            <a:pPr lvl="1"/>
            <a:r>
              <a:rPr lang="en-US" dirty="0" smtClean="0"/>
              <a:t>Song-Ming</a:t>
            </a:r>
          </a:p>
          <a:p>
            <a:pPr lvl="2"/>
            <a:r>
              <a:rPr lang="en-US" dirty="0" smtClean="0"/>
              <a:t>ZH, Z-&gt;2nu, H-&gt;bb, </a:t>
            </a:r>
            <a:r>
              <a:rPr lang="en-US" dirty="0" err="1" smtClean="0"/>
              <a:t>pt(H</a:t>
            </a:r>
            <a:r>
              <a:rPr lang="en-US" dirty="0" smtClean="0"/>
              <a:t>)&gt;100GeV, </a:t>
            </a:r>
            <a:r>
              <a:rPr lang="en-US" dirty="0" err="1" smtClean="0"/>
              <a:t>Pt(W</a:t>
            </a:r>
            <a:r>
              <a:rPr lang="en-US" dirty="0" smtClean="0"/>
              <a:t>)&gt;100GeV, </a:t>
            </a:r>
            <a:r>
              <a:rPr lang="en-US" dirty="0" err="1" smtClean="0"/>
              <a:t>mH</a:t>
            </a:r>
            <a:r>
              <a:rPr lang="en-US" dirty="0" smtClean="0"/>
              <a:t>=110/120/130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- 31/5/2011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480"/>
            <a:ext cx="8229600" cy="912381"/>
          </a:xfrm>
        </p:spPr>
        <p:txBody>
          <a:bodyPr/>
          <a:lstStyle/>
          <a:p>
            <a:r>
              <a:rPr lang="en-US" dirty="0" smtClean="0"/>
              <a:t>Trigger News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739" y="925872"/>
            <a:ext cx="8847261" cy="5561048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err="1" smtClean="0"/>
              <a:t>Stefania</a:t>
            </a:r>
            <a:r>
              <a:rPr lang="en-US" b="1" dirty="0" smtClean="0"/>
              <a:t> </a:t>
            </a:r>
            <a:r>
              <a:rPr lang="en-US" b="1" dirty="0" err="1" smtClean="0"/>
              <a:t>Xella</a:t>
            </a:r>
            <a:r>
              <a:rPr lang="en-US" dirty="0" smtClean="0"/>
              <a:t> replaced </a:t>
            </a:r>
            <a:r>
              <a:rPr lang="en-US" dirty="0" err="1" smtClean="0"/>
              <a:t>Gemma</a:t>
            </a:r>
            <a:r>
              <a:rPr lang="en-US" dirty="0" smtClean="0"/>
              <a:t> Wooden as Higgs trigger contact</a:t>
            </a:r>
          </a:p>
          <a:p>
            <a:endParaRPr lang="en-US" dirty="0" smtClean="0"/>
          </a:p>
          <a:p>
            <a:r>
              <a:rPr lang="en-US" dirty="0" smtClean="0"/>
              <a:t>New </a:t>
            </a:r>
            <a:r>
              <a:rPr lang="en-US" b="1" dirty="0" smtClean="0"/>
              <a:t>sample T </a:t>
            </a:r>
            <a:r>
              <a:rPr lang="en-US" dirty="0" smtClean="0"/>
              <a:t>produced:</a:t>
            </a:r>
          </a:p>
          <a:p>
            <a:pPr lvl="1"/>
            <a:r>
              <a:rPr lang="en-US" dirty="0" smtClean="0"/>
              <a:t>Allows quickly checking efficiency of new menus in signal samples</a:t>
            </a:r>
          </a:p>
          <a:p>
            <a:pPr lvl="1"/>
            <a:r>
              <a:rPr lang="en-US" dirty="0" smtClean="0"/>
              <a:t>r2400 has  conditions  which do NOT include the noise suppression.</a:t>
            </a:r>
          </a:p>
          <a:p>
            <a:pPr lvl="1"/>
            <a:r>
              <a:rPr lang="en-US" dirty="0" smtClean="0"/>
              <a:t>r2434 has  conditions which DO include the noise suppression.</a:t>
            </a:r>
          </a:p>
          <a:p>
            <a:pPr lvl="1"/>
            <a:r>
              <a:rPr lang="en-US" dirty="0" smtClean="0"/>
              <a:t>Find samples with </a:t>
            </a:r>
            <a:r>
              <a:rPr lang="en-US" dirty="0" err="1" smtClean="0"/>
              <a:t>e.f</a:t>
            </a:r>
            <a:r>
              <a:rPr lang="en-US" dirty="0" smtClean="0"/>
              <a:t>.: dq2-ls "valid*r2400*"</a:t>
            </a:r>
          </a:p>
          <a:p>
            <a:pPr lvl="1"/>
            <a:r>
              <a:rPr lang="en-US" dirty="0" smtClean="0"/>
              <a:t>Samples with r2434 are being produced now</a:t>
            </a:r>
          </a:p>
          <a:p>
            <a:endParaRPr lang="en-US" dirty="0" smtClean="0"/>
          </a:p>
          <a:p>
            <a:r>
              <a:rPr lang="en-US" b="1" dirty="0" smtClean="0"/>
              <a:t>L1 </a:t>
            </a:r>
            <a:r>
              <a:rPr lang="en-US" b="1" dirty="0" err="1" smtClean="0"/>
              <a:t>calo</a:t>
            </a:r>
            <a:r>
              <a:rPr lang="en-US" b="1" dirty="0" smtClean="0"/>
              <a:t> </a:t>
            </a:r>
            <a:r>
              <a:rPr lang="en-US" dirty="0" smtClean="0"/>
              <a:t>options (…or how can </a:t>
            </a:r>
            <a:r>
              <a:rPr lang="en-US" dirty="0" err="1" smtClean="0"/>
              <a:t>e</a:t>
            </a:r>
            <a:r>
              <a:rPr lang="en-US" dirty="0" smtClean="0"/>
              <a:t>/gamma and tau triggers survive?!)</a:t>
            </a:r>
          </a:p>
          <a:p>
            <a:pPr lvl="1"/>
            <a:r>
              <a:rPr lang="en-US" dirty="0" smtClean="0"/>
              <a:t>Very interesting report form Stephen Hiller at TDAQ week: </a:t>
            </a:r>
            <a:r>
              <a:rPr lang="en-US" u="sng" dirty="0" smtClean="0">
                <a:hlinkClick r:id="rId2"/>
              </a:rPr>
              <a:t>https://indico.cern.ch/getFile.py/access?contribId=41&amp;sessionId=6&amp;resId=1&amp;materialId=slides&amp;confId=112739</a:t>
            </a:r>
          </a:p>
          <a:p>
            <a:pPr lvl="1"/>
            <a:r>
              <a:rPr lang="en-US" dirty="0" smtClean="0"/>
              <a:t>Introduce eta-dependent EM thresholds or L1 isolation</a:t>
            </a:r>
          </a:p>
          <a:p>
            <a:pPr lvl="1"/>
            <a:r>
              <a:rPr lang="en-US" dirty="0" smtClean="0"/>
              <a:t>Can be studied on current MCs , to estimate efficiency losses</a:t>
            </a:r>
          </a:p>
          <a:p>
            <a:endParaRPr lang="en-US" dirty="0" smtClean="0"/>
          </a:p>
          <a:p>
            <a:r>
              <a:rPr lang="en-US" b="1" dirty="0" smtClean="0"/>
              <a:t>Important</a:t>
            </a:r>
            <a:r>
              <a:rPr lang="en-US" dirty="0" smtClean="0"/>
              <a:t>: need study of analysis efficiency with several possible triggers, to </a:t>
            </a:r>
            <a:r>
              <a:rPr lang="en-US" b="1" dirty="0" smtClean="0"/>
              <a:t>prepare for near term future</a:t>
            </a:r>
            <a:r>
              <a:rPr lang="en-US" dirty="0" smtClean="0"/>
              <a:t>! (Discussion starting in tomorrow) </a:t>
            </a:r>
          </a:p>
          <a:p>
            <a:pPr lvl="1"/>
            <a:r>
              <a:rPr lang="en-US" dirty="0" smtClean="0"/>
              <a:t>See details in Brian Petersen’s talk: </a:t>
            </a:r>
            <a:r>
              <a:rPr lang="en-US" dirty="0" smtClean="0">
                <a:hlinkClick r:id="rId3"/>
              </a:rPr>
              <a:t>https://indico.cern.ch/getFile.py/access?resId=0&amp;materialId=slides&amp;confId=139948</a:t>
            </a:r>
            <a:r>
              <a:rPr lang="en-US" dirty="0" smtClean="0"/>
              <a:t>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- 31/5/2011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343813" y="130570"/>
            <a:ext cx="8800187" cy="1513453"/>
          </a:xfrm>
        </p:spPr>
        <p:txBody>
          <a:bodyPr>
            <a:normAutofit/>
          </a:bodyPr>
          <a:lstStyle/>
          <a:p>
            <a:pPr algn="l"/>
            <a:r>
              <a:rPr lang="en-US" sz="1600" dirty="0" smtClean="0"/>
              <a:t>Efficiencies for older release/menu (r2210) and new </a:t>
            </a:r>
            <a:r>
              <a:rPr lang="en-US" sz="1600" b="1" dirty="0" smtClean="0"/>
              <a:t>sample T</a:t>
            </a:r>
            <a:r>
              <a:rPr lang="en-US" sz="1600" dirty="0" smtClean="0"/>
              <a:t> (r2400)</a:t>
            </a:r>
            <a:br>
              <a:rPr lang="en-US" sz="1600" dirty="0" smtClean="0"/>
            </a:br>
            <a:r>
              <a:rPr lang="en-US" sz="1600" dirty="0" smtClean="0"/>
              <a:t>WH inclusive sample: valid1.116127.HerwigH120W_bbinc.recon.AOD.e598_s933_s946_r2400</a:t>
            </a:r>
            <a:br>
              <a:rPr lang="en-US" sz="1600" dirty="0" smtClean="0"/>
            </a:br>
            <a:r>
              <a:rPr lang="en-US" sz="1600" dirty="0" smtClean="0"/>
              <a:t>Should expect BR≈11% into each lepton </a:t>
            </a:r>
            <a:r>
              <a:rPr lang="en-US" sz="1600" dirty="0" err="1" smtClean="0"/>
              <a:t>flavour</a:t>
            </a:r>
            <a:r>
              <a:rPr lang="en-US" sz="1600" dirty="0" smtClean="0"/>
              <a:t> (13% including </a:t>
            </a:r>
            <a:r>
              <a:rPr lang="en-US" sz="1600" dirty="0" err="1" smtClean="0"/>
              <a:t>τ</a:t>
            </a:r>
            <a:r>
              <a:rPr lang="en-US" sz="1600" dirty="0" smtClean="0"/>
              <a:t> decays to </a:t>
            </a:r>
            <a:r>
              <a:rPr lang="en-US" sz="1600" dirty="0" err="1" smtClean="0"/>
              <a:t>e</a:t>
            </a:r>
            <a:r>
              <a:rPr lang="en-US" sz="1600" dirty="0" smtClean="0"/>
              <a:t> and </a:t>
            </a:r>
            <a:r>
              <a:rPr lang="en-US" sz="1600" dirty="0" err="1" smtClean="0"/>
              <a:t>μ</a:t>
            </a:r>
            <a:r>
              <a:rPr lang="en-US" sz="1600" dirty="0" smtClean="0"/>
              <a:t>)</a:t>
            </a:r>
            <a:br>
              <a:rPr lang="en-US" sz="1600" dirty="0" smtClean="0"/>
            </a:br>
            <a:r>
              <a:rPr lang="en-US" sz="1600" dirty="0" smtClean="0"/>
              <a:t>See some clear </a:t>
            </a:r>
            <a:r>
              <a:rPr lang="en-US" sz="1600" b="1" dirty="0" smtClean="0">
                <a:solidFill>
                  <a:srgbClr val="FF0000"/>
                </a:solidFill>
              </a:rPr>
              <a:t>efficiency change </a:t>
            </a:r>
            <a:r>
              <a:rPr lang="en-US" sz="1600" dirty="0" smtClean="0"/>
              <a:t>in new menu!! </a:t>
            </a:r>
            <a:r>
              <a:rPr lang="en-US" sz="1600" b="1" dirty="0" smtClean="0">
                <a:solidFill>
                  <a:srgbClr val="FF0000"/>
                </a:solidFill>
              </a:rPr>
              <a:t>How does this compare with our current signal MC??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Note that we need to move to </a:t>
            </a:r>
            <a:r>
              <a:rPr lang="en-US" sz="1600" b="1" dirty="0" smtClean="0"/>
              <a:t>e20_medium1</a:t>
            </a:r>
            <a:r>
              <a:rPr lang="en-US" sz="1600" dirty="0" smtClean="0"/>
              <a:t> and </a:t>
            </a:r>
            <a:r>
              <a:rPr lang="en-US" sz="1600" b="1" dirty="0" smtClean="0"/>
              <a:t>mu20*</a:t>
            </a:r>
            <a:r>
              <a:rPr lang="en-US" sz="1600" dirty="0" smtClean="0"/>
              <a:t> already at 2x10</a:t>
            </a:r>
            <a:r>
              <a:rPr lang="en-US" sz="1556" baseline="30000" dirty="0" smtClean="0"/>
              <a:t>33</a:t>
            </a:r>
            <a:r>
              <a:rPr lang="en-US" sz="1600" dirty="0" smtClean="0"/>
              <a:t> (in principle after EPS)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- 31/5/2011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half" idx="4294967295"/>
          </p:nvPr>
        </p:nvGraphicFramePr>
        <p:xfrm>
          <a:off x="4588440" y="1643853"/>
          <a:ext cx="4038600" cy="4968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6881"/>
                <a:gridCol w="1082343"/>
                <a:gridCol w="100937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 smtClean="0"/>
                        <a:t>Efficiency for incl. WH (%)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Single </a:t>
                      </a:r>
                      <a:r>
                        <a:rPr lang="en-US" sz="1400" dirty="0" err="1" smtClean="0"/>
                        <a:t>Muon</a:t>
                      </a:r>
                      <a:r>
                        <a:rPr lang="en-US" sz="1400" dirty="0" smtClean="0"/>
                        <a:t> Trigger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16.6.3.2.1/r2210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16.6.4.2.1/r2400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EF_mu18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9 ±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10.1 ± 0.7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EF_mu18_MG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8.8 ±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10.0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±</a:t>
                      </a:r>
                      <a:r>
                        <a:rPr lang="en-US" sz="1400" dirty="0" smtClean="0"/>
                        <a:t> 0.7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EF_mu18_medium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9.8 </a:t>
                      </a:r>
                      <a:r>
                        <a:rPr lang="en-US" sz="1400" dirty="0" smtClean="0"/>
                        <a:t>±</a:t>
                      </a:r>
                      <a:r>
                        <a:rPr lang="en-US" sz="1400" dirty="0" smtClean="0"/>
                        <a:t> 0.7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EF_mu20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8.3 ±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9.0 </a:t>
                      </a:r>
                      <a:r>
                        <a:rPr lang="en-US" sz="1400" dirty="0" smtClean="0"/>
                        <a:t>±</a:t>
                      </a:r>
                      <a:r>
                        <a:rPr lang="en-US" sz="1400" dirty="0" smtClean="0"/>
                        <a:t> 0.7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EF_mu20_MG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 ±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9.0 </a:t>
                      </a:r>
                      <a:r>
                        <a:rPr lang="en-US" sz="1400" dirty="0" smtClean="0"/>
                        <a:t>±</a:t>
                      </a:r>
                      <a:r>
                        <a:rPr lang="en-US" sz="1400" dirty="0" smtClean="0"/>
                        <a:t> 0.7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EF_mu20_MG_medium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8.8 </a:t>
                      </a:r>
                      <a:r>
                        <a:rPr lang="en-US" sz="1400" dirty="0" smtClean="0"/>
                        <a:t>±</a:t>
                      </a:r>
                      <a:r>
                        <a:rPr lang="en-US" sz="1400" dirty="0" smtClean="0"/>
                        <a:t> 0.7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EF_mu20i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5.8 ± 0.8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6.0 </a:t>
                      </a:r>
                      <a:r>
                        <a:rPr lang="en-US" sz="1400" dirty="0" smtClean="0"/>
                        <a:t>±</a:t>
                      </a:r>
                      <a:r>
                        <a:rPr lang="en-US" sz="1400" dirty="0" smtClean="0"/>
                        <a:t> 0.6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EF_mu20i_medium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6.0 </a:t>
                      </a:r>
                      <a:r>
                        <a:rPr lang="en-US" sz="1400" dirty="0" smtClean="0"/>
                        <a:t>±</a:t>
                      </a:r>
                      <a:r>
                        <a:rPr lang="en-US" sz="1400" dirty="0" smtClean="0"/>
                        <a:t> 0.6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EF_mu22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7.6 ± 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8.6 </a:t>
                      </a:r>
                      <a:r>
                        <a:rPr lang="en-US" sz="1400" dirty="0" smtClean="0"/>
                        <a:t>±</a:t>
                      </a:r>
                      <a:r>
                        <a:rPr lang="en-US" sz="1400" dirty="0" smtClean="0"/>
                        <a:t> 0.7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EF_mu22_MG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7.2 ± 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8.6 </a:t>
                      </a:r>
                      <a:r>
                        <a:rPr lang="en-US" sz="1400" smtClean="0"/>
                        <a:t>±</a:t>
                      </a:r>
                      <a:r>
                        <a:rPr lang="en-US" sz="1400" smtClean="0"/>
                        <a:t> 0.7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EF_mu100_MSonly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0.9 ± 0.3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1.0 </a:t>
                      </a:r>
                      <a:r>
                        <a:rPr lang="en-US" sz="1400" dirty="0" smtClean="0"/>
                        <a:t>± </a:t>
                      </a:r>
                      <a:r>
                        <a:rPr lang="en-US" sz="1400" dirty="0" smtClean="0"/>
                        <a:t>0.22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43813" y="1644023"/>
          <a:ext cx="4191000" cy="4968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7487"/>
                <a:gridCol w="1313244"/>
                <a:gridCol w="1170269"/>
              </a:tblGrid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 smtClean="0"/>
                        <a:t>Efficiency for incl</a:t>
                      </a:r>
                      <a:r>
                        <a:rPr lang="en-US" sz="1400" baseline="0" dirty="0" smtClean="0"/>
                        <a:t>. </a:t>
                      </a:r>
                      <a:r>
                        <a:rPr lang="en-US" sz="1400" dirty="0" smtClean="0"/>
                        <a:t>WH (%)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Single Electron Trigger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16.6.3.2.1/r2210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16.6.4.2.1/r2400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EF_e20_medium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10.9 ± 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8.6 ± 0.7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EF_e20_medium1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11.7 ± 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7.6 ± 0.6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EF_e20_medium2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7.8 </a:t>
                      </a:r>
                      <a:r>
                        <a:rPr lang="en-US" sz="1400" dirty="0" smtClean="0"/>
                        <a:t>± </a:t>
                      </a:r>
                      <a:r>
                        <a:rPr lang="en-US" sz="1400" dirty="0" smtClean="0"/>
                        <a:t>0.6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EF_e20_tight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9.2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 ± 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7.4 </a:t>
                      </a:r>
                      <a:r>
                        <a:rPr lang="en-US" sz="1400" dirty="0" smtClean="0"/>
                        <a:t>±</a:t>
                      </a:r>
                      <a:r>
                        <a:rPr lang="en-US" sz="1400" dirty="0" smtClean="0"/>
                        <a:t> 0.6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EF_e22_medium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10.6 ± 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8.3 </a:t>
                      </a:r>
                      <a:r>
                        <a:rPr lang="en-US" sz="1400" dirty="0" smtClean="0"/>
                        <a:t>±</a:t>
                      </a:r>
                      <a:r>
                        <a:rPr lang="en-US" sz="1400" dirty="0" smtClean="0"/>
                        <a:t> 0.7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EF_e22_medium</a:t>
                      </a:r>
                      <a:r>
                        <a:rPr lang="en-US" sz="1400" baseline="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7.4 </a:t>
                      </a:r>
                      <a:r>
                        <a:rPr lang="en-US" sz="1400" dirty="0" smtClean="0"/>
                        <a:t>±</a:t>
                      </a:r>
                      <a:r>
                        <a:rPr lang="en-US" sz="1400" dirty="0" smtClean="0"/>
                        <a:t> 0.6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EF_e22_medium2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7.6 </a:t>
                      </a:r>
                      <a:r>
                        <a:rPr lang="en-US" sz="1400" dirty="0" smtClean="0"/>
                        <a:t>±</a:t>
                      </a:r>
                      <a:r>
                        <a:rPr lang="en-US" sz="1400" dirty="0" smtClean="0"/>
                        <a:t> 0.6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EF_e25_loose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11.1 ± 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9.0 </a:t>
                      </a:r>
                      <a:r>
                        <a:rPr lang="en-US" sz="1400" dirty="0" smtClean="0"/>
                        <a:t>±</a:t>
                      </a:r>
                      <a:r>
                        <a:rPr lang="en-US" sz="1400" dirty="0" smtClean="0"/>
                        <a:t> 0.7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EF_e25_medium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9.7 ± 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7.8 </a:t>
                      </a:r>
                      <a:r>
                        <a:rPr lang="en-US" sz="1400" dirty="0" smtClean="0"/>
                        <a:t>±</a:t>
                      </a:r>
                      <a:r>
                        <a:rPr lang="en-US" sz="1400" dirty="0" smtClean="0"/>
                        <a:t> 0.6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EF_e30_loose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9.7 ± 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7.3 </a:t>
                      </a:r>
                      <a:r>
                        <a:rPr lang="en-US" sz="1400" dirty="0" smtClean="0"/>
                        <a:t>±</a:t>
                      </a:r>
                      <a:r>
                        <a:rPr lang="en-US" sz="1400" dirty="0" smtClean="0"/>
                        <a:t> 0.6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EF_e30_medium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7.0 </a:t>
                      </a:r>
                      <a:r>
                        <a:rPr lang="en-US" sz="1400" dirty="0" smtClean="0"/>
                        <a:t>±</a:t>
                      </a:r>
                      <a:r>
                        <a:rPr lang="en-US" sz="1400" dirty="0" smtClean="0"/>
                        <a:t> 0.6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8918"/>
          </a:xfrm>
        </p:spPr>
        <p:txBody>
          <a:bodyPr/>
          <a:lstStyle/>
          <a:p>
            <a:r>
              <a:rPr lang="en-US" dirty="0" smtClean="0"/>
              <a:t>Trigger Timeline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213556"/>
            <a:ext cx="8229600" cy="4567225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Current menu is stretched until end of July (if possible) </a:t>
            </a:r>
          </a:p>
          <a:p>
            <a:pPr lvl="1"/>
            <a:r>
              <a:rPr lang="en-US" dirty="0" smtClean="0"/>
              <a:t>EF_e20_medium should be ok until then</a:t>
            </a:r>
          </a:p>
          <a:p>
            <a:pPr lvl="1"/>
            <a:r>
              <a:rPr lang="en-US" dirty="0" err="1" smtClean="0"/>
              <a:t>Muon</a:t>
            </a:r>
            <a:r>
              <a:rPr lang="en-US" dirty="0" smtClean="0"/>
              <a:t> items seeded by L1MU10 may need to move to L1MU11 </a:t>
            </a:r>
          </a:p>
          <a:p>
            <a:pPr lvl="2"/>
            <a:r>
              <a:rPr lang="en-US" dirty="0" smtClean="0"/>
              <a:t>3-station coincidence instead of 2; 10% loss in eta&lt;1)</a:t>
            </a:r>
          </a:p>
          <a:p>
            <a:endParaRPr lang="en-US" dirty="0" smtClean="0"/>
          </a:p>
          <a:p>
            <a:r>
              <a:rPr lang="en-US" dirty="0" smtClean="0"/>
              <a:t>Regarding L1 menu update for support triggers in case of too high rate until end of July:</a:t>
            </a:r>
          </a:p>
          <a:p>
            <a:pPr lvl="1"/>
            <a:r>
              <a:rPr lang="en-US" dirty="0" smtClean="0"/>
              <a:t>There is one slot for possible update: June technical stop. </a:t>
            </a:r>
          </a:p>
          <a:p>
            <a:pPr lvl="1"/>
            <a:r>
              <a:rPr lang="en-US" dirty="0" smtClean="0"/>
              <a:t>Please give feedback now if you think you need this</a:t>
            </a:r>
          </a:p>
          <a:p>
            <a:endParaRPr lang="en-US" dirty="0" smtClean="0"/>
          </a:p>
          <a:p>
            <a:r>
              <a:rPr lang="en-US" dirty="0" smtClean="0"/>
              <a:t>By end of July the menu for 2-5E33 needs to be ready </a:t>
            </a:r>
          </a:p>
          <a:p>
            <a:pPr lvl="1"/>
            <a:r>
              <a:rPr lang="en-US" dirty="0" smtClean="0"/>
              <a:t>This menu will look very different from the current one, with raised thresholds at L1 , not only at EF</a:t>
            </a:r>
          </a:p>
          <a:p>
            <a:pPr lvl="1"/>
            <a:r>
              <a:rPr lang="en-US" dirty="0" smtClean="0"/>
              <a:t>So, it’s important to find which trigger we’ll use after EPS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- 31/5/2011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806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Jet Vertex Fraction Bug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0760"/>
            <a:ext cx="8504306" cy="4915404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Bug present in 16.6.X:</a:t>
            </a:r>
          </a:p>
          <a:p>
            <a:pPr lvl="1"/>
            <a:r>
              <a:rPr lang="en-US" dirty="0" smtClean="0"/>
              <a:t>TRT tracks got accidentally included – no eta info, so set to point to (0,0,0)</a:t>
            </a:r>
          </a:p>
          <a:p>
            <a:pPr lvl="1"/>
            <a:r>
              <a:rPr lang="en-US" dirty="0" smtClean="0"/>
              <a:t>Track-vertex association only done for one vertex – problems if with 2 nearby vertices </a:t>
            </a:r>
          </a:p>
          <a:p>
            <a:pPr lvl="1"/>
            <a:r>
              <a:rPr lang="en-US" dirty="0" smtClean="0"/>
              <a:t>Savannah report: https://savannah.cern.ch/bugs/index.php?82544</a:t>
            </a:r>
          </a:p>
          <a:p>
            <a:pPr lvl="1"/>
            <a:r>
              <a:rPr lang="en-US" dirty="0" smtClean="0"/>
              <a:t>Should be </a:t>
            </a:r>
            <a:r>
              <a:rPr lang="en-US" b="1" dirty="0" smtClean="0"/>
              <a:t>fixed </a:t>
            </a:r>
            <a:r>
              <a:rPr lang="en-US" dirty="0" smtClean="0"/>
              <a:t>in JetMomentTools-00-00-37-01</a:t>
            </a:r>
          </a:p>
          <a:p>
            <a:endParaRPr lang="en-US" dirty="0" smtClean="0"/>
          </a:p>
          <a:p>
            <a:r>
              <a:rPr lang="en-US" dirty="0" smtClean="0"/>
              <a:t>Will be discussed in reconstruction meeting today: </a:t>
            </a:r>
            <a:r>
              <a:rPr lang="en-US" dirty="0" smtClean="0">
                <a:hlinkClick r:id="rId2"/>
              </a:rPr>
              <a:t>https://indico.cern.ch/conferenceDisplay.py?confId=141432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Phys. Validation requests feedback from the physics groups:</a:t>
            </a:r>
          </a:p>
          <a:p>
            <a:pPr lvl="1"/>
            <a:r>
              <a:rPr lang="en-US" dirty="0" smtClean="0"/>
              <a:t>Current data/MC agreement on JVF</a:t>
            </a:r>
          </a:p>
          <a:p>
            <a:pPr lvl="1"/>
            <a:r>
              <a:rPr lang="en-US" dirty="0" smtClean="0"/>
              <a:t>Which information analyses would like to have in the future – e.g. flag to say if jet comes from PV? probability for that? JVF for different </a:t>
            </a:r>
            <a:r>
              <a:rPr lang="en-US" dirty="0" err="1" smtClean="0"/>
              <a:t>verteces</a:t>
            </a:r>
            <a:r>
              <a:rPr lang="en-US" dirty="0" smtClean="0"/>
              <a:t>, etc.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- 31/5/2011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223" y="359304"/>
            <a:ext cx="4811889" cy="840140"/>
          </a:xfrm>
        </p:spPr>
        <p:txBody>
          <a:bodyPr>
            <a:normAutofit/>
          </a:bodyPr>
          <a:lstStyle/>
          <a:p>
            <a:r>
              <a:rPr lang="en-US" dirty="0" smtClean="0"/>
              <a:t>WH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223" y="1519385"/>
            <a:ext cx="4314483" cy="169743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Z0 and d0 cuts</a:t>
            </a:r>
          </a:p>
          <a:p>
            <a:r>
              <a:rPr lang="en-US" dirty="0" smtClean="0"/>
              <a:t>Jet Vertex Fraction</a:t>
            </a:r>
          </a:p>
          <a:p>
            <a:r>
              <a:rPr lang="en-US" dirty="0" smtClean="0"/>
              <a:t>To be agreed on today!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- 31/5/2011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9706" y="359304"/>
            <a:ext cx="4428089" cy="6093521"/>
          </a:xfrm>
          <a:prstGeom prst="rect">
            <a:avLst/>
          </a:prstGeom>
          <a:effectLst>
            <a:outerShdw blurRad="82550" dist="1397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4806"/>
          </a:xfrm>
        </p:spPr>
        <p:txBody>
          <a:bodyPr/>
          <a:lstStyle/>
          <a:p>
            <a:r>
              <a:rPr lang="en-US" dirty="0" smtClean="0"/>
              <a:t>CONF note for EPS-HEP 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667" y="1460033"/>
            <a:ext cx="8690491" cy="4896317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Tight time scale – but feasible!</a:t>
            </a:r>
          </a:p>
          <a:p>
            <a:pPr lvl="1"/>
            <a:r>
              <a:rPr lang="en-US" dirty="0" smtClean="0"/>
              <a:t>First </a:t>
            </a:r>
            <a:r>
              <a:rPr lang="en-US" b="1" dirty="0" smtClean="0"/>
              <a:t>INT</a:t>
            </a:r>
            <a:r>
              <a:rPr lang="en-US" dirty="0" smtClean="0"/>
              <a:t> note draft should be ready on 10 June</a:t>
            </a:r>
          </a:p>
          <a:p>
            <a:pPr lvl="1"/>
            <a:r>
              <a:rPr lang="en-US" dirty="0" smtClean="0"/>
              <a:t>Finished finished by the end (20</a:t>
            </a:r>
            <a:r>
              <a:rPr lang="en-US" baseline="30000" dirty="0" smtClean="0"/>
              <a:t>th</a:t>
            </a:r>
            <a:r>
              <a:rPr lang="en-US" dirty="0" smtClean="0"/>
              <a:t> – 24</a:t>
            </a:r>
            <a:r>
              <a:rPr lang="en-US" baseline="30000" dirty="0" smtClean="0"/>
              <a:t>th</a:t>
            </a:r>
            <a:r>
              <a:rPr lang="en-US" dirty="0" smtClean="0"/>
              <a:t>) of June</a:t>
            </a:r>
          </a:p>
          <a:p>
            <a:pPr lvl="1"/>
            <a:r>
              <a:rPr lang="en-US" dirty="0" smtClean="0"/>
              <a:t>Data frozen for EPS on 22 June – expect final calibrations etc soon after</a:t>
            </a:r>
          </a:p>
          <a:p>
            <a:pPr lvl="1"/>
            <a:r>
              <a:rPr lang="en-US" b="1" dirty="0" smtClean="0"/>
              <a:t>CONF</a:t>
            </a:r>
            <a:r>
              <a:rPr lang="en-US" dirty="0" smtClean="0"/>
              <a:t> note circulated early July to be approved before conference</a:t>
            </a:r>
          </a:p>
          <a:p>
            <a:pPr lvl="1"/>
            <a:r>
              <a:rPr lang="en-US" dirty="0" smtClean="0"/>
              <a:t>Conference starts 21 July</a:t>
            </a:r>
          </a:p>
          <a:p>
            <a:endParaRPr lang="en-US" dirty="0" smtClean="0"/>
          </a:p>
          <a:p>
            <a:r>
              <a:rPr lang="en-US" dirty="0" smtClean="0"/>
              <a:t>Notes:</a:t>
            </a:r>
          </a:p>
          <a:p>
            <a:pPr lvl="1"/>
            <a:r>
              <a:rPr lang="en-US" dirty="0" smtClean="0"/>
              <a:t>Re-using existing CDS number ATL-COM-PHYS-2010-929</a:t>
            </a:r>
          </a:p>
          <a:p>
            <a:pPr lvl="1"/>
            <a:r>
              <a:rPr lang="en-US" dirty="0" smtClean="0"/>
              <a:t>Having a bit of difficulty finding willing and able editorial-board members</a:t>
            </a:r>
          </a:p>
          <a:p>
            <a:pPr lvl="1"/>
            <a:r>
              <a:rPr lang="en-US" dirty="0" smtClean="0"/>
              <a:t>SVN area for note</a:t>
            </a:r>
            <a:r>
              <a:rPr lang="en-US" dirty="0" smtClean="0">
                <a:hlinkClick r:id="rId2"/>
              </a:rPr>
              <a:t>https://svn.cern.ch/reps/atlasgrp/Physics/Higgs/HSG5/data_7TeV/ATL_COM_PHYS_2010_929/trunk/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- 31/5/2011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100202</TotalTime>
  <Words>1916</Words>
  <Application>Microsoft Macintosh PowerPoint</Application>
  <PresentationFormat>On-screen Show (4:3)</PresentationFormat>
  <Paragraphs>235</Paragraphs>
  <Slides>16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Introduction</vt:lpstr>
      <vt:lpstr>News! News! News!</vt:lpstr>
      <vt:lpstr>MC requests for H-&gt;bb</vt:lpstr>
      <vt:lpstr>Trigger News</vt:lpstr>
      <vt:lpstr>Efficiencies for older release/menu (r2210) and new sample T (r2400) WH inclusive sample: valid1.116127.HerwigH120W_bbinc.recon.AOD.e598_s933_s946_r2400 Should expect BR≈11% into each lepton flavour (13% including τ decays to e and μ) See some clear efficiency change in new menu!! How does this compare with our current signal MC?? Note that we need to move to e20_medium1 and mu20* already at 2x1033 (in principle after EPS)</vt:lpstr>
      <vt:lpstr>Trigger Timeline</vt:lpstr>
      <vt:lpstr>Jet Vertex Fraction Bug</vt:lpstr>
      <vt:lpstr>WH analysis</vt:lpstr>
      <vt:lpstr>CONF note for EPS-HEP 2011</vt:lpstr>
      <vt:lpstr>Backup</vt:lpstr>
      <vt:lpstr>Poster abstract for EPS-HEP</vt:lpstr>
      <vt:lpstr>Slide 12</vt:lpstr>
      <vt:lpstr>Slide 13</vt:lpstr>
      <vt:lpstr>Slide 14</vt:lpstr>
      <vt:lpstr>WH Task List</vt:lpstr>
      <vt:lpstr>Reconstruction issues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139</cp:revision>
  <cp:lastPrinted>2011-04-11T11:26:17Z</cp:lastPrinted>
  <dcterms:created xsi:type="dcterms:W3CDTF">2011-06-01T00:14:43Z</dcterms:created>
  <dcterms:modified xsi:type="dcterms:W3CDTF">2011-06-01T00:31:57Z</dcterms:modified>
</cp:coreProperties>
</file>