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54" r:id="rId3"/>
    <p:sldId id="453" r:id="rId4"/>
    <p:sldId id="452" r:id="rId5"/>
    <p:sldId id="455" r:id="rId6"/>
    <p:sldId id="441" r:id="rId7"/>
    <p:sldId id="449" r:id="rId8"/>
    <p:sldId id="446" r:id="rId9"/>
    <p:sldId id="434" r:id="rId10"/>
    <p:sldId id="43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FakeLeptonTriggers" TargetMode="External"/><Relationship Id="rId3" Type="http://schemas.openxmlformats.org/officeDocument/2006/relationships/hyperlink" Target="https://twiki.cern.ch/twiki/bin/viewauth/Atlas/TriggerSample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Weekly Meeting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meeting, 30 August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2198"/>
            <a:ext cx="8229600" cy="7105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WH/ZH analysis plans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6173" y="997096"/>
            <a:ext cx="8977827" cy="553150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We can still try to improve cut based analysis: </a:t>
            </a:r>
          </a:p>
          <a:p>
            <a:pPr lvl="1"/>
            <a:r>
              <a:rPr lang="en-US" dirty="0" smtClean="0"/>
              <a:t>Get a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peak, improve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  <a:r>
              <a:rPr lang="en-US" dirty="0" err="1" smtClean="0"/>
              <a:t>systematics</a:t>
            </a:r>
            <a:r>
              <a:rPr lang="en-US" dirty="0" smtClean="0"/>
              <a:t>, constrain JES in WH, etc…</a:t>
            </a:r>
          </a:p>
          <a:p>
            <a:pPr lvl="1"/>
            <a:r>
              <a:rPr lang="en-US" dirty="0" smtClean="0"/>
              <a:t>Reduce top background in WH: </a:t>
            </a:r>
          </a:p>
          <a:p>
            <a:pPr lvl="2"/>
            <a:r>
              <a:rPr lang="en-US" dirty="0" smtClean="0"/>
              <a:t>Try using looser leptons or extending lepton id to forward region to veto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lvlvbb</a:t>
            </a:r>
            <a:endParaRPr lang="en-US" dirty="0" smtClean="0"/>
          </a:p>
          <a:p>
            <a:pPr lvl="2"/>
            <a:r>
              <a:rPr lang="en-US" dirty="0" smtClean="0"/>
              <a:t>Loosen jet </a:t>
            </a:r>
            <a:r>
              <a:rPr lang="en-US" dirty="0" err="1" smtClean="0"/>
              <a:t>η</a:t>
            </a:r>
            <a:r>
              <a:rPr lang="en-US" dirty="0" smtClean="0"/>
              <a:t> cut (at |</a:t>
            </a:r>
            <a:r>
              <a:rPr lang="en-US" dirty="0" err="1" smtClean="0"/>
              <a:t>η</a:t>
            </a:r>
            <a:r>
              <a:rPr lang="en-US" dirty="0" smtClean="0"/>
              <a:t>|&lt;2.5 now) and maybe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 to veto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lvjjbb/jjjjjbb</a:t>
            </a:r>
            <a:endParaRPr lang="en-US" dirty="0" smtClean="0"/>
          </a:p>
          <a:p>
            <a:pPr lvl="1"/>
            <a:r>
              <a:rPr lang="en-US" dirty="0" smtClean="0"/>
              <a:t>But… must keep pileup and JVF in mind </a:t>
            </a:r>
          </a:p>
          <a:p>
            <a:endParaRPr lang="en-US" dirty="0" smtClean="0"/>
          </a:p>
          <a:p>
            <a:r>
              <a:rPr lang="en-US" dirty="0" smtClean="0"/>
              <a:t>Reduce </a:t>
            </a:r>
            <a:r>
              <a:rPr lang="en-US" dirty="0" err="1" smtClean="0"/>
              <a:t>Z+bb</a:t>
            </a:r>
            <a:r>
              <a:rPr lang="en-US" dirty="0" smtClean="0"/>
              <a:t> background in ZH? Would probably need a clever new variable like </a:t>
            </a:r>
            <a:r>
              <a:rPr lang="en-US" dirty="0" err="1" smtClean="0"/>
              <a:t>cos</a:t>
            </a:r>
            <a:r>
              <a:rPr lang="en-US" baseline="30000" dirty="0" smtClean="0"/>
              <a:t>*</a:t>
            </a:r>
            <a:r>
              <a:rPr lang="en-US" dirty="0" err="1" smtClean="0"/>
              <a:t>θ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Then clearly we should include multivariate methods</a:t>
            </a:r>
          </a:p>
          <a:p>
            <a:pPr lvl="1"/>
            <a:r>
              <a:rPr lang="en-US" dirty="0" smtClean="0"/>
              <a:t>Used intensively by </a:t>
            </a:r>
            <a:r>
              <a:rPr lang="en-US" dirty="0" err="1" smtClean="0"/>
              <a:t>Tevatron</a:t>
            </a:r>
            <a:endParaRPr lang="en-US" dirty="0" smtClean="0"/>
          </a:p>
          <a:p>
            <a:pPr lvl="1"/>
            <a:r>
              <a:rPr lang="en-US" dirty="0" smtClean="0"/>
              <a:t>e.g. use NN to target top background – may allow to relax 2-jet cut in WH</a:t>
            </a:r>
          </a:p>
          <a:p>
            <a:pPr lvl="1"/>
            <a:r>
              <a:rPr lang="en-US" dirty="0" smtClean="0"/>
              <a:t>NN may also help in rejecting </a:t>
            </a:r>
            <a:r>
              <a:rPr lang="en-US" dirty="0" err="1" smtClean="0"/>
              <a:t>Z+bb</a:t>
            </a:r>
            <a:r>
              <a:rPr lang="en-US" dirty="0" smtClean="0"/>
              <a:t> background in ZH?</a:t>
            </a:r>
          </a:p>
          <a:p>
            <a:pPr lvl="1"/>
            <a:r>
              <a:rPr lang="en-US" dirty="0" smtClean="0"/>
              <a:t>See if MV method can improve existing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</a:p>
          <a:p>
            <a:endParaRPr lang="en-US" dirty="0" smtClean="0"/>
          </a:p>
          <a:p>
            <a:r>
              <a:rPr lang="en-US" dirty="0" smtClean="0"/>
              <a:t>Add more channels!</a:t>
            </a:r>
          </a:p>
          <a:p>
            <a:pPr lvl="1"/>
            <a:r>
              <a:rPr lang="en-US" dirty="0" smtClean="0"/>
              <a:t>Can something be done with ZH-&gt;</a:t>
            </a:r>
            <a:r>
              <a:rPr lang="en-US" dirty="0" err="1" smtClean="0"/>
              <a:t>ννbb</a:t>
            </a:r>
            <a:r>
              <a:rPr lang="en-US" dirty="0" smtClean="0"/>
              <a:t>? Very good channel in </a:t>
            </a:r>
            <a:r>
              <a:rPr lang="en-US" dirty="0" err="1" smtClean="0"/>
              <a:t>Tevatron</a:t>
            </a:r>
            <a:r>
              <a:rPr lang="en-US" dirty="0" smtClean="0"/>
              <a:t>, but complex and mature analysis</a:t>
            </a:r>
          </a:p>
          <a:p>
            <a:pPr lvl="2"/>
            <a:r>
              <a:rPr lang="en-US" dirty="0" smtClean="0"/>
              <a:t>Academia </a:t>
            </a:r>
            <a:r>
              <a:rPr lang="en-US" dirty="0" err="1" smtClean="0"/>
              <a:t>Sinica</a:t>
            </a:r>
            <a:r>
              <a:rPr lang="en-US" dirty="0" smtClean="0"/>
              <a:t> group plans to work on this But trigger is the crucial part</a:t>
            </a:r>
          </a:p>
          <a:p>
            <a:pPr lvl="1"/>
            <a:r>
              <a:rPr lang="en-US" dirty="0" smtClean="0"/>
              <a:t>Boosted VH is clearly the next thing to push! 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llbb</a:t>
            </a:r>
            <a:r>
              <a:rPr lang="en-US" dirty="0" smtClean="0"/>
              <a:t>, but also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pPr lvl="2"/>
            <a:r>
              <a:rPr lang="en-US" dirty="0" smtClean="0"/>
              <a:t>UCL and Edinburgh working on this – should be enough manpower now, but need to get results soon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 has been slowly building up in Glasgow – will push for this to happen together with Chris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68"/>
            <a:ext cx="8229600" cy="841902"/>
          </a:xfrm>
        </p:spPr>
        <p:txBody>
          <a:bodyPr>
            <a:normAutofit/>
          </a:bodyPr>
          <a:lstStyle/>
          <a:p>
            <a:r>
              <a:rPr lang="en-US" dirty="0" smtClean="0"/>
              <a:t>Comparison with CMS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39" y="1175890"/>
            <a:ext cx="8620493" cy="38655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Subjective impression: </a:t>
            </a:r>
          </a:p>
          <a:p>
            <a:pPr lvl="1"/>
            <a:r>
              <a:rPr lang="en-US" dirty="0" smtClean="0"/>
              <a:t>Looks as clever as our own analysis but better optimized</a:t>
            </a:r>
          </a:p>
          <a:p>
            <a:r>
              <a:rPr lang="en-US" dirty="0" smtClean="0"/>
              <a:t>Some different strategic choices: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Included ZH-&gt;</a:t>
            </a:r>
            <a:r>
              <a:rPr lang="en-US" dirty="0" err="1" smtClean="0">
                <a:solidFill>
                  <a:srgbClr val="000000"/>
                </a:solidFill>
              </a:rPr>
              <a:t>ννbb</a:t>
            </a:r>
            <a:r>
              <a:rPr lang="en-US" dirty="0" smtClean="0">
                <a:solidFill>
                  <a:srgbClr val="000000"/>
                </a:solidFill>
              </a:rPr>
              <a:t> – best significance channel (S/√(S+B) = 0.25 @ </a:t>
            </a:r>
            <a:r>
              <a:rPr lang="en-US" dirty="0" err="1" smtClean="0">
                <a:solidFill>
                  <a:srgbClr val="000000"/>
                </a:solidFill>
              </a:rPr>
              <a:t>m</a:t>
            </a:r>
            <a:r>
              <a:rPr lang="en-US" baseline="-25000" dirty="0" err="1" smtClean="0">
                <a:solidFill>
                  <a:srgbClr val="000000"/>
                </a:solidFill>
              </a:rPr>
              <a:t>H</a:t>
            </a:r>
            <a:r>
              <a:rPr lang="en-US" dirty="0" smtClean="0">
                <a:solidFill>
                  <a:srgbClr val="000000"/>
                </a:solidFill>
              </a:rPr>
              <a:t>=115GeV)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B-jet selection: 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1 tight </a:t>
            </a:r>
            <a:r>
              <a:rPr lang="en-US" dirty="0" err="1" smtClean="0">
                <a:solidFill>
                  <a:srgbClr val="000000"/>
                </a:solidFill>
              </a:rPr>
              <a:t>b</a:t>
            </a:r>
            <a:r>
              <a:rPr lang="en-US" dirty="0" smtClean="0">
                <a:solidFill>
                  <a:srgbClr val="000000"/>
                </a:solidFill>
              </a:rPr>
              <a:t>-jet &amp; 1 loose </a:t>
            </a:r>
            <a:r>
              <a:rPr lang="en-US" dirty="0" err="1" smtClean="0">
                <a:solidFill>
                  <a:srgbClr val="000000"/>
                </a:solidFill>
              </a:rPr>
              <a:t>b</a:t>
            </a:r>
            <a:r>
              <a:rPr lang="en-US" dirty="0" smtClean="0">
                <a:solidFill>
                  <a:srgbClr val="000000"/>
                </a:solidFill>
              </a:rPr>
              <a:t>-jet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Used sum of </a:t>
            </a:r>
            <a:r>
              <a:rPr lang="en-US" dirty="0" err="1" smtClean="0">
                <a:solidFill>
                  <a:srgbClr val="000000"/>
                </a:solidFill>
              </a:rPr>
              <a:t>b</a:t>
            </a:r>
            <a:r>
              <a:rPr lang="en-US" dirty="0" smtClean="0">
                <a:solidFill>
                  <a:srgbClr val="000000"/>
                </a:solidFill>
              </a:rPr>
              <a:t>-tag weights to select H-&gt;bb jet pair (</a:t>
            </a:r>
            <a:r>
              <a:rPr lang="en-US" dirty="0" err="1" smtClean="0">
                <a:solidFill>
                  <a:srgbClr val="000000"/>
                </a:solidFill>
              </a:rPr>
              <a:t>Σp</a:t>
            </a:r>
            <a:r>
              <a:rPr lang="en-US" baseline="-25000" dirty="0" err="1" smtClean="0">
                <a:solidFill>
                  <a:srgbClr val="000000"/>
                </a:solidFill>
              </a:rPr>
              <a:t>T</a:t>
            </a:r>
            <a:r>
              <a:rPr lang="en-US" baseline="30000" dirty="0" err="1" smtClean="0">
                <a:solidFill>
                  <a:srgbClr val="000000"/>
                </a:solidFill>
              </a:rPr>
              <a:t>jet</a:t>
            </a:r>
            <a:r>
              <a:rPr lang="en-US" dirty="0" smtClean="0">
                <a:solidFill>
                  <a:srgbClr val="000000"/>
                </a:solidFill>
              </a:rPr>
              <a:t> for WH)</a:t>
            </a:r>
            <a:endParaRPr lang="en-US" baseline="30000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Selected a more boosted topology (but no jet substructure analysis):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Cut on vector boson and Higgs </a:t>
            </a:r>
            <a:r>
              <a:rPr lang="en-US" dirty="0" err="1" smtClean="0">
                <a:solidFill>
                  <a:srgbClr val="000000"/>
                </a:solidFill>
              </a:rPr>
              <a:t>p</a:t>
            </a:r>
            <a:r>
              <a:rPr lang="en-US" baseline="-25000" dirty="0" err="1" smtClean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 allows cut on Δφ(V,H)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Used </a:t>
            </a:r>
            <a:r>
              <a:rPr lang="en-US" dirty="0" err="1" smtClean="0">
                <a:solidFill>
                  <a:srgbClr val="000000"/>
                </a:solidFill>
              </a:rPr>
              <a:t>m(H</a:t>
            </a:r>
            <a:r>
              <a:rPr lang="en-US" dirty="0" smtClean="0">
                <a:solidFill>
                  <a:srgbClr val="000000"/>
                </a:solidFill>
              </a:rPr>
              <a:t>)-dependent </a:t>
            </a:r>
            <a:r>
              <a:rPr lang="en-US" dirty="0" err="1" smtClean="0">
                <a:solidFill>
                  <a:srgbClr val="000000"/>
                </a:solidFill>
              </a:rPr>
              <a:t>m(bb</a:t>
            </a:r>
            <a:r>
              <a:rPr lang="en-US" dirty="0" smtClean="0">
                <a:solidFill>
                  <a:srgbClr val="000000"/>
                </a:solidFill>
              </a:rPr>
              <a:t>) cuts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Used BDT: 10-20% improvement in each channel </a:t>
            </a:r>
            <a:r>
              <a:rPr lang="en-US" dirty="0" err="1" smtClean="0">
                <a:solidFill>
                  <a:srgbClr val="000000"/>
                </a:solidFill>
              </a:rPr>
              <a:t>wrt</a:t>
            </a:r>
            <a:r>
              <a:rPr lang="en-US" dirty="0" smtClean="0">
                <a:solidFill>
                  <a:srgbClr val="000000"/>
                </a:solidFill>
              </a:rPr>
              <a:t> cut-based</a:t>
            </a:r>
            <a:endParaRPr lang="en-US" dirty="0" smtClean="0"/>
          </a:p>
          <a:p>
            <a:r>
              <a:rPr lang="en-US" dirty="0" smtClean="0"/>
              <a:t>According to note some significant differences in performance: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Better </a:t>
            </a:r>
            <a:r>
              <a:rPr lang="en-US" dirty="0" err="1" smtClean="0">
                <a:solidFill>
                  <a:srgbClr val="000000"/>
                </a:solidFill>
              </a:rPr>
              <a:t>di</a:t>
            </a:r>
            <a:r>
              <a:rPr lang="en-US" dirty="0" smtClean="0">
                <a:solidFill>
                  <a:srgbClr val="000000"/>
                </a:solidFill>
              </a:rPr>
              <a:t>-jet mass resolution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Better JES and </a:t>
            </a:r>
            <a:r>
              <a:rPr lang="en-US" dirty="0" err="1" smtClean="0">
                <a:solidFill>
                  <a:srgbClr val="000000"/>
                </a:solidFill>
              </a:rPr>
              <a:t>b</a:t>
            </a:r>
            <a:r>
              <a:rPr lang="en-US" dirty="0" smtClean="0">
                <a:solidFill>
                  <a:srgbClr val="000000"/>
                </a:solidFill>
              </a:rPr>
              <a:t>-tagging uncertainties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5053323"/>
          <a:ext cx="6096000" cy="132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S/√(S+B) </a:t>
                      </a:r>
                      <a:r>
                        <a:rPr lang="en-US" sz="1400" b="1" dirty="0" err="1" smtClean="0"/>
                        <a:t>m</a:t>
                      </a:r>
                      <a:r>
                        <a:rPr lang="en-US" sz="1400" b="1" baseline="-25000" dirty="0" err="1" smtClean="0"/>
                        <a:t>H</a:t>
                      </a:r>
                      <a:r>
                        <a:rPr lang="en-US" sz="1400" b="1" dirty="0" smtClean="0"/>
                        <a:t>=115GeV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WH-&gt;</a:t>
                      </a:r>
                      <a:r>
                        <a:rPr lang="en-US" dirty="0" err="1" smtClean="0"/>
                        <a:t>μνbb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WH-&gt;</a:t>
                      </a:r>
                      <a:r>
                        <a:rPr lang="en-US" dirty="0" err="1" smtClean="0"/>
                        <a:t>eνbb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ZH-&gt;</a:t>
                      </a:r>
                      <a:r>
                        <a:rPr lang="en-US" dirty="0" err="1" smtClean="0"/>
                        <a:t>μμbb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ZH-&gt;</a:t>
                      </a:r>
                      <a:r>
                        <a:rPr lang="en-US" dirty="0" err="1" smtClean="0"/>
                        <a:t>eebb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ATLAS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97097" y="753824"/>
            <a:ext cx="5922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CDS record: </a:t>
            </a:r>
            <a:r>
              <a:rPr lang="en-US" dirty="0" smtClean="0">
                <a:solidFill>
                  <a:srgbClr val="0000FF"/>
                </a:solidFill>
              </a:rPr>
              <a:t>http://cdsweb.cern.ch/record/1376636?ln=en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4364" y="227475"/>
          <a:ext cx="8767142" cy="644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308"/>
                <a:gridCol w="684583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Comparison</a:t>
                      </a:r>
                      <a:r>
                        <a:rPr lang="en-US" baseline="0" dirty="0" smtClean="0"/>
                        <a:t> between</a:t>
                      </a:r>
                      <a:r>
                        <a:rPr lang="en-US" dirty="0" smtClean="0"/>
                        <a:t> CMS’ LP2011 results and</a:t>
                      </a:r>
                      <a:r>
                        <a:rPr lang="en-US" baseline="0" dirty="0" smtClean="0"/>
                        <a:t> our EPS2011 CONF note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Included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ZH-&gt;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ννbb</a:t>
                      </a:r>
                      <a:r>
                        <a:rPr lang="en-US" baseline="0" dirty="0" smtClean="0"/>
                        <a:t> channel (best significance)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Multivariate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Boosted</a:t>
                      </a:r>
                      <a:r>
                        <a:rPr lang="en-US" baseline="0" dirty="0" smtClean="0"/>
                        <a:t> Decision Tree: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≈ 10 – 20% improvement </a:t>
                      </a:r>
                      <a:r>
                        <a:rPr lang="en-US" dirty="0" smtClean="0"/>
                        <a:t>in each channel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Monte Carlo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Hwg++/Powheg</a:t>
                      </a:r>
                      <a:r>
                        <a:rPr lang="en-US" dirty="0" smtClean="0"/>
                        <a:t> (NLO) for signal;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Madgraph</a:t>
                      </a:r>
                      <a:r>
                        <a:rPr lang="en-US" baseline="0" dirty="0" smtClean="0"/>
                        <a:t> for some </a:t>
                      </a:r>
                      <a:r>
                        <a:rPr lang="en-US" baseline="0" dirty="0" err="1" smtClean="0"/>
                        <a:t>backgr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Trigger: </a:t>
                      </a:r>
                    </a:p>
                    <a:p>
                      <a:r>
                        <a:rPr lang="en-US" dirty="0" smtClean="0"/>
                        <a:t>some work</a:t>
                      </a:r>
                      <a:r>
                        <a:rPr lang="en-US" baseline="0" dirty="0" smtClean="0"/>
                        <a:t> spent optimizing this, esp. </a:t>
                      </a:r>
                      <a:r>
                        <a:rPr lang="en-US" baseline="0" dirty="0" err="1" smtClean="0"/>
                        <a:t>e</a:t>
                      </a:r>
                      <a:r>
                        <a:rPr lang="en-US" baseline="0" dirty="0" smtClean="0"/>
                        <a:t> triggers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particle flow for MET</a:t>
                      </a:r>
                      <a:r>
                        <a:rPr lang="en-US" baseline="0" dirty="0" smtClean="0"/>
                        <a:t> triggers &amp; ≠ triggers for ≠ run periods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WH: mu17, </a:t>
                      </a:r>
                      <a:r>
                        <a:rPr lang="en-US" baseline="0" dirty="0" smtClean="0"/>
                        <a:t>e22_2j30_j25_xe15</a:t>
                      </a:r>
                    </a:p>
                    <a:p>
                      <a:r>
                        <a:rPr lang="en-US" baseline="0" dirty="0" err="1" smtClean="0"/>
                        <a:t>Z(ll)H</a:t>
                      </a:r>
                      <a:r>
                        <a:rPr lang="en-US" baseline="0" dirty="0" smtClean="0"/>
                        <a:t>: mu17, e17i_e8i</a:t>
                      </a:r>
                    </a:p>
                    <a:p>
                      <a:r>
                        <a:rPr lang="en-US" baseline="0" dirty="0" smtClean="0"/>
                        <a:t>Z(νν)H: j20 OR xe150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Missing</a:t>
                      </a:r>
                      <a:r>
                        <a:rPr lang="en-US" baseline="0" dirty="0" smtClean="0"/>
                        <a:t>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Particle-flow based MET and MET significance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Particle-flow jets: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</a:t>
                      </a:r>
                      <a:r>
                        <a:rPr lang="en-US" baseline="-25000" dirty="0" err="1" smtClean="0"/>
                        <a:t>T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&gt; 30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 (WH), 20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llbb</a:t>
                      </a:r>
                      <a:r>
                        <a:rPr lang="en-US" baseline="0" dirty="0" smtClean="0"/>
                        <a:t>), 80/30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ννbb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Pileup rejection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JVF-like algorithm plus </a:t>
                      </a:r>
                      <a:r>
                        <a:rPr lang="en-US" dirty="0" err="1" smtClean="0"/>
                        <a:t>calo</a:t>
                      </a:r>
                      <a:r>
                        <a:rPr lang="en-US" dirty="0" smtClean="0"/>
                        <a:t>-based algorithm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Leptons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T</a:t>
                      </a:r>
                      <a:r>
                        <a:rPr lang="en-US" baseline="30000" dirty="0" err="1" smtClean="0"/>
                        <a:t>μ</a:t>
                      </a:r>
                      <a:r>
                        <a:rPr lang="en-US" dirty="0" smtClean="0"/>
                        <a:t> &gt; 20GeV, </a:t>
                      </a:r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T</a:t>
                      </a:r>
                      <a:r>
                        <a:rPr lang="en-US" baseline="30000" dirty="0" err="1" smtClean="0"/>
                        <a:t>e</a:t>
                      </a:r>
                      <a:r>
                        <a:rPr lang="en-US" dirty="0" smtClean="0"/>
                        <a:t>&gt;20(ZH)/30(WH)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B-tagging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to IP3D+SV1; 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1 tight (</a:t>
                      </a:r>
                      <a:r>
                        <a:rPr lang="en-US" baseline="0" dirty="0" err="1" smtClean="0">
                          <a:solidFill>
                            <a:srgbClr val="0000FF"/>
                          </a:solidFill>
                        </a:rPr>
                        <a:t>ε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=50%) </a:t>
                      </a:r>
                      <a:r>
                        <a:rPr lang="en-US" baseline="0" dirty="0" err="1" smtClean="0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-jet &amp; 1 loose (</a:t>
                      </a:r>
                      <a:r>
                        <a:rPr lang="en-US" baseline="0" dirty="0" err="1" smtClean="0">
                          <a:solidFill>
                            <a:srgbClr val="0000FF"/>
                          </a:solidFill>
                        </a:rPr>
                        <a:t>ε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=72%) </a:t>
                      </a:r>
                      <a:r>
                        <a:rPr lang="en-US" baseline="0" dirty="0" err="1" smtClean="0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-jet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dirty="0" smtClean="0"/>
                        <a:t>Used sum of </a:t>
                      </a:r>
                      <a:r>
                        <a:rPr lang="en-US" dirty="0" err="1" smtClean="0"/>
                        <a:t>b</a:t>
                      </a:r>
                      <a:r>
                        <a:rPr lang="en-US" dirty="0" smtClean="0"/>
                        <a:t>-tag weights to select H-&gt;bb jet</a:t>
                      </a:r>
                      <a:r>
                        <a:rPr lang="en-US" baseline="0" dirty="0" smtClean="0"/>
                        <a:t> pair (</a:t>
                      </a:r>
                      <a:r>
                        <a:rPr lang="en-US" baseline="0" dirty="0" err="1" smtClean="0"/>
                        <a:t>Σp</a:t>
                      </a:r>
                      <a:r>
                        <a:rPr lang="en-US" baseline="-25000" dirty="0" err="1" smtClean="0"/>
                        <a:t>T</a:t>
                      </a:r>
                      <a:r>
                        <a:rPr lang="en-US" baseline="30000" dirty="0" err="1" smtClean="0"/>
                        <a:t>jet</a:t>
                      </a:r>
                      <a:r>
                        <a:rPr lang="en-US" baseline="0" dirty="0" smtClean="0"/>
                        <a:t> for WH)</a:t>
                      </a:r>
                      <a:endParaRPr lang="en-US" baseline="30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cuts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Cut</a:t>
                      </a:r>
                      <a:r>
                        <a:rPr lang="en-US" baseline="0" dirty="0" smtClean="0"/>
                        <a:t> on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Δφ(V,H) in conjunction with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p</a:t>
                      </a:r>
                      <a:r>
                        <a:rPr lang="en-US" baseline="-25000" dirty="0" err="1" smtClean="0">
                          <a:solidFill>
                            <a:srgbClr val="0000FF"/>
                          </a:solidFill>
                        </a:rPr>
                        <a:t>T</a:t>
                      </a:r>
                      <a:r>
                        <a:rPr lang="en-US" baseline="30000" dirty="0" err="1" smtClean="0">
                          <a:solidFill>
                            <a:srgbClr val="0000FF"/>
                          </a:solidFill>
                        </a:rPr>
                        <a:t>V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and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p</a:t>
                      </a:r>
                      <a:r>
                        <a:rPr lang="en-US" baseline="-25000" dirty="0" err="1" smtClean="0">
                          <a:solidFill>
                            <a:srgbClr val="0000FF"/>
                          </a:solidFill>
                        </a:rPr>
                        <a:t>T</a:t>
                      </a:r>
                      <a:r>
                        <a:rPr lang="en-US" baseline="30000" dirty="0" err="1" smtClean="0">
                          <a:solidFill>
                            <a:srgbClr val="0000FF"/>
                          </a:solidFill>
                        </a:rPr>
                        <a:t>bb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baseline="0" dirty="0" smtClean="0"/>
                        <a:t>(≈ </a:t>
                      </a:r>
                      <a:r>
                        <a:rPr lang="en-US" dirty="0" smtClean="0"/>
                        <a:t>100-160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  <a:p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m(bb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) window cuts: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m</a:t>
                      </a:r>
                      <a:r>
                        <a:rPr lang="en-US" baseline="-25000" dirty="0" err="1" smtClean="0">
                          <a:solidFill>
                            <a:srgbClr val="0000FF"/>
                          </a:solidFill>
                        </a:rPr>
                        <a:t>H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± 15 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GeV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m(H</a:t>
                      </a:r>
                      <a:r>
                        <a:rPr lang="en-US" dirty="0" smtClean="0"/>
                        <a:t>) reconstruction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Efficiency of </a:t>
                      </a:r>
                      <a:r>
                        <a:rPr lang="en-US" dirty="0" err="1" smtClean="0"/>
                        <a:t>m</a:t>
                      </a:r>
                      <a:r>
                        <a:rPr lang="en-US" baseline="-25000" dirty="0" err="1" smtClean="0"/>
                        <a:t>H</a:t>
                      </a:r>
                      <a:r>
                        <a:rPr lang="en-US" dirty="0" smtClean="0"/>
                        <a:t> window</a:t>
                      </a:r>
                      <a:r>
                        <a:rPr lang="en-US" baseline="0" dirty="0" smtClean="0"/>
                        <a:t> cut (m</a:t>
                      </a:r>
                      <a:r>
                        <a:rPr lang="en-US" baseline="-25000" dirty="0" smtClean="0"/>
                        <a:t>H</a:t>
                      </a:r>
                      <a:r>
                        <a:rPr lang="en-US" baseline="0" dirty="0" smtClean="0"/>
                        <a:t>±15GeV) ≈75-80%</a:t>
                      </a:r>
                    </a:p>
                    <a:p>
                      <a:r>
                        <a:rPr lang="en-US" baseline="0" dirty="0" smtClean="0"/>
                        <a:t>If normal distr. =&gt; 1.2×σ(bb), i.e.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σ(bb)≈13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GeV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(20GeV for us)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Systematics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except: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JES (1%) &amp;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of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-tagging (10%)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– 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9%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&amp;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16% for us)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15288"/>
            <a:ext cx="8229600" cy="840140"/>
          </a:xfrm>
        </p:spPr>
        <p:txBody>
          <a:bodyPr/>
          <a:lstStyle/>
          <a:p>
            <a:r>
              <a:rPr lang="en-US" dirty="0" smtClean="0"/>
              <a:t>Monte Carlo samples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6175" y="1114778"/>
            <a:ext cx="8819070" cy="541382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MC10b</a:t>
            </a:r>
            <a:r>
              <a:rPr lang="en-US" dirty="0" smtClean="0"/>
              <a:t> – for analysis of rel.16 data before moving to rel.17</a:t>
            </a:r>
          </a:p>
          <a:p>
            <a:r>
              <a:rPr lang="en-US" dirty="0" smtClean="0"/>
              <a:t>Un-boosted analyses</a:t>
            </a:r>
            <a:r>
              <a:rPr lang="en-US" smtClean="0"/>
              <a:t>: </a:t>
            </a:r>
            <a:r>
              <a:rPr lang="en-US" smtClean="0">
                <a:solidFill>
                  <a:srgbClr val="0000FF"/>
                </a:solidFill>
              </a:rPr>
              <a:t>done </a:t>
            </a:r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lnubb</a:t>
            </a:r>
            <a:r>
              <a:rPr lang="en-US" dirty="0" smtClean="0"/>
              <a:t>, and ZH-&gt;</a:t>
            </a:r>
            <a:r>
              <a:rPr lang="en-US" dirty="0" err="1" smtClean="0"/>
              <a:t>llbb</a:t>
            </a:r>
            <a:r>
              <a:rPr lang="en-US" dirty="0" smtClean="0"/>
              <a:t> samples (with </a:t>
            </a:r>
            <a:r>
              <a:rPr lang="en-US" dirty="0" err="1" smtClean="0"/>
              <a:t>l</a:t>
            </a:r>
            <a:r>
              <a:rPr lang="en-US" dirty="0" smtClean="0"/>
              <a:t> = </a:t>
            </a:r>
            <a:r>
              <a:rPr lang="en-US" dirty="0" err="1" smtClean="0"/>
              <a:t>e</a:t>
            </a:r>
            <a:r>
              <a:rPr lang="en-US" dirty="0" smtClean="0"/>
              <a:t>, mu, </a:t>
            </a:r>
            <a:r>
              <a:rPr lang="en-US" dirty="0" smtClean="0">
                <a:solidFill>
                  <a:srgbClr val="FF0000"/>
                </a:solidFill>
              </a:rPr>
              <a:t>or tau, all tau decays allowed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Generated with </a:t>
            </a:r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r>
              <a:rPr lang="en-US" dirty="0" smtClean="0"/>
              <a:t> (i.e. at NLO)</a:t>
            </a:r>
          </a:p>
          <a:p>
            <a:pPr lvl="1"/>
            <a:r>
              <a:rPr lang="en-US" dirty="0" smtClean="0"/>
              <a:t>30k events for each of the mass points: </a:t>
            </a:r>
            <a:r>
              <a:rPr lang="en-US" dirty="0" err="1" smtClean="0"/>
              <a:t>m(H</a:t>
            </a:r>
            <a:r>
              <a:rPr lang="en-US" dirty="0" smtClean="0"/>
              <a:t>)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nunubb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10k events for each of the mass points: </a:t>
            </a:r>
            <a:r>
              <a:rPr lang="en-US" dirty="0" err="1" smtClean="0"/>
              <a:t>m(H</a:t>
            </a:r>
            <a:r>
              <a:rPr lang="en-US" dirty="0" smtClean="0"/>
              <a:t>) = 110, 115, 120, 125, 130, 135, 140, 145, 150 </a:t>
            </a:r>
            <a:r>
              <a:rPr lang="en-US" dirty="0" err="1" smtClean="0"/>
              <a:t>GeV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Generated with </a:t>
            </a:r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r>
              <a:rPr lang="en-US" dirty="0" smtClean="0"/>
              <a:t> (i.e. at NLO)</a:t>
            </a:r>
          </a:p>
          <a:p>
            <a:pPr lvl="1"/>
            <a:r>
              <a:rPr lang="en-US" dirty="0" smtClean="0"/>
              <a:t>Plus 10k events for ZH-&gt;</a:t>
            </a:r>
            <a:r>
              <a:rPr lang="en-US" dirty="0" err="1" smtClean="0"/>
              <a:t>nunubb</a:t>
            </a:r>
            <a:r>
              <a:rPr lang="en-US" dirty="0" smtClean="0"/>
              <a:t> with </a:t>
            </a:r>
            <a:r>
              <a:rPr lang="en-US" dirty="0" err="1" smtClean="0"/>
              <a:t>m(H</a:t>
            </a:r>
            <a:r>
              <a:rPr lang="en-US" dirty="0" smtClean="0"/>
              <a:t>)=115GeV generated with Pythia8</a:t>
            </a:r>
          </a:p>
          <a:p>
            <a:pPr lvl="1"/>
            <a:r>
              <a:rPr lang="en-US" dirty="0" smtClean="0"/>
              <a:t>Total = 640k events</a:t>
            </a:r>
          </a:p>
          <a:p>
            <a:r>
              <a:rPr lang="en-US" dirty="0" smtClean="0"/>
              <a:t>Boosted analyses: </a:t>
            </a:r>
            <a:r>
              <a:rPr lang="en-US" dirty="0" smtClean="0">
                <a:solidFill>
                  <a:srgbClr val="0000FF"/>
                </a:solidFill>
              </a:rPr>
              <a:t>done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lnubb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 samples (with </a:t>
            </a:r>
            <a:r>
              <a:rPr lang="en-US" dirty="0" err="1" smtClean="0"/>
              <a:t>l</a:t>
            </a:r>
            <a:r>
              <a:rPr lang="en-US" dirty="0" smtClean="0"/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, mu with a generator-level filter</a:t>
            </a:r>
            <a:r>
              <a:rPr lang="en-US" dirty="0" smtClean="0"/>
              <a:t>) and ZH-&gt;</a:t>
            </a:r>
            <a:r>
              <a:rPr lang="en-US" dirty="0" err="1" smtClean="0"/>
              <a:t>nunubb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Generated with </a:t>
            </a:r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r>
              <a:rPr lang="en-US" dirty="0" smtClean="0"/>
              <a:t> (i.e. at NLO)</a:t>
            </a:r>
          </a:p>
          <a:p>
            <a:pPr lvl="1"/>
            <a:r>
              <a:rPr lang="en-US" dirty="0" err="1" smtClean="0"/>
              <a:t>Fltered</a:t>
            </a:r>
            <a:r>
              <a:rPr lang="en-US" dirty="0" smtClean="0"/>
              <a:t> on </a:t>
            </a:r>
            <a:r>
              <a:rPr lang="en-US" dirty="0" err="1" smtClean="0"/>
              <a:t>pT(H</a:t>
            </a:r>
            <a:r>
              <a:rPr lang="en-US" dirty="0" smtClean="0"/>
              <a:t>)&gt;100GeV</a:t>
            </a:r>
          </a:p>
          <a:p>
            <a:pPr lvl="1"/>
            <a:r>
              <a:rPr lang="en-US" dirty="0" smtClean="0"/>
              <a:t>10k events for each of the mass points: </a:t>
            </a:r>
            <a:r>
              <a:rPr lang="en-US" dirty="0" err="1" smtClean="0"/>
              <a:t>m(H</a:t>
            </a:r>
            <a:r>
              <a:rPr lang="en-US" dirty="0" smtClean="0"/>
              <a:t>)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Plus 10k events of each channel with </a:t>
            </a:r>
            <a:r>
              <a:rPr lang="en-US" dirty="0" err="1" smtClean="0"/>
              <a:t>m(H</a:t>
            </a:r>
            <a:r>
              <a:rPr lang="en-US" dirty="0" smtClean="0"/>
              <a:t>)=115GeV generated with Pythia8</a:t>
            </a:r>
          </a:p>
          <a:p>
            <a:pPr lvl="1"/>
            <a:r>
              <a:rPr lang="en-US" dirty="0" smtClean="0"/>
              <a:t>Total = 300k events</a:t>
            </a:r>
          </a:p>
          <a:p>
            <a:r>
              <a:rPr lang="en-US" dirty="0" smtClean="0"/>
              <a:t>Essential backgrounds: </a:t>
            </a:r>
            <a:r>
              <a:rPr lang="en-US" dirty="0" smtClean="0">
                <a:solidFill>
                  <a:srgbClr val="0000FF"/>
                </a:solidFill>
              </a:rPr>
              <a:t>UCL???</a:t>
            </a:r>
          </a:p>
          <a:p>
            <a:pPr lvl="1"/>
            <a:r>
              <a:rPr lang="en-US" dirty="0" smtClean="0"/>
              <a:t>For un-boosted analyses: 1M events of </a:t>
            </a:r>
            <a:r>
              <a:rPr lang="en-US" dirty="0" err="1" smtClean="0"/>
              <a:t>Zbb</a:t>
            </a:r>
            <a:r>
              <a:rPr lang="en-US" dirty="0" smtClean="0"/>
              <a:t> and 1M of </a:t>
            </a:r>
            <a:r>
              <a:rPr lang="en-US" dirty="0" err="1" smtClean="0"/>
              <a:t>Wbb</a:t>
            </a:r>
            <a:r>
              <a:rPr lang="en-US" dirty="0" smtClean="0"/>
              <a:t> with Sherpa</a:t>
            </a:r>
          </a:p>
          <a:p>
            <a:pPr lvl="1"/>
            <a:r>
              <a:rPr lang="en-US" dirty="0" smtClean="0"/>
              <a:t>For boosted analyses: 1M events of </a:t>
            </a:r>
            <a:r>
              <a:rPr lang="en-US" dirty="0" err="1" smtClean="0"/>
              <a:t>Zbb</a:t>
            </a:r>
            <a:r>
              <a:rPr lang="en-US" dirty="0" smtClean="0"/>
              <a:t> and 1M of </a:t>
            </a:r>
            <a:r>
              <a:rPr lang="en-US" dirty="0" err="1" smtClean="0"/>
              <a:t>Wbb</a:t>
            </a:r>
            <a:r>
              <a:rPr lang="en-US" dirty="0" smtClean="0"/>
              <a:t> with Sherpa with a cut on </a:t>
            </a:r>
            <a:r>
              <a:rPr lang="en-US" dirty="0" err="1" smtClean="0"/>
              <a:t>pT(V</a:t>
            </a:r>
            <a:r>
              <a:rPr lang="en-US" dirty="0" smtClean="0"/>
              <a:t>)+= 4M events</a:t>
            </a:r>
          </a:p>
          <a:p>
            <a:r>
              <a:rPr lang="en-US" dirty="0" smtClean="0"/>
              <a:t>Grand total: 4.94M events    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419"/>
          </a:xfrm>
        </p:spPr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8280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Martin </a:t>
            </a:r>
            <a:r>
              <a:rPr lang="en-US" dirty="0" err="1" smtClean="0"/>
              <a:t>Flechl</a:t>
            </a:r>
            <a:r>
              <a:rPr lang="en-US" dirty="0" smtClean="0"/>
              <a:t> will take care of the next two meetings</a:t>
            </a:r>
          </a:p>
          <a:p>
            <a:r>
              <a:rPr lang="en-US" dirty="0" smtClean="0"/>
              <a:t>Next one will needs to be together with the H</a:t>
            </a:r>
            <a:r>
              <a:rPr lang="en-US" baseline="30000" dirty="0" smtClean="0"/>
              <a:t>+</a:t>
            </a:r>
            <a:r>
              <a:rPr lang="en-US" dirty="0" smtClean="0"/>
              <a:t> meeting on Wednesday 7</a:t>
            </a:r>
            <a:r>
              <a:rPr lang="en-US" baseline="30000" dirty="0" smtClean="0"/>
              <a:t>th</a:t>
            </a:r>
            <a:r>
              <a:rPr lang="en-US" dirty="0" smtClean="0"/>
              <a:t> September</a:t>
            </a:r>
          </a:p>
          <a:p>
            <a:r>
              <a:rPr lang="en-US" dirty="0" smtClean="0"/>
              <a:t>Following on on Tuesday 13</a:t>
            </a:r>
            <a:r>
              <a:rPr lang="en-US" baseline="30000" dirty="0" smtClean="0"/>
              <a:t>th</a:t>
            </a:r>
            <a:r>
              <a:rPr lang="en-US" dirty="0" smtClean="0"/>
              <a:t> September as usual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94000"/>
            <a:ext cx="8229600" cy="1143000"/>
          </a:xfrm>
        </p:spPr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9" y="101010"/>
            <a:ext cx="8993928" cy="67214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5400000">
            <a:off x="7670966" y="2279988"/>
            <a:ext cx="2400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Vivek</a:t>
            </a:r>
            <a:r>
              <a:rPr lang="en-US" dirty="0" smtClean="0"/>
              <a:t> Sharma – LP2011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373" y="-14430"/>
            <a:ext cx="398308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NEW: CMS H-&gt;bb at Lepton Photon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855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Trigger! </a:t>
            </a:r>
            <a:r>
              <a:rPr lang="en-US" dirty="0" smtClean="0">
                <a:solidFill>
                  <a:srgbClr val="FF0000"/>
                </a:solidFill>
              </a:rPr>
              <a:t>Be worried! Be very worried!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434" y="1246370"/>
            <a:ext cx="5877365" cy="528223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Higher-threshold triggers </a:t>
            </a:r>
            <a:r>
              <a:rPr lang="en-US" dirty="0" smtClean="0"/>
              <a:t>in use since period </a:t>
            </a:r>
            <a:r>
              <a:rPr lang="en-US" b="1" dirty="0" smtClean="0"/>
              <a:t>K </a:t>
            </a:r>
          </a:p>
          <a:p>
            <a:pPr lvl="1"/>
            <a:r>
              <a:rPr lang="en-US" dirty="0" smtClean="0"/>
              <a:t>3x10</a:t>
            </a:r>
            <a:r>
              <a:rPr lang="en-US" baseline="30000" dirty="0" smtClean="0"/>
              <a:t>33</a:t>
            </a:r>
            <a:r>
              <a:rPr lang="en-US" dirty="0" smtClean="0"/>
              <a:t> </a:t>
            </a:r>
            <a:r>
              <a:rPr lang="en-US" dirty="0" err="1" smtClean="0"/>
              <a:t>prescale</a:t>
            </a:r>
            <a:r>
              <a:rPr lang="en-US" dirty="0" smtClean="0"/>
              <a:t> set used since 4</a:t>
            </a:r>
            <a:r>
              <a:rPr lang="en-US" baseline="30000" dirty="0" smtClean="0"/>
              <a:t>th</a:t>
            </a:r>
            <a:r>
              <a:rPr lang="en-US" dirty="0" smtClean="0"/>
              <a:t> August, run 186873</a:t>
            </a:r>
          </a:p>
          <a:p>
            <a:pPr lvl="1"/>
            <a:r>
              <a:rPr lang="en-US" dirty="0" smtClean="0"/>
              <a:t>Several combined MET chains and and L1_MU10 </a:t>
            </a:r>
            <a:r>
              <a:rPr lang="en-US" dirty="0" err="1" smtClean="0"/>
              <a:t>unprescaled</a:t>
            </a:r>
            <a:r>
              <a:rPr lang="en-US" dirty="0" smtClean="0"/>
              <a:t> in last part of each fill</a:t>
            </a:r>
          </a:p>
          <a:p>
            <a:endParaRPr lang="en-US" dirty="0" smtClean="0"/>
          </a:p>
          <a:p>
            <a:r>
              <a:rPr lang="en-US" dirty="0" smtClean="0"/>
              <a:t>Single-electron triggers will use isolation</a:t>
            </a:r>
          </a:p>
          <a:p>
            <a:pPr lvl="1"/>
            <a:r>
              <a:rPr lang="en-US" dirty="0" smtClean="0"/>
              <a:t>Problem for fake electron background estimation</a:t>
            </a:r>
          </a:p>
          <a:p>
            <a:pPr lvl="1"/>
            <a:r>
              <a:rPr lang="en-US" dirty="0" smtClean="0"/>
              <a:t>Nice page from Will Bell (top group) with list of planned studies: </a:t>
            </a:r>
            <a:r>
              <a:rPr lang="en-US" dirty="0" smtClean="0">
                <a:hlinkClick r:id="rId2"/>
              </a:rPr>
              <a:t>https://twiki.cern.ch/twiki/bin/view/AtlasProtected/FakeLeptonTriggers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new sample T was just produced for trigger studies 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AtlasTrigMC</a:t>
            </a:r>
            <a:r>
              <a:rPr lang="en-US" dirty="0" smtClean="0"/>
              <a:t> 16.6.7.7.1 cache; AMI tag:  r2597 </a:t>
            </a:r>
          </a:p>
          <a:p>
            <a:pPr lvl="1"/>
            <a:r>
              <a:rPr lang="en-US" dirty="0" smtClean="0"/>
              <a:t>Sample names start with "valid”: valid1.*.recon.AOD.e598_s933_s946_r2597_tid…</a:t>
            </a:r>
          </a:p>
          <a:p>
            <a:pPr lvl="1"/>
            <a:r>
              <a:rPr lang="en-US" dirty="0" smtClean="0"/>
              <a:t>Useful for looking at recent changes for the 3e33 menu (e.g. e22_medium,  e22_medium1, etc)</a:t>
            </a:r>
          </a:p>
          <a:p>
            <a:pPr lvl="1"/>
            <a:r>
              <a:rPr lang="en-US" dirty="0" smtClean="0"/>
              <a:t>Similar sample may be produced with 17.0.X.Y if there’s enough popular demand</a:t>
            </a:r>
          </a:p>
          <a:p>
            <a:pPr lvl="1"/>
            <a:r>
              <a:rPr lang="en-US" dirty="0" smtClean="0"/>
              <a:t>See: </a:t>
            </a:r>
            <a:r>
              <a:rPr lang="en-US" dirty="0" smtClean="0">
                <a:hlinkClick r:id="rId3"/>
              </a:rPr>
              <a:t>https://twiki.cern.ch/twiki/bin/viewauth/Atlas/TriggerSampleT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72164" y="904499"/>
            <a:ext cx="2801212" cy="581697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Disabled or </a:t>
            </a:r>
            <a:r>
              <a:rPr lang="en-US" sz="1200" dirty="0" err="1" smtClean="0"/>
              <a:t>prescaled</a:t>
            </a:r>
            <a:r>
              <a:rPr lang="en-US" sz="1200" dirty="0" smtClean="0"/>
              <a:t> from run 186873:</a:t>
            </a:r>
          </a:p>
          <a:p>
            <a:r>
              <a:rPr lang="en-US" sz="1200" dirty="0" smtClean="0"/>
              <a:t>2b10_medium_4L1J10 </a:t>
            </a:r>
          </a:p>
          <a:p>
            <a:r>
              <a:rPr lang="en-US" sz="1200" b="1" dirty="0" smtClean="0"/>
              <a:t>2b10_medium_L1_2J10J50 </a:t>
            </a:r>
          </a:p>
          <a:p>
            <a:r>
              <a:rPr lang="en-US" sz="1200" dirty="0" smtClean="0"/>
              <a:t>2b10_medium_3L1J20 </a:t>
            </a:r>
          </a:p>
          <a:p>
            <a:r>
              <a:rPr lang="en-US" sz="1200" b="1" dirty="0" smtClean="0"/>
              <a:t>2e12_medium </a:t>
            </a:r>
          </a:p>
          <a:p>
            <a:r>
              <a:rPr lang="en-US" sz="1200" dirty="0" smtClean="0"/>
              <a:t>2mu4_DiMu </a:t>
            </a:r>
          </a:p>
          <a:p>
            <a:r>
              <a:rPr lang="en-US" sz="1200" dirty="0" smtClean="0"/>
              <a:t>3b15_loose_4L1J15 </a:t>
            </a:r>
          </a:p>
          <a:p>
            <a:r>
              <a:rPr lang="en-US" sz="1200" dirty="0" smtClean="0"/>
              <a:t>3j75_a4tc_EFFS </a:t>
            </a:r>
          </a:p>
          <a:p>
            <a:r>
              <a:rPr lang="en-US" sz="1200" dirty="0" smtClean="0"/>
              <a:t>L1FJ75_NoAlg </a:t>
            </a:r>
          </a:p>
          <a:p>
            <a:r>
              <a:rPr lang="en-US" sz="1200" dirty="0" smtClean="0"/>
              <a:t>e15_medium_e12_medium </a:t>
            </a:r>
          </a:p>
          <a:p>
            <a:r>
              <a:rPr lang="en-US" sz="1200" dirty="0" smtClean="0"/>
              <a:t>e20_loose </a:t>
            </a:r>
          </a:p>
          <a:p>
            <a:r>
              <a:rPr lang="en-US" sz="1200" dirty="0" smtClean="0"/>
              <a:t>e20_loose1 </a:t>
            </a:r>
          </a:p>
          <a:p>
            <a:r>
              <a:rPr lang="en-US" sz="1200" dirty="0" smtClean="0"/>
              <a:t>e20_looseTrk </a:t>
            </a:r>
          </a:p>
          <a:p>
            <a:r>
              <a:rPr lang="en-US" sz="1200" b="1" dirty="0" smtClean="0"/>
              <a:t>e20_medium </a:t>
            </a:r>
          </a:p>
          <a:p>
            <a:r>
              <a:rPr lang="en-US" sz="1200" b="1" dirty="0" smtClean="0"/>
              <a:t>e20_medium1 </a:t>
            </a:r>
          </a:p>
          <a:p>
            <a:r>
              <a:rPr lang="en-US" sz="1200" b="1" dirty="0" smtClean="0"/>
              <a:t>e20_medium2 </a:t>
            </a:r>
          </a:p>
          <a:p>
            <a:r>
              <a:rPr lang="en-US" sz="1200" dirty="0" smtClean="0"/>
              <a:t>e20_medium_SiTrk </a:t>
            </a:r>
          </a:p>
          <a:p>
            <a:r>
              <a:rPr lang="en-US" sz="1200" dirty="0" smtClean="0"/>
              <a:t>e20_medium_TRT </a:t>
            </a:r>
          </a:p>
          <a:p>
            <a:r>
              <a:rPr lang="en-US" sz="1200" dirty="0" smtClean="0"/>
              <a:t>e7_tight_e14_etcut_Jpsi </a:t>
            </a:r>
          </a:p>
          <a:p>
            <a:r>
              <a:rPr lang="en-US" sz="1200" dirty="0" smtClean="0"/>
              <a:t>g40_loose_EFxe40_noMu </a:t>
            </a:r>
          </a:p>
          <a:p>
            <a:r>
              <a:rPr lang="en-US" sz="1200" dirty="0" smtClean="0"/>
              <a:t>ht350_a4tc_EFFS_L2je255 </a:t>
            </a:r>
          </a:p>
          <a:p>
            <a:r>
              <a:rPr lang="en-US" sz="1200" dirty="0" smtClean="0"/>
              <a:t>j100_a4tc_EFFS_ht350 </a:t>
            </a:r>
          </a:p>
          <a:p>
            <a:r>
              <a:rPr lang="en-US" sz="1200" dirty="0" smtClean="0"/>
              <a:t>j75_2j30_a4tc_EFSF_ht350 </a:t>
            </a:r>
          </a:p>
          <a:p>
            <a:r>
              <a:rPr lang="en-US" sz="1200" dirty="0" smtClean="0"/>
              <a:t>j75_j30_a4tc_EFFS_anymct150</a:t>
            </a:r>
          </a:p>
          <a:p>
            <a:r>
              <a:rPr lang="en-US" sz="1200" dirty="0" smtClean="0"/>
              <a:t>j75_j30_a4tc_EFFS_anymct175 </a:t>
            </a:r>
          </a:p>
          <a:p>
            <a:r>
              <a:rPr lang="en-US" sz="1200" dirty="0" smtClean="0"/>
              <a:t>mu15i_medium </a:t>
            </a:r>
          </a:p>
          <a:p>
            <a:r>
              <a:rPr lang="en-US" sz="1200" dirty="0" smtClean="0"/>
              <a:t>tau100_medium</a:t>
            </a:r>
          </a:p>
          <a:p>
            <a:r>
              <a:rPr lang="en-US" sz="1200" dirty="0" smtClean="0"/>
              <a:t>tau125_medium </a:t>
            </a:r>
          </a:p>
          <a:p>
            <a:r>
              <a:rPr lang="en-US" sz="1200" dirty="0" smtClean="0"/>
              <a:t>tau16_loose tau16_loose_e15_medium </a:t>
            </a:r>
          </a:p>
          <a:p>
            <a:r>
              <a:rPr lang="en-US" sz="1200" dirty="0" smtClean="0"/>
              <a:t>tau16_loose_mu15 </a:t>
            </a:r>
          </a:p>
          <a:p>
            <a:r>
              <a:rPr lang="en-US" sz="1200" dirty="0" smtClean="0"/>
              <a:t>tau16_medium_mu10 tau29_loose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2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Post-mortem of WH/ZH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325" y="1163278"/>
            <a:ext cx="4286475" cy="5193072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baseline="-25000" dirty="0" smtClean="0"/>
              <a:t> </a:t>
            </a:r>
            <a:r>
              <a:rPr lang="en-US" dirty="0" smtClean="0"/>
              <a:t>resolution is extremely poor</a:t>
            </a:r>
          </a:p>
          <a:p>
            <a:pPr lvl="1"/>
            <a:r>
              <a:rPr lang="en-US" dirty="0" smtClean="0"/>
              <a:t>Should try to get a peak, but this needs work on jet (and </a:t>
            </a:r>
            <a:r>
              <a:rPr lang="en-US" dirty="0" err="1" smtClean="0"/>
              <a:t>b</a:t>
            </a:r>
            <a:r>
              <a:rPr lang="en-US" dirty="0" smtClean="0"/>
              <a:t>-jet) energy scale </a:t>
            </a:r>
          </a:p>
          <a:p>
            <a:pPr lvl="1"/>
            <a:r>
              <a:rPr lang="en-US" dirty="0" smtClean="0"/>
              <a:t>Try to think about this together with jet/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people</a:t>
            </a:r>
          </a:p>
          <a:p>
            <a:pPr lvl="1"/>
            <a:r>
              <a:rPr lang="en-US" dirty="0" smtClean="0"/>
              <a:t>Could we improve other things in jet </a:t>
            </a:r>
            <a:r>
              <a:rPr lang="en-US" dirty="0" err="1" smtClean="0"/>
              <a:t>reco</a:t>
            </a:r>
            <a:r>
              <a:rPr lang="en-US" dirty="0" smtClean="0"/>
              <a:t> to improve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?  </a:t>
            </a:r>
          </a:p>
          <a:p>
            <a:pPr lvl="1"/>
            <a:r>
              <a:rPr lang="en-US" dirty="0" smtClean="0"/>
              <a:t>In ZH-&gt;</a:t>
            </a:r>
            <a:r>
              <a:rPr lang="en-US" dirty="0" err="1" smtClean="0"/>
              <a:t>llbb</a:t>
            </a:r>
            <a:r>
              <a:rPr lang="en-US" dirty="0" smtClean="0"/>
              <a:t> could try to use 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bb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balance to do in-situ calibration?</a:t>
            </a:r>
          </a:p>
          <a:p>
            <a:endParaRPr lang="en-US" dirty="0" smtClean="0"/>
          </a:p>
          <a:p>
            <a:r>
              <a:rPr lang="en-US" dirty="0" smtClean="0"/>
              <a:t>B-tagging systematic uncertainty dominates by far</a:t>
            </a:r>
          </a:p>
          <a:p>
            <a:pPr lvl="1"/>
            <a:r>
              <a:rPr lang="en-US" dirty="0" smtClean="0"/>
              <a:t>16% </a:t>
            </a:r>
            <a:r>
              <a:rPr lang="en-US" dirty="0" err="1" smtClean="0"/>
              <a:t>vs</a:t>
            </a:r>
            <a:r>
              <a:rPr lang="en-US" dirty="0" smtClean="0"/>
              <a:t> 7-9% for JES and ≈1-2% others</a:t>
            </a:r>
          </a:p>
          <a:p>
            <a:pPr lvl="1"/>
            <a:r>
              <a:rPr lang="en-US" dirty="0" smtClean="0"/>
              <a:t>Should be possible to improve this, since the error is dominated by the statistics used in </a:t>
            </a:r>
            <a:r>
              <a:rPr lang="en-US" dirty="0" err="1" smtClean="0"/>
              <a:t>b</a:t>
            </a:r>
            <a:r>
              <a:rPr lang="en-US" dirty="0" smtClean="0"/>
              <a:t>-tagging studies</a:t>
            </a:r>
          </a:p>
          <a:p>
            <a:pPr lvl="1"/>
            <a:r>
              <a:rPr lang="en-US" dirty="0" smtClean="0"/>
              <a:t>Would improve limits by up to 25-30%</a:t>
            </a:r>
          </a:p>
          <a:p>
            <a:pPr lvl="1"/>
            <a:r>
              <a:rPr lang="en-US" dirty="0" smtClean="0"/>
              <a:t>Think about this with </a:t>
            </a:r>
            <a:r>
              <a:rPr lang="en-US" dirty="0" err="1" smtClean="0"/>
              <a:t>b</a:t>
            </a:r>
            <a:r>
              <a:rPr lang="en-US" dirty="0" smtClean="0"/>
              <a:t>-tagging people</a:t>
            </a:r>
          </a:p>
          <a:p>
            <a:endParaRPr lang="en-US" dirty="0" smtClean="0"/>
          </a:p>
          <a:p>
            <a:r>
              <a:rPr lang="en-US" dirty="0" smtClean="0"/>
              <a:t>Limits: must get help from </a:t>
            </a:r>
            <a:r>
              <a:rPr lang="en-US" dirty="0" err="1" smtClean="0"/>
              <a:t>roostats</a:t>
            </a:r>
            <a:r>
              <a:rPr lang="en-US" dirty="0" smtClean="0"/>
              <a:t> experts to understand the difference between expected and observed</a:t>
            </a:r>
          </a:p>
          <a:p>
            <a:pPr lvl="1"/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163278"/>
            <a:ext cx="4269032" cy="519307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 cuts on exactly 2 jets</a:t>
            </a:r>
          </a:p>
          <a:p>
            <a:pPr lvl="1"/>
            <a:r>
              <a:rPr lang="en-US" dirty="0" smtClean="0"/>
              <a:t>A lot of signal is lost there – can it be improved?</a:t>
            </a:r>
          </a:p>
          <a:p>
            <a:endParaRPr lang="en-US" dirty="0" smtClean="0"/>
          </a:p>
          <a:p>
            <a:r>
              <a:rPr lang="en-US" dirty="0" smtClean="0"/>
              <a:t>WH backgrounds: </a:t>
            </a:r>
          </a:p>
          <a:p>
            <a:pPr lvl="1"/>
            <a:r>
              <a:rPr lang="en-US" dirty="0" smtClean="0"/>
              <a:t>Top and </a:t>
            </a:r>
            <a:r>
              <a:rPr lang="en-US" dirty="0" err="1" smtClean="0"/>
              <a:t>W+jets</a:t>
            </a:r>
            <a:r>
              <a:rPr lang="en-US" dirty="0" smtClean="0"/>
              <a:t> background estimate using simultaneous template fit to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sidebands (&lt;80GeV and 140-250GeV)</a:t>
            </a:r>
          </a:p>
          <a:p>
            <a:pPr lvl="1"/>
            <a:r>
              <a:rPr lang="en-US" dirty="0" smtClean="0"/>
              <a:t>Probably should try to also constrain jet energy scale from this fit </a:t>
            </a:r>
          </a:p>
          <a:p>
            <a:pPr lvl="1"/>
            <a:r>
              <a:rPr lang="en-US" dirty="0" smtClean="0"/>
              <a:t>JES changes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baseline="-25000" dirty="0" smtClean="0"/>
              <a:t> </a:t>
            </a:r>
            <a:r>
              <a:rPr lang="en-US" dirty="0" smtClean="0"/>
              <a:t>distribution and could affect normalization of backgrounds</a:t>
            </a:r>
          </a:p>
          <a:p>
            <a:pPr lvl="1"/>
            <a:r>
              <a:rPr lang="en-US" dirty="0" smtClean="0"/>
              <a:t>In light of H-&gt;WW results, should move upper sideband to e.g. 160-250GeV – at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=150GeV, </a:t>
            </a:r>
            <a:r>
              <a:rPr lang="en-US" dirty="0" err="1" smtClean="0"/>
              <a:t>σ</a:t>
            </a:r>
            <a:r>
              <a:rPr lang="en-US" dirty="0" smtClean="0"/>
              <a:t>*BR already 1/10 of value at 115GeV, but H-&gt;WW and H-&gt;bb resolution is very broad </a:t>
            </a:r>
          </a:p>
          <a:p>
            <a:pPr lvl="1"/>
            <a:r>
              <a:rPr lang="en-US" dirty="0" smtClean="0"/>
              <a:t>Can top background be reduced further?</a:t>
            </a:r>
          </a:p>
          <a:p>
            <a:endParaRPr lang="en-US" dirty="0" smtClean="0"/>
          </a:p>
          <a:p>
            <a:r>
              <a:rPr lang="en-US" dirty="0" smtClean="0"/>
              <a:t>ZH background from </a:t>
            </a:r>
            <a:r>
              <a:rPr lang="en-US" dirty="0" err="1" smtClean="0"/>
              <a:t>Z+bb</a:t>
            </a:r>
            <a:r>
              <a:rPr lang="en-US" dirty="0" smtClean="0"/>
              <a:t> seems irreducible – can it be improved?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- 30/8/2011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131531</TotalTime>
  <Words>1887</Words>
  <Application>Microsoft Macintosh PowerPoint</Application>
  <PresentationFormat>On-screen Show (4:3)</PresentationFormat>
  <Paragraphs>214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H-&gt;bb Weekly Meeting</vt:lpstr>
      <vt:lpstr>Comparison with CMS Note</vt:lpstr>
      <vt:lpstr>Slide 3</vt:lpstr>
      <vt:lpstr>Monte Carlo samples</vt:lpstr>
      <vt:lpstr>Next Meetings</vt:lpstr>
      <vt:lpstr>Backup Slides</vt:lpstr>
      <vt:lpstr>Slide 7</vt:lpstr>
      <vt:lpstr>Trigger! Be worried! Be very worried!</vt:lpstr>
      <vt:lpstr>Post-mortem of WH/ZH results</vt:lpstr>
      <vt:lpstr>WH/ZH analysis plans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233</cp:revision>
  <cp:lastPrinted>2011-04-11T11:26:17Z</cp:lastPrinted>
  <dcterms:created xsi:type="dcterms:W3CDTF">2011-08-29T21:05:36Z</dcterms:created>
  <dcterms:modified xsi:type="dcterms:W3CDTF">2011-08-29T21:13:41Z</dcterms:modified>
</cp:coreProperties>
</file>