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Default Extension="jpeg" ContentType="image/jpeg"/>
  <Default Extension="xml" ContentType="application/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docProps/core.xml" ContentType="application/vnd.openxmlformats-package.core-properties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s/slide3.xml" ContentType="application/vnd.openxmlformats-officedocument.presentationml.slide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presentation.xml" ContentType="application/vnd.openxmlformats-officedocument.presentationml.presentation.main+xml"/>
  <Override PartName="/ppt/handoutMasters/handoutMaster1.xml" ContentType="application/vnd.openxmlformats-officedocument.presentationml.handoutMaster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SpecialPlsOnTitleSld="0" saveSubsetFonts="1" autoCompressPictures="0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525" r:id="rId3"/>
    <p:sldId id="526" r:id="rId4"/>
    <p:sldId id="527" r:id="rId5"/>
    <p:sldId id="498" r:id="rId6"/>
    <p:sldId id="516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/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1618" autoAdjust="0"/>
    <p:restoredTop sz="94660"/>
  </p:normalViewPr>
  <p:slideViewPr>
    <p:cSldViewPr snapToGrid="0" snapToObjects="1">
      <p:cViewPr varScale="1">
        <p:scale>
          <a:sx n="107" d="100"/>
          <a:sy n="107" d="100"/>
        </p:scale>
        <p:origin x="-101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handoutMaster" Target="handoutMasters/handoutMaster1.xml"/><Relationship Id="rId10" Type="http://schemas.openxmlformats.org/officeDocument/2006/relationships/printerSettings" Target="printerSettings/printerSettings1.bin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5D2B1C-18F8-6B49-BBC1-9F4872C929DA}" type="datetimeFigureOut">
              <a:rPr lang="en-US" smtClean="0"/>
              <a:pPr/>
              <a:t>11/29/11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BDF930-FA61-5045-8F3F-CEE7ACED9B0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A1187C-8153-FA47-9D97-CB8C98ECD253}" type="datetimeFigureOut">
              <a:rPr lang="en-US" smtClean="0"/>
              <a:pPr/>
              <a:t>11/29/11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9239FE-CDC8-4F4A-B958-D849BD6E8FE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H-&gt;bb Weekly Meeting - 29/11/2011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H-&gt;bb Weekly Meeting - 29/11/2011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H-&gt;bb Weekly Meeting - 29/11/2011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H-&gt;bb Weekly Meeting - 29/11/2011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H-&gt;bb Weekly Meeting - 29/11/2011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H-&gt;bb Weekly Meeting - 29/11/2011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H-&gt;bb Weekly Meeting - 29/11/2011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H-&gt;bb Weekly Meeting - 29/11/2011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H-&gt;bb Weekly Meeting - 29/11/2011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H-&gt;bb Weekly Meeting - 29/11/2011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H-&gt;bb Weekly Meeting - 29/11/2011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HSG5 H-&gt;bb Weekly Meeting - 29/11/2011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2347" y="660400"/>
            <a:ext cx="8510463" cy="1108258"/>
          </a:xfrm>
        </p:spPr>
        <p:txBody>
          <a:bodyPr>
            <a:normAutofit/>
          </a:bodyPr>
          <a:lstStyle/>
          <a:p>
            <a:r>
              <a:rPr lang="en-US" sz="4800" dirty="0" smtClean="0"/>
              <a:t>Introduction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2347" y="5828260"/>
            <a:ext cx="8510463" cy="780245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Ricardo Goncalo</a:t>
            </a:r>
          </a:p>
          <a:p>
            <a:r>
              <a:rPr lang="en-US" dirty="0" smtClean="0"/>
              <a:t>HSG5 H-&gt;bb weekly meeting, </a:t>
            </a:r>
            <a:r>
              <a:rPr lang="en-US" dirty="0" smtClean="0"/>
              <a:t>29 </a:t>
            </a:r>
            <a:r>
              <a:rPr lang="en-US" dirty="0" smtClean="0"/>
              <a:t>November 2011</a:t>
            </a:r>
            <a:endParaRPr lang="en-US" dirty="0"/>
          </a:p>
        </p:txBody>
      </p:sp>
      <p:pic>
        <p:nvPicPr>
          <p:cNvPr id="5" name="Picture 4" descr="Higgs_boson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34783" y="2130425"/>
            <a:ext cx="3474433" cy="30111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Luminosity Uncertainty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Luminosity uncertainty for 2011 run</a:t>
            </a:r>
          </a:p>
          <a:p>
            <a:pPr lvl="1"/>
            <a:r>
              <a:rPr lang="en-US" dirty="0" smtClean="0"/>
              <a:t>Separate </a:t>
            </a:r>
            <a:r>
              <a:rPr lang="en-US" dirty="0" smtClean="0"/>
              <a:t>number for</a:t>
            </a:r>
            <a:r>
              <a:rPr lang="en-US" dirty="0" smtClean="0"/>
              <a:t> periods </a:t>
            </a:r>
            <a:r>
              <a:rPr lang="en-US" dirty="0" smtClean="0"/>
              <a:t>B-K </a:t>
            </a:r>
            <a:r>
              <a:rPr lang="en-US" dirty="0" smtClean="0"/>
              <a:t>(</a:t>
            </a:r>
            <a:r>
              <a:rPr lang="en-US" dirty="0" err="1" smtClean="0"/>
              <a:t>β</a:t>
            </a:r>
            <a:r>
              <a:rPr lang="en-US" dirty="0" smtClean="0"/>
              <a:t>*=</a:t>
            </a:r>
            <a:r>
              <a:rPr lang="en-US" dirty="0" smtClean="0"/>
              <a:t>1.5m) </a:t>
            </a:r>
            <a:r>
              <a:rPr lang="en-US" dirty="0" smtClean="0"/>
              <a:t>and periods </a:t>
            </a:r>
            <a:r>
              <a:rPr lang="en-US" dirty="0" smtClean="0"/>
              <a:t>L-M </a:t>
            </a:r>
            <a:r>
              <a:rPr lang="en-US" dirty="0" smtClean="0"/>
              <a:t>(</a:t>
            </a:r>
            <a:r>
              <a:rPr lang="en-US" dirty="0" err="1" smtClean="0"/>
              <a:t>β</a:t>
            </a:r>
            <a:r>
              <a:rPr lang="en-US" dirty="0" smtClean="0"/>
              <a:t>*</a:t>
            </a:r>
            <a:r>
              <a:rPr lang="en-US" dirty="0" smtClean="0"/>
              <a:t>=1.0m</a:t>
            </a:r>
            <a:r>
              <a:rPr lang="en-US" dirty="0" smtClean="0"/>
              <a:t>)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Preliminary numbers for 2011 </a:t>
            </a:r>
            <a:r>
              <a:rPr lang="en-US" dirty="0" smtClean="0"/>
              <a:t>data </a:t>
            </a:r>
            <a:r>
              <a:rPr lang="en-US" dirty="0" smtClean="0"/>
              <a:t>sample: </a:t>
            </a:r>
          </a:p>
          <a:p>
            <a:pPr lvl="1"/>
            <a:r>
              <a:rPr lang="en-US" dirty="0" smtClean="0"/>
              <a:t>Central </a:t>
            </a:r>
            <a:r>
              <a:rPr lang="en-US" dirty="0" smtClean="0"/>
              <a:t>value</a:t>
            </a:r>
            <a:r>
              <a:rPr lang="en-US" dirty="0" smtClean="0"/>
              <a:t> in </a:t>
            </a:r>
            <a:r>
              <a:rPr lang="en-US" dirty="0" smtClean="0"/>
              <a:t>tag OflLumi-7TeV-002</a:t>
            </a:r>
            <a:r>
              <a:rPr lang="en-US" dirty="0" smtClean="0"/>
              <a:t> still valid</a:t>
            </a:r>
          </a:p>
          <a:p>
            <a:pPr lvl="1"/>
            <a:r>
              <a:rPr lang="en-US" dirty="0" smtClean="0"/>
              <a:t>Overall uncertainty: ΔL</a:t>
            </a:r>
            <a:r>
              <a:rPr lang="en-US" dirty="0" smtClean="0"/>
              <a:t>/L = 3.9</a:t>
            </a:r>
            <a:r>
              <a:rPr lang="en-US" dirty="0" smtClean="0"/>
              <a:t>%</a:t>
            </a:r>
          </a:p>
          <a:p>
            <a:pPr lvl="1"/>
            <a:r>
              <a:rPr lang="en-US" dirty="0" smtClean="0"/>
              <a:t>If using periods </a:t>
            </a:r>
            <a:r>
              <a:rPr lang="en-US" dirty="0" smtClean="0"/>
              <a:t>B-</a:t>
            </a:r>
            <a:r>
              <a:rPr lang="en-US" dirty="0" smtClean="0"/>
              <a:t>K only: </a:t>
            </a:r>
            <a:r>
              <a:rPr lang="en-US" dirty="0" smtClean="0"/>
              <a:t>ΔL/L = </a:t>
            </a:r>
            <a:r>
              <a:rPr lang="en-US" dirty="0" smtClean="0"/>
              <a:t>3.7%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H-&gt;bb Weekly Meeting - 29/11/2011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December CERN Council meeting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Higgs Seminar</a:t>
            </a:r>
            <a:r>
              <a:rPr lang="en-US" dirty="0" smtClean="0"/>
              <a:t>: Tue 13th Dec. 2 pm, public. </a:t>
            </a:r>
            <a:r>
              <a:rPr lang="en-US" dirty="0" smtClean="0"/>
              <a:t> </a:t>
            </a:r>
          </a:p>
          <a:p>
            <a:pPr lvl="1"/>
            <a:r>
              <a:rPr lang="en-US" dirty="0" smtClean="0"/>
              <a:t>Talks </a:t>
            </a:r>
            <a:r>
              <a:rPr lang="en-US" dirty="0" smtClean="0"/>
              <a:t>by </a:t>
            </a:r>
            <a:r>
              <a:rPr lang="en-US" dirty="0" smtClean="0"/>
              <a:t>Spokespeople of ATLAS and CMS</a:t>
            </a:r>
          </a:p>
          <a:p>
            <a:r>
              <a:rPr lang="en-US" dirty="0" smtClean="0"/>
              <a:t>CMS has all channels, full statistics</a:t>
            </a:r>
          </a:p>
          <a:p>
            <a:r>
              <a:rPr lang="en-US" dirty="0" smtClean="0"/>
              <a:t>Publications by ATLAS &amp; CMS results  at end of January</a:t>
            </a:r>
          </a:p>
          <a:p>
            <a:r>
              <a:rPr lang="en-US" dirty="0" smtClean="0"/>
              <a:t>Plan: transform conf</a:t>
            </a:r>
            <a:r>
              <a:rPr lang="en-US" dirty="0" smtClean="0"/>
              <a:t>. notes for council into </a:t>
            </a:r>
            <a:r>
              <a:rPr lang="en-US" dirty="0" smtClean="0"/>
              <a:t>papers</a:t>
            </a:r>
          </a:p>
          <a:p>
            <a:pPr lvl="1"/>
            <a:r>
              <a:rPr lang="en-US" dirty="0" smtClean="0"/>
              <a:t>Analyses </a:t>
            </a:r>
            <a:r>
              <a:rPr lang="en-US" dirty="0" smtClean="0"/>
              <a:t>not currently approved, but wanting to publish </a:t>
            </a:r>
            <a:r>
              <a:rPr lang="en-US" dirty="0" smtClean="0"/>
              <a:t>should be </a:t>
            </a:r>
            <a:r>
              <a:rPr lang="en-US" dirty="0" smtClean="0"/>
              <a:t>frozen by the  13th of December seminar to reduce </a:t>
            </a:r>
            <a:r>
              <a:rPr lang="en-US" dirty="0" smtClean="0"/>
              <a:t>bias</a:t>
            </a:r>
          </a:p>
          <a:p>
            <a:r>
              <a:rPr lang="en-US" dirty="0" smtClean="0"/>
              <a:t>How do we get there?</a:t>
            </a:r>
          </a:p>
          <a:p>
            <a:r>
              <a:rPr lang="en-US" dirty="0" smtClean="0"/>
              <a:t>More details in </a:t>
            </a:r>
            <a:r>
              <a:rPr lang="en-US" dirty="0" err="1" smtClean="0"/>
              <a:t>Fabiola’s</a:t>
            </a:r>
            <a:r>
              <a:rPr lang="en-US" dirty="0" smtClean="0"/>
              <a:t> talk in today’s weekly meeting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H-&gt;bb Weekly Meeting - 29/11/2011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</a:t>
            </a:r>
            <a:r>
              <a:rPr lang="en-US" dirty="0" smtClean="0"/>
              <a:t>I</a:t>
            </a:r>
            <a:r>
              <a:rPr lang="en-US" dirty="0" smtClean="0"/>
              <a:t>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Make an area in SVN for WH/ZH COM note </a:t>
            </a:r>
          </a:p>
          <a:p>
            <a:r>
              <a:rPr lang="en-US" dirty="0" smtClean="0"/>
              <a:t>Ask </a:t>
            </a:r>
            <a:r>
              <a:rPr lang="en-US" dirty="0" err="1" smtClean="0"/>
              <a:t>Ed.Board</a:t>
            </a:r>
            <a:r>
              <a:rPr lang="en-US" dirty="0" smtClean="0"/>
              <a:t> members to continue for paper</a:t>
            </a:r>
          </a:p>
          <a:p>
            <a:r>
              <a:rPr lang="en-US" dirty="0" smtClean="0"/>
              <a:t>Make SVN area for boosted analysis </a:t>
            </a:r>
            <a:r>
              <a:rPr lang="en-US" dirty="0" smtClean="0"/>
              <a:t>COM </a:t>
            </a:r>
            <a:endParaRPr lang="en-US" dirty="0" smtClean="0"/>
          </a:p>
          <a:p>
            <a:r>
              <a:rPr lang="en-US" dirty="0" smtClean="0"/>
              <a:t>Follow up on MC requests for ZH-&gt;</a:t>
            </a:r>
            <a:r>
              <a:rPr lang="en-US" dirty="0" err="1" smtClean="0"/>
              <a:t>ννbb</a:t>
            </a:r>
            <a:r>
              <a:rPr lang="en-US" dirty="0" smtClean="0"/>
              <a:t>, </a:t>
            </a:r>
            <a:r>
              <a:rPr lang="en-US" dirty="0" err="1" smtClean="0"/>
              <a:t>ttH</a:t>
            </a:r>
            <a:r>
              <a:rPr lang="en-US" dirty="0" smtClean="0"/>
              <a:t>, VBF/</a:t>
            </a:r>
            <a:r>
              <a:rPr lang="en-US" dirty="0" err="1" smtClean="0"/>
              <a:t>ggF</a:t>
            </a:r>
            <a:endParaRPr lang="en-US" dirty="0" smtClean="0"/>
          </a:p>
          <a:p>
            <a:r>
              <a:rPr lang="en-US" dirty="0" smtClean="0"/>
              <a:t>Try to find better time slot for HSG5 meeting</a:t>
            </a:r>
          </a:p>
          <a:p>
            <a:r>
              <a:rPr lang="en-US" dirty="0" smtClean="0"/>
              <a:t>Anything else?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H-&gt;bb Weekly Meeting - 29/11/2011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500493" y="2666599"/>
            <a:ext cx="8229600" cy="1143000"/>
          </a:xfrm>
        </p:spPr>
        <p:txBody>
          <a:bodyPr>
            <a:normAutofit/>
          </a:bodyPr>
          <a:lstStyle/>
          <a:p>
            <a:pPr algn="r"/>
            <a:r>
              <a:rPr lang="en-US" sz="6000" dirty="0" smtClean="0"/>
              <a:t>Backup</a:t>
            </a:r>
            <a:endParaRPr lang="en-US" sz="6000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H-&gt;bb Weekly Meeting - 29/11/2011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4833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December Note(?)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695" y="1022968"/>
            <a:ext cx="8885305" cy="5333382"/>
          </a:xfrm>
        </p:spPr>
        <p:txBody>
          <a:bodyPr>
            <a:normAutofit fontScale="55000" lnSpcReduction="20000"/>
          </a:bodyPr>
          <a:lstStyle/>
          <a:p>
            <a:r>
              <a:rPr lang="en-US" dirty="0" smtClean="0"/>
              <a:t>First editorial board meeting – introduced issue</a:t>
            </a:r>
          </a:p>
          <a:p>
            <a:r>
              <a:rPr lang="en-US" b="1" dirty="0" smtClean="0"/>
              <a:t>Not yet done:</a:t>
            </a:r>
          </a:p>
          <a:p>
            <a:pPr lvl="1"/>
            <a:r>
              <a:rPr lang="en-US" dirty="0" smtClean="0"/>
              <a:t>Run on all 2011 data (missed part of period M and some other data files)</a:t>
            </a:r>
          </a:p>
          <a:p>
            <a:pPr lvl="1"/>
            <a:r>
              <a:rPr lang="en-US" dirty="0" smtClean="0"/>
              <a:t>Run on MC11b datasets – status?</a:t>
            </a:r>
          </a:p>
          <a:p>
            <a:pPr lvl="1"/>
            <a:r>
              <a:rPr lang="en-US" dirty="0" smtClean="0"/>
              <a:t>Move to </a:t>
            </a:r>
            <a:r>
              <a:rPr lang="en-US" dirty="0" err="1" smtClean="0"/>
              <a:t>METRefFinal</a:t>
            </a:r>
            <a:r>
              <a:rPr lang="en-US" dirty="0" smtClean="0"/>
              <a:t> done in analysis software but unchecked</a:t>
            </a:r>
          </a:p>
          <a:p>
            <a:pPr lvl="1"/>
            <a:r>
              <a:rPr lang="en-US" dirty="0" smtClean="0"/>
              <a:t>Apply recommended electron fudge factors (appeared on Friday – see text file attached to agenda) </a:t>
            </a:r>
          </a:p>
          <a:p>
            <a:pPr lvl="1"/>
            <a:r>
              <a:rPr lang="en-US" dirty="0" smtClean="0"/>
              <a:t>Treatment of inefficiency due to bad </a:t>
            </a:r>
            <a:r>
              <a:rPr lang="en-US" dirty="0" err="1" smtClean="0"/>
              <a:t>muon</a:t>
            </a:r>
            <a:r>
              <a:rPr lang="en-US" dirty="0" smtClean="0"/>
              <a:t> trigger region in period L (trigger </a:t>
            </a:r>
            <a:r>
              <a:rPr lang="en-US" dirty="0" err="1" smtClean="0"/>
              <a:t>muon</a:t>
            </a:r>
            <a:r>
              <a:rPr lang="en-US" dirty="0" smtClean="0"/>
              <a:t> scale factors appeared on Saturday – attached to agenda)</a:t>
            </a:r>
          </a:p>
          <a:p>
            <a:endParaRPr lang="en-US" dirty="0" smtClean="0"/>
          </a:p>
          <a:p>
            <a:r>
              <a:rPr lang="en-US" b="1" dirty="0" smtClean="0"/>
              <a:t>Points of concern/to follow up</a:t>
            </a:r>
          </a:p>
          <a:p>
            <a:pPr lvl="1"/>
            <a:r>
              <a:rPr lang="en-US" dirty="0" smtClean="0"/>
              <a:t>Availability of MC11b datasets</a:t>
            </a:r>
          </a:p>
          <a:p>
            <a:pPr lvl="1"/>
            <a:r>
              <a:rPr lang="en-US" dirty="0" smtClean="0"/>
              <a:t>Vertex multiplicity/MET/pile-up due to </a:t>
            </a:r>
            <a:r>
              <a:rPr lang="en-US" dirty="0" err="1" smtClean="0"/>
              <a:t>pythia</a:t>
            </a:r>
            <a:r>
              <a:rPr lang="en-US" dirty="0" smtClean="0"/>
              <a:t> 8 </a:t>
            </a:r>
            <a:r>
              <a:rPr lang="en-US" dirty="0" err="1" smtClean="0"/>
              <a:t>minbias</a:t>
            </a:r>
            <a:r>
              <a:rPr lang="en-US" dirty="0" smtClean="0"/>
              <a:t> events in mc11 (ongoing)</a:t>
            </a:r>
          </a:p>
          <a:p>
            <a:pPr lvl="1"/>
            <a:r>
              <a:rPr lang="en-US" dirty="0" smtClean="0"/>
              <a:t>Data/MC agreement in 0-jet bin of WH analysis (note analysis cut on </a:t>
            </a:r>
            <a:r>
              <a:rPr lang="en-US" dirty="0" err="1" smtClean="0"/>
              <a:t>Njet</a:t>
            </a:r>
            <a:r>
              <a:rPr lang="en-US" dirty="0" smtClean="0"/>
              <a:t>&gt;2)</a:t>
            </a:r>
          </a:p>
          <a:p>
            <a:pPr lvl="1"/>
            <a:r>
              <a:rPr lang="en-US" dirty="0" err="1" smtClean="0"/>
              <a:t>b</a:t>
            </a:r>
            <a:r>
              <a:rPr lang="en-US" dirty="0" smtClean="0"/>
              <a:t>-tagging scale factors - </a:t>
            </a:r>
            <a:r>
              <a:rPr lang="en-US" dirty="0" err="1" smtClean="0"/>
              <a:t>p</a:t>
            </a:r>
            <a:r>
              <a:rPr lang="en-US" baseline="-25000" dirty="0" err="1" smtClean="0"/>
              <a:t>T</a:t>
            </a:r>
            <a:r>
              <a:rPr lang="en-US" dirty="0" smtClean="0"/>
              <a:t>-dependence may sculpt signal, especially due to bin edges</a:t>
            </a:r>
          </a:p>
          <a:p>
            <a:pPr lvl="1"/>
            <a:r>
              <a:rPr lang="en-US" dirty="0" smtClean="0"/>
              <a:t>Jet </a:t>
            </a:r>
            <a:r>
              <a:rPr lang="en-US" dirty="0" err="1" smtClean="0"/>
              <a:t>systematics</a:t>
            </a:r>
            <a:r>
              <a:rPr lang="en-US" dirty="0" smtClean="0"/>
              <a:t> – recommendations?</a:t>
            </a:r>
          </a:p>
          <a:p>
            <a:endParaRPr lang="en-US" dirty="0" smtClean="0"/>
          </a:p>
          <a:p>
            <a:r>
              <a:rPr lang="en-US" b="1" dirty="0" smtClean="0"/>
              <a:t>Reminder of timeline:</a:t>
            </a:r>
          </a:p>
          <a:p>
            <a:pPr lvl="1"/>
            <a:r>
              <a:rPr lang="en-US" dirty="0" smtClean="0"/>
              <a:t>Higgs approval: aim for 25, but no margin!</a:t>
            </a:r>
          </a:p>
          <a:p>
            <a:pPr lvl="1"/>
            <a:r>
              <a:rPr lang="en-US" dirty="0" smtClean="0"/>
              <a:t> Circulation to ATLAS for 1 week for comments (up to 2 Dec. at latest) </a:t>
            </a:r>
          </a:p>
          <a:p>
            <a:pPr lvl="2"/>
            <a:r>
              <a:rPr lang="en-US" dirty="0" smtClean="0"/>
              <a:t>Can be reduced to 3 days if we find a nice peak at 115 </a:t>
            </a:r>
            <a:r>
              <a:rPr lang="en-US" dirty="0" err="1" smtClean="0"/>
              <a:t>GeV</a:t>
            </a:r>
            <a:r>
              <a:rPr lang="en-US" dirty="0" smtClean="0"/>
              <a:t>, confirmed by H-&gt;</a:t>
            </a:r>
            <a:r>
              <a:rPr lang="en-US" dirty="0" err="1" smtClean="0"/>
              <a:t>γγ</a:t>
            </a:r>
            <a:r>
              <a:rPr lang="en-US" dirty="0" smtClean="0"/>
              <a:t>  </a:t>
            </a:r>
            <a:r>
              <a:rPr lang="en-US" dirty="0" err="1" smtClean="0">
                <a:sym typeface="Wingdings"/>
              </a:rPr>
              <a:t></a:t>
            </a:r>
            <a:endParaRPr lang="en-US" dirty="0" smtClean="0"/>
          </a:p>
          <a:p>
            <a:pPr lvl="1"/>
            <a:r>
              <a:rPr lang="en-US" dirty="0" smtClean="0"/>
              <a:t>Public presentation plus 1 week for last comments (9 Dec. at latest)</a:t>
            </a:r>
          </a:p>
          <a:p>
            <a:pPr lvl="1"/>
            <a:r>
              <a:rPr lang="en-US" dirty="0" smtClean="0"/>
              <a:t>CERN Council meeting starts 12 December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H-&gt;bb Weekly Meeting - 29/11/2011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158928</TotalTime>
  <Words>557</Words>
  <Application>Microsoft Macintosh PowerPoint</Application>
  <PresentationFormat>On-screen Show (4:3)</PresentationFormat>
  <Paragraphs>64</Paragraphs>
  <Slides>6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Introduction</vt:lpstr>
      <vt:lpstr>Luminosity Uncertainty</vt:lpstr>
      <vt:lpstr>December CERN Council meeting </vt:lpstr>
      <vt:lpstr>Other Issues</vt:lpstr>
      <vt:lpstr>Backup</vt:lpstr>
      <vt:lpstr>December Note(?)</vt:lpstr>
    </vt:vector>
  </TitlesOfParts>
  <Company>Royal Holloway University of London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H-&gt;bb Winter Note</dc:title>
  <dc:creator>Ricardo Goncalo</dc:creator>
  <cp:lastModifiedBy>Ricardo Goncalo</cp:lastModifiedBy>
  <cp:revision>286</cp:revision>
  <cp:lastPrinted>2011-04-11T11:26:17Z</cp:lastPrinted>
  <dcterms:created xsi:type="dcterms:W3CDTF">2011-11-29T06:29:25Z</dcterms:created>
  <dcterms:modified xsi:type="dcterms:W3CDTF">2011-11-29T09:41:05Z</dcterms:modified>
</cp:coreProperties>
</file>