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525" r:id="rId3"/>
    <p:sldId id="526" r:id="rId4"/>
    <p:sldId id="527" r:id="rId5"/>
    <p:sldId id="498" r:id="rId6"/>
    <p:sldId id="51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11/29/11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11/29/11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2347" y="660400"/>
            <a:ext cx="8510463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Introduction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347" y="5828260"/>
            <a:ext cx="8510463" cy="78024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Ricardo Goncalo</a:t>
            </a:r>
          </a:p>
          <a:p>
            <a:r>
              <a:rPr lang="en-US" dirty="0" smtClean="0"/>
              <a:t>HSG5 H-&gt;bb weekly meeting, </a:t>
            </a:r>
            <a:r>
              <a:rPr lang="en-US" dirty="0" smtClean="0"/>
              <a:t>29 </a:t>
            </a:r>
            <a:r>
              <a:rPr lang="en-US" dirty="0" smtClean="0"/>
              <a:t>November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Luminosity Uncertainty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Luminosity uncertainty for 2011 run</a:t>
            </a:r>
          </a:p>
          <a:p>
            <a:pPr lvl="1"/>
            <a:r>
              <a:rPr lang="en-US" dirty="0" smtClean="0"/>
              <a:t>Separate </a:t>
            </a:r>
            <a:r>
              <a:rPr lang="en-US" dirty="0" smtClean="0"/>
              <a:t>number for</a:t>
            </a:r>
            <a:r>
              <a:rPr lang="en-US" dirty="0" smtClean="0"/>
              <a:t> periods </a:t>
            </a:r>
            <a:r>
              <a:rPr lang="en-US" dirty="0" smtClean="0"/>
              <a:t>B-K </a:t>
            </a:r>
            <a:r>
              <a:rPr lang="en-US" dirty="0" smtClean="0"/>
              <a:t>(</a:t>
            </a:r>
            <a:r>
              <a:rPr lang="en-US" dirty="0" err="1" smtClean="0"/>
              <a:t>β</a:t>
            </a:r>
            <a:r>
              <a:rPr lang="en-US" dirty="0" smtClean="0"/>
              <a:t>*=</a:t>
            </a:r>
            <a:r>
              <a:rPr lang="en-US" dirty="0" smtClean="0"/>
              <a:t>1.5m) </a:t>
            </a:r>
            <a:r>
              <a:rPr lang="en-US" dirty="0" smtClean="0"/>
              <a:t>and periods </a:t>
            </a:r>
            <a:r>
              <a:rPr lang="en-US" dirty="0" smtClean="0"/>
              <a:t>L-M </a:t>
            </a:r>
            <a:r>
              <a:rPr lang="en-US" dirty="0" smtClean="0"/>
              <a:t>(</a:t>
            </a:r>
            <a:r>
              <a:rPr lang="en-US" dirty="0" err="1" smtClean="0"/>
              <a:t>β</a:t>
            </a:r>
            <a:r>
              <a:rPr lang="en-US" dirty="0" smtClean="0"/>
              <a:t>*</a:t>
            </a:r>
            <a:r>
              <a:rPr lang="en-US" dirty="0" smtClean="0"/>
              <a:t>=1.0m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Preliminary numbers for 2011 </a:t>
            </a:r>
            <a:r>
              <a:rPr lang="en-US" dirty="0" smtClean="0"/>
              <a:t>data </a:t>
            </a:r>
            <a:r>
              <a:rPr lang="en-US" dirty="0" smtClean="0"/>
              <a:t>sample: </a:t>
            </a:r>
          </a:p>
          <a:p>
            <a:pPr lvl="1"/>
            <a:r>
              <a:rPr lang="en-US" dirty="0" smtClean="0"/>
              <a:t>Central </a:t>
            </a:r>
            <a:r>
              <a:rPr lang="en-US" dirty="0" smtClean="0"/>
              <a:t>value</a:t>
            </a:r>
            <a:r>
              <a:rPr lang="en-US" dirty="0" smtClean="0"/>
              <a:t> in </a:t>
            </a:r>
            <a:r>
              <a:rPr lang="en-US" dirty="0" smtClean="0"/>
              <a:t>tag OflLumi-7TeV-002</a:t>
            </a:r>
            <a:r>
              <a:rPr lang="en-US" dirty="0" smtClean="0"/>
              <a:t> still valid</a:t>
            </a:r>
          </a:p>
          <a:p>
            <a:pPr lvl="1"/>
            <a:r>
              <a:rPr lang="en-US" dirty="0" smtClean="0"/>
              <a:t>Overall uncertainty: ΔL</a:t>
            </a:r>
            <a:r>
              <a:rPr lang="en-US" dirty="0" smtClean="0"/>
              <a:t>/L = 3.9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If using periods </a:t>
            </a:r>
            <a:r>
              <a:rPr lang="en-US" dirty="0" smtClean="0"/>
              <a:t>B-</a:t>
            </a:r>
            <a:r>
              <a:rPr lang="en-US" dirty="0" smtClean="0"/>
              <a:t>K only: </a:t>
            </a:r>
            <a:r>
              <a:rPr lang="en-US" dirty="0" smtClean="0"/>
              <a:t>ΔL/L = </a:t>
            </a:r>
            <a:r>
              <a:rPr lang="en-US" dirty="0" smtClean="0"/>
              <a:t>3.7%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December CERN Council meeting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Higgs Seminar</a:t>
            </a:r>
            <a:r>
              <a:rPr lang="en-US" dirty="0" smtClean="0"/>
              <a:t>: Tue 13th Dec. 2 pm, public. </a:t>
            </a:r>
            <a:r>
              <a:rPr lang="en-US" dirty="0" smtClean="0"/>
              <a:t> </a:t>
            </a:r>
          </a:p>
          <a:p>
            <a:pPr lvl="1"/>
            <a:r>
              <a:rPr lang="en-US" dirty="0" smtClean="0"/>
              <a:t>Talks </a:t>
            </a:r>
            <a:r>
              <a:rPr lang="en-US" dirty="0" smtClean="0"/>
              <a:t>by </a:t>
            </a:r>
            <a:r>
              <a:rPr lang="en-US" dirty="0" smtClean="0"/>
              <a:t>Spokespeople of ATLAS and CMS</a:t>
            </a:r>
          </a:p>
          <a:p>
            <a:r>
              <a:rPr lang="en-US" dirty="0" smtClean="0"/>
              <a:t>CMS has all channels, full statistics</a:t>
            </a:r>
          </a:p>
          <a:p>
            <a:r>
              <a:rPr lang="en-US" dirty="0" smtClean="0"/>
              <a:t>Publications by ATLAS &amp; CMS results  at end of January</a:t>
            </a:r>
          </a:p>
          <a:p>
            <a:r>
              <a:rPr lang="en-US" dirty="0" smtClean="0"/>
              <a:t>Plan: transform conf</a:t>
            </a:r>
            <a:r>
              <a:rPr lang="en-US" dirty="0" smtClean="0"/>
              <a:t>. notes for council into </a:t>
            </a:r>
            <a:r>
              <a:rPr lang="en-US" dirty="0" smtClean="0"/>
              <a:t>papers</a:t>
            </a:r>
          </a:p>
          <a:p>
            <a:pPr lvl="1"/>
            <a:r>
              <a:rPr lang="en-US" dirty="0" smtClean="0"/>
              <a:t>Analyses </a:t>
            </a:r>
            <a:r>
              <a:rPr lang="en-US" dirty="0" smtClean="0"/>
              <a:t>not currently approved, but wanting to publish </a:t>
            </a:r>
            <a:r>
              <a:rPr lang="en-US" dirty="0" smtClean="0"/>
              <a:t>should be </a:t>
            </a:r>
            <a:r>
              <a:rPr lang="en-US" dirty="0" smtClean="0"/>
              <a:t>frozen by the  13th of December seminar to reduce </a:t>
            </a:r>
            <a:r>
              <a:rPr lang="en-US" dirty="0" smtClean="0"/>
              <a:t>bias</a:t>
            </a:r>
          </a:p>
          <a:p>
            <a:r>
              <a:rPr lang="en-US" dirty="0" smtClean="0"/>
              <a:t>How do we get there?</a:t>
            </a:r>
          </a:p>
          <a:p>
            <a:r>
              <a:rPr lang="en-US" dirty="0" smtClean="0"/>
              <a:t>More details in </a:t>
            </a:r>
            <a:r>
              <a:rPr lang="en-US" dirty="0" err="1" smtClean="0"/>
              <a:t>Fabiola’s</a:t>
            </a:r>
            <a:r>
              <a:rPr lang="en-US" dirty="0" smtClean="0"/>
              <a:t> talk in today’s weekly meeting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smtClean="0"/>
              <a:t>I</a:t>
            </a:r>
            <a:r>
              <a:rPr lang="en-US" dirty="0" smtClean="0"/>
              <a:t>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an area in SVN for WH/ZH COM note </a:t>
            </a:r>
          </a:p>
          <a:p>
            <a:r>
              <a:rPr lang="en-US" dirty="0" smtClean="0"/>
              <a:t>Ask </a:t>
            </a:r>
            <a:r>
              <a:rPr lang="en-US" dirty="0" err="1" smtClean="0"/>
              <a:t>Ed.Board</a:t>
            </a:r>
            <a:r>
              <a:rPr lang="en-US" dirty="0" smtClean="0"/>
              <a:t> members to continue for paper</a:t>
            </a:r>
          </a:p>
          <a:p>
            <a:r>
              <a:rPr lang="en-US" dirty="0" smtClean="0"/>
              <a:t>Make SVN area for boosted analysis </a:t>
            </a:r>
            <a:r>
              <a:rPr lang="en-US" dirty="0" smtClean="0"/>
              <a:t>COM </a:t>
            </a:r>
            <a:endParaRPr lang="en-US" dirty="0" smtClean="0"/>
          </a:p>
          <a:p>
            <a:r>
              <a:rPr lang="en-US" dirty="0" smtClean="0"/>
              <a:t>Follow up on MC requests for ZH-&gt;</a:t>
            </a:r>
            <a:r>
              <a:rPr lang="en-US" dirty="0" err="1" smtClean="0"/>
              <a:t>ννbb</a:t>
            </a:r>
            <a:r>
              <a:rPr lang="en-US" dirty="0" smtClean="0"/>
              <a:t>, </a:t>
            </a:r>
            <a:r>
              <a:rPr lang="en-US" dirty="0" err="1" smtClean="0"/>
              <a:t>ttH</a:t>
            </a:r>
            <a:r>
              <a:rPr lang="en-US" dirty="0" smtClean="0"/>
              <a:t>, VBF/</a:t>
            </a:r>
            <a:r>
              <a:rPr lang="en-US" dirty="0" err="1" smtClean="0"/>
              <a:t>ggF</a:t>
            </a:r>
            <a:endParaRPr lang="en-US" dirty="0" smtClean="0"/>
          </a:p>
          <a:p>
            <a:r>
              <a:rPr lang="en-US" dirty="0" smtClean="0"/>
              <a:t>Try to find better time slot for HSG5 meeting</a:t>
            </a:r>
          </a:p>
          <a:p>
            <a:r>
              <a:rPr lang="en-US" dirty="0" smtClean="0"/>
              <a:t>Anything else?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0493" y="2666599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6000" dirty="0" smtClean="0"/>
              <a:t>Backup</a:t>
            </a:r>
            <a:endParaRPr lang="en-US" sz="6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83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December Note(?)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95" y="1022968"/>
            <a:ext cx="8885305" cy="533338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First editorial board meeting – introduced issue</a:t>
            </a:r>
          </a:p>
          <a:p>
            <a:r>
              <a:rPr lang="en-US" b="1" dirty="0" smtClean="0"/>
              <a:t>Not yet done:</a:t>
            </a:r>
          </a:p>
          <a:p>
            <a:pPr lvl="1"/>
            <a:r>
              <a:rPr lang="en-US" dirty="0" smtClean="0"/>
              <a:t>Run on all 2011 data (missed part of period M and some other data files)</a:t>
            </a:r>
          </a:p>
          <a:p>
            <a:pPr lvl="1"/>
            <a:r>
              <a:rPr lang="en-US" dirty="0" smtClean="0"/>
              <a:t>Run on MC11b datasets – status?</a:t>
            </a:r>
          </a:p>
          <a:p>
            <a:pPr lvl="1"/>
            <a:r>
              <a:rPr lang="en-US" dirty="0" smtClean="0"/>
              <a:t>Move to </a:t>
            </a:r>
            <a:r>
              <a:rPr lang="en-US" dirty="0" err="1" smtClean="0"/>
              <a:t>METRefFinal</a:t>
            </a:r>
            <a:r>
              <a:rPr lang="en-US" dirty="0" smtClean="0"/>
              <a:t> done in analysis software but unchecked</a:t>
            </a:r>
          </a:p>
          <a:p>
            <a:pPr lvl="1"/>
            <a:r>
              <a:rPr lang="en-US" dirty="0" smtClean="0"/>
              <a:t>Apply recommended electron fudge factors (appeared on Friday – see text file attached to agenda) </a:t>
            </a:r>
          </a:p>
          <a:p>
            <a:pPr lvl="1"/>
            <a:r>
              <a:rPr lang="en-US" dirty="0" smtClean="0"/>
              <a:t>Treatment of inefficiency due to bad </a:t>
            </a:r>
            <a:r>
              <a:rPr lang="en-US" dirty="0" err="1" smtClean="0"/>
              <a:t>muon</a:t>
            </a:r>
            <a:r>
              <a:rPr lang="en-US" dirty="0" smtClean="0"/>
              <a:t> trigger region in period L (trigger </a:t>
            </a:r>
            <a:r>
              <a:rPr lang="en-US" dirty="0" err="1" smtClean="0"/>
              <a:t>muon</a:t>
            </a:r>
            <a:r>
              <a:rPr lang="en-US" dirty="0" smtClean="0"/>
              <a:t> scale factors appeared on Saturday – attached to agenda)</a:t>
            </a:r>
          </a:p>
          <a:p>
            <a:endParaRPr lang="en-US" dirty="0" smtClean="0"/>
          </a:p>
          <a:p>
            <a:r>
              <a:rPr lang="en-US" b="1" dirty="0" smtClean="0"/>
              <a:t>Points of concern/to follow up</a:t>
            </a:r>
          </a:p>
          <a:p>
            <a:pPr lvl="1"/>
            <a:r>
              <a:rPr lang="en-US" dirty="0" smtClean="0"/>
              <a:t>Availability of MC11b datasets</a:t>
            </a:r>
          </a:p>
          <a:p>
            <a:pPr lvl="1"/>
            <a:r>
              <a:rPr lang="en-US" dirty="0" smtClean="0"/>
              <a:t>Vertex multiplicity/MET/pile-up due to </a:t>
            </a:r>
            <a:r>
              <a:rPr lang="en-US" dirty="0" err="1" smtClean="0"/>
              <a:t>pythia</a:t>
            </a:r>
            <a:r>
              <a:rPr lang="en-US" dirty="0" smtClean="0"/>
              <a:t> 8 </a:t>
            </a:r>
            <a:r>
              <a:rPr lang="en-US" dirty="0" err="1" smtClean="0"/>
              <a:t>minbias</a:t>
            </a:r>
            <a:r>
              <a:rPr lang="en-US" dirty="0" smtClean="0"/>
              <a:t> events in mc11 (ongoing)</a:t>
            </a:r>
          </a:p>
          <a:p>
            <a:pPr lvl="1"/>
            <a:r>
              <a:rPr lang="en-US" dirty="0" smtClean="0"/>
              <a:t>Data/MC agreement in 0-jet bin of WH analysis (note analysis cut on </a:t>
            </a:r>
            <a:r>
              <a:rPr lang="en-US" dirty="0" err="1" smtClean="0"/>
              <a:t>Njet</a:t>
            </a:r>
            <a:r>
              <a:rPr lang="en-US" dirty="0" smtClean="0"/>
              <a:t>&gt;2)</a:t>
            </a:r>
          </a:p>
          <a:p>
            <a:pPr lvl="1"/>
            <a:r>
              <a:rPr lang="en-US" dirty="0" err="1" smtClean="0"/>
              <a:t>b</a:t>
            </a:r>
            <a:r>
              <a:rPr lang="en-US" dirty="0" smtClean="0"/>
              <a:t>-tagging scale factors -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-dependence may sculpt signal, especially due to bin edges</a:t>
            </a:r>
          </a:p>
          <a:p>
            <a:pPr lvl="1"/>
            <a:r>
              <a:rPr lang="en-US" dirty="0" smtClean="0"/>
              <a:t>Jet </a:t>
            </a:r>
            <a:r>
              <a:rPr lang="en-US" dirty="0" err="1" smtClean="0"/>
              <a:t>systematics</a:t>
            </a:r>
            <a:r>
              <a:rPr lang="en-US" dirty="0" smtClean="0"/>
              <a:t> – recommendations?</a:t>
            </a:r>
          </a:p>
          <a:p>
            <a:endParaRPr lang="en-US" dirty="0" smtClean="0"/>
          </a:p>
          <a:p>
            <a:r>
              <a:rPr lang="en-US" b="1" dirty="0" smtClean="0"/>
              <a:t>Reminder of timeline:</a:t>
            </a:r>
          </a:p>
          <a:p>
            <a:pPr lvl="1"/>
            <a:r>
              <a:rPr lang="en-US" dirty="0" smtClean="0"/>
              <a:t>Higgs approval: aim for 25, but no margin!</a:t>
            </a:r>
          </a:p>
          <a:p>
            <a:pPr lvl="1"/>
            <a:r>
              <a:rPr lang="en-US" dirty="0" smtClean="0"/>
              <a:t> Circulation to ATLAS for 1 week for comments (up to 2 Dec. at latest) </a:t>
            </a:r>
          </a:p>
          <a:p>
            <a:pPr lvl="2"/>
            <a:r>
              <a:rPr lang="en-US" dirty="0" smtClean="0"/>
              <a:t>Can be reduced to 3 days if we find a nice peak at 115 </a:t>
            </a:r>
            <a:r>
              <a:rPr lang="en-US" dirty="0" err="1" smtClean="0"/>
              <a:t>GeV</a:t>
            </a:r>
            <a:r>
              <a:rPr lang="en-US" dirty="0" smtClean="0"/>
              <a:t>, confirmed by H-&gt;</a:t>
            </a:r>
            <a:r>
              <a:rPr lang="en-US" dirty="0" err="1" smtClean="0"/>
              <a:t>γγ</a:t>
            </a:r>
            <a:r>
              <a:rPr lang="en-US" dirty="0" smtClean="0"/>
              <a:t> 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/>
          </a:p>
          <a:p>
            <a:pPr lvl="1"/>
            <a:r>
              <a:rPr lang="en-US" dirty="0" smtClean="0"/>
              <a:t>Public presentation plus 1 week for last comments (9 Dec. at latest)</a:t>
            </a:r>
          </a:p>
          <a:p>
            <a:pPr lvl="1"/>
            <a:r>
              <a:rPr lang="en-US" dirty="0" smtClean="0"/>
              <a:t>CERN Council meeting starts 12 December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Weekly Meeting - 29/11/2011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158928</TotalTime>
  <Words>557</Words>
  <Application>Microsoft Macintosh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</vt:lpstr>
      <vt:lpstr>Luminosity Uncertainty</vt:lpstr>
      <vt:lpstr>December CERN Council meeting </vt:lpstr>
      <vt:lpstr>Other Issues</vt:lpstr>
      <vt:lpstr>Backup</vt:lpstr>
      <vt:lpstr>December Note(?)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286</cp:revision>
  <cp:lastPrinted>2011-04-11T11:26:17Z</cp:lastPrinted>
  <dcterms:created xsi:type="dcterms:W3CDTF">2011-11-29T06:29:25Z</dcterms:created>
  <dcterms:modified xsi:type="dcterms:W3CDTF">2011-11-29T09:41:05Z</dcterms:modified>
</cp:coreProperties>
</file>