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9" r:id="rId3"/>
    <p:sldId id="320" r:id="rId4"/>
    <p:sldId id="324" r:id="rId5"/>
    <p:sldId id="321" r:id="rId6"/>
    <p:sldId id="322" r:id="rId7"/>
    <p:sldId id="323" r:id="rId8"/>
    <p:sldId id="286" r:id="rId9"/>
    <p:sldId id="284" r:id="rId10"/>
    <p:sldId id="302" r:id="rId11"/>
    <p:sldId id="303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space.cern.ch/atlas-sm-wz-physics/default.aspx" TargetMode="External"/><Relationship Id="rId4" Type="http://schemas.openxmlformats.org/officeDocument/2006/relationships/hyperlink" Target="https://twiki.cern.ch/twiki/bin/view/AtlasProtected/Analysis16" TargetMode="External"/><Relationship Id="rId5" Type="http://schemas.openxmlformats.org/officeDocument/2006/relationships/hyperlink" Target="https://twiki.cern.ch/twiki/bin/view/AtlasProtected/EnergyScaleResolutionRecommendations" TargetMode="External"/><Relationship Id="rId7" Type="http://schemas.openxmlformats.org/officeDocument/2006/relationships/hyperlink" Target="https://espace.cern.ch/atlas-sm-wz-physics/Lists/Common%20Selection/Flat.aspx?RootFolder=/atlas-sm-wz-physics/Lists/Common%20Selection/Baseline%20Selection%20v1.0&amp;FolderCTID=0x0120020089CD65DCB70FDA479AB77EB366E7C9F0&amp;TopicsView=https://espace.cern.ch/atlas-sm-wz-physics/Lists/Common%20Selection/AllItems.asp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MCPAnalysisGuidelinesRel16" TargetMode="External"/><Relationship Id="rId3" Type="http://schemas.openxmlformats.org/officeDocument/2006/relationships/hyperlink" Target="https://twiki.cern.ch/twiki/bin/view/AtlasProtected/HowToCleanJets%23Bad_jets_rel16_data" TargetMode="External"/><Relationship Id="rId6" Type="http://schemas.openxmlformats.org/officeDocument/2006/relationships/hyperlink" Target="https://twiki.cern.ch/twiki/bin/view/AtlasProtected/EnergyRescal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dico.cern.ch/conferenceDisplay.py?confId=131204" TargetMode="External"/><Relationship Id="rId3" Type="http://schemas.openxmlformats.org/officeDocument/2006/relationships/hyperlink" Target="https://indico.cern.ch/conferenceDisplay.py?confId=13249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AnalysisData20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space.cern.ch/atlas-sm-wz-physics/Lists/Common%20Selection/AllItems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space.cern.ch/atlas-project-HSG5-H2bb/default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H-&gt;bb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 29 March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1923412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4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to be answered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112"/>
            <a:ext cx="8229600" cy="5326238"/>
          </a:xfrm>
        </p:spPr>
        <p:txBody>
          <a:bodyPr>
            <a:normAutofit fontScale="62500" lnSpcReduction="20000"/>
          </a:bodyPr>
          <a:lstStyle/>
          <a:p>
            <a:pPr marL="514350" indent="-514350"/>
            <a:r>
              <a:rPr lang="en-US" dirty="0" smtClean="0"/>
              <a:t>Cut-based analysis focusing on WH -&gt; </a:t>
            </a:r>
            <a:r>
              <a:rPr lang="en-US" dirty="0" err="1" smtClean="0"/>
              <a:t>e/μ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endParaRPr lang="en-US" dirty="0" smtClean="0"/>
          </a:p>
          <a:p>
            <a:pPr marL="914400" lvl="1" indent="-514350"/>
            <a:r>
              <a:rPr lang="en-US" dirty="0" smtClean="0"/>
              <a:t>Establish analysis selection: why is each cut applied and why at each particular value? Are we convinced this is the right thing to do?</a:t>
            </a:r>
          </a:p>
          <a:p>
            <a:pPr marL="914400" lvl="1" indent="-514350"/>
            <a:r>
              <a:rPr lang="en-US" dirty="0" smtClean="0"/>
              <a:t>Establish set of systematic uncertainties: start from combined performance group recommendations. What are the most important? Are there any hidden pitfalls for us?</a:t>
            </a:r>
          </a:p>
          <a:p>
            <a:pPr marL="914400" lvl="1" indent="-514350"/>
            <a:r>
              <a:rPr lang="en-US" dirty="0" smtClean="0"/>
              <a:t>What </a:t>
            </a:r>
            <a:r>
              <a:rPr lang="en-US" dirty="0" err="1" smtClean="0"/>
              <a:t>b</a:t>
            </a:r>
            <a:r>
              <a:rPr lang="en-US" dirty="0" smtClean="0"/>
              <a:t>-taggers and why? What calibrations do we expect to be ready in time? What is the corresponding systematic uncertainty?</a:t>
            </a:r>
          </a:p>
          <a:p>
            <a:pPr marL="914400" lvl="1" indent="-514350"/>
            <a:r>
              <a:rPr lang="en-US" dirty="0" smtClean="0"/>
              <a:t>What sort of exclusion limits can we expect for 0.5, 1, 2 fb</a:t>
            </a:r>
            <a:r>
              <a:rPr lang="en-US" baseline="30000" dirty="0" smtClean="0"/>
              <a:t>-1</a:t>
            </a:r>
            <a:r>
              <a:rPr lang="en-US" dirty="0" smtClean="0"/>
              <a:t> ?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Multivariate analysis in parallel, to improve on cut-based analysis</a:t>
            </a:r>
          </a:p>
          <a:p>
            <a:pPr marL="914400" lvl="1" indent="-514350"/>
            <a:r>
              <a:rPr lang="en-US" dirty="0" smtClean="0"/>
              <a:t>What event </a:t>
            </a:r>
            <a:r>
              <a:rPr lang="en-US" dirty="0" err="1" smtClean="0"/>
              <a:t>preselection</a:t>
            </a:r>
            <a:r>
              <a:rPr lang="en-US" dirty="0" smtClean="0"/>
              <a:t> should be used and why?</a:t>
            </a:r>
          </a:p>
          <a:p>
            <a:pPr marL="914400" lvl="1" indent="-514350"/>
            <a:r>
              <a:rPr lang="en-US" dirty="0" smtClean="0"/>
              <a:t>Use for signal-background separation only or target particular backgrounds?</a:t>
            </a:r>
          </a:p>
          <a:p>
            <a:pPr marL="914400" lvl="1" indent="-514350"/>
            <a:r>
              <a:rPr lang="en-US" dirty="0" smtClean="0"/>
              <a:t>What are the possible bias? Where can it go wrong?</a:t>
            </a:r>
          </a:p>
          <a:p>
            <a:pPr marL="914400" lvl="1" indent="-514350"/>
            <a:r>
              <a:rPr lang="en-US" dirty="0" smtClean="0"/>
              <a:t>What improvement can be expected </a:t>
            </a:r>
            <a:r>
              <a:rPr lang="en-US" dirty="0" err="1" smtClean="0"/>
              <a:t>wrt</a:t>
            </a:r>
            <a:r>
              <a:rPr lang="en-US" dirty="0" smtClean="0"/>
              <a:t> cut-based analysis for 0.5, 1, 2 fb</a:t>
            </a:r>
            <a:r>
              <a:rPr lang="en-US" baseline="30000" dirty="0" smtClean="0"/>
              <a:t>-1 </a:t>
            </a:r>
            <a:r>
              <a:rPr lang="en-US" dirty="0" smtClean="0"/>
              <a:t>?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Exclusion plot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 (95% C.L. limit on σ/σ</a:t>
            </a:r>
            <a:r>
              <a:rPr lang="en-US" baseline="-25000" dirty="0" smtClean="0"/>
              <a:t>SM</a:t>
            </a:r>
            <a:r>
              <a:rPr lang="en-US" dirty="0" smtClean="0"/>
              <a:t>)</a:t>
            </a:r>
          </a:p>
          <a:p>
            <a:pPr marL="914400" lvl="1" indent="-514350"/>
            <a:r>
              <a:rPr lang="en-US" dirty="0" smtClean="0"/>
              <a:t>Need someone to implement </a:t>
            </a:r>
            <a:r>
              <a:rPr lang="en-US" dirty="0" err="1" smtClean="0"/>
              <a:t>RooStats</a:t>
            </a:r>
            <a:r>
              <a:rPr lang="en-US" dirty="0" smtClean="0"/>
              <a:t>  workspace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1013"/>
                <a:gridCol w="7942987"/>
              </a:tblGrid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Milestones wish list 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Dubna</a:t>
                      </a:r>
                      <a:r>
                        <a:rPr lang="en-US" sz="1600" dirty="0" smtClean="0"/>
                        <a:t> workshop – analysis frozen</a:t>
                      </a:r>
                    </a:p>
                    <a:p>
                      <a:r>
                        <a:rPr lang="en-US" sz="1600" dirty="0" smtClean="0"/>
                        <a:t>After</a:t>
                      </a:r>
                      <a:r>
                        <a:rPr lang="en-US" sz="1600" baseline="0" dirty="0" smtClean="0"/>
                        <a:t> this: add data to un-boosted analysis and prepare for result approval </a:t>
                      </a:r>
                    </a:p>
                    <a:p>
                      <a:r>
                        <a:rPr lang="en-US" sz="1600" baseline="0" dirty="0" smtClean="0"/>
                        <a:t>Concentrate more effort on boosted VH with a view to obtaining results quickly</a:t>
                      </a:r>
                      <a:endParaRPr lang="en-US" sz="1600" dirty="0" smtClean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 results with 2011 data from cut-based</a:t>
                      </a:r>
                      <a:r>
                        <a:rPr lang="en-US" sz="1600" baseline="0" dirty="0" smtClean="0"/>
                        <a:t> and multivariate analyses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May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Margin for dealing with unforeseen problems</a:t>
                      </a:r>
                      <a:endParaRPr lang="en-US" sz="1600" dirty="0"/>
                    </a:p>
                  </a:txBody>
                  <a:tcPr/>
                </a:tc>
              </a:tr>
              <a:tr h="86526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Start looking</a:t>
                      </a:r>
                      <a:r>
                        <a:rPr lang="en-US" sz="1600" baseline="0" dirty="0" smtClean="0"/>
                        <a:t> at 2011 data if enough is available. </a:t>
                      </a:r>
                    </a:p>
                    <a:p>
                      <a:r>
                        <a:rPr lang="en-US" sz="1600" baseline="0" dirty="0" smtClean="0"/>
                        <a:t>Any surprises? How does the MC describe the new data? </a:t>
                      </a:r>
                    </a:p>
                    <a:p>
                      <a:r>
                        <a:rPr lang="en-US" sz="1600" baseline="0" dirty="0" smtClean="0"/>
                        <a:t>By now we should have a reasonable idea of results from the multivariate analysis</a:t>
                      </a:r>
                      <a:endParaRPr lang="en-US" sz="1600" dirty="0"/>
                    </a:p>
                  </a:txBody>
                  <a:tcPr/>
                </a:tc>
              </a:tr>
              <a:tr h="35251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19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End</a:t>
                      </a:r>
                      <a:r>
                        <a:rPr lang="en-US" sz="1600" baseline="0" dirty="0" smtClean="0"/>
                        <a:t> of 2 weeks of beam scrubbing. (</a:t>
                      </a:r>
                      <a:r>
                        <a:rPr lang="en-US" sz="1600" dirty="0" smtClean="0"/>
                        <a:t>I’m away for Easter)</a:t>
                      </a:r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By</a:t>
                      </a:r>
                      <a:r>
                        <a:rPr lang="en-US" sz="1600" baseline="0" dirty="0" smtClean="0"/>
                        <a:t> now w</a:t>
                      </a:r>
                      <a:r>
                        <a:rPr lang="en-US" sz="1600" dirty="0" smtClean="0"/>
                        <a:t>e should have a</a:t>
                      </a:r>
                      <a:r>
                        <a:rPr lang="en-US" sz="1600" baseline="0" dirty="0" smtClean="0"/>
                        <a:t> reasonable</a:t>
                      </a:r>
                      <a:r>
                        <a:rPr lang="en-US" sz="1600" dirty="0" smtClean="0"/>
                        <a:t> idea of the</a:t>
                      </a:r>
                      <a:r>
                        <a:rPr lang="en-US" sz="1600" baseline="0" dirty="0" smtClean="0"/>
                        <a:t> exclusion </a:t>
                      </a:r>
                      <a:r>
                        <a:rPr lang="en-US" sz="1600" dirty="0" smtClean="0"/>
                        <a:t>of</a:t>
                      </a:r>
                      <a:r>
                        <a:rPr lang="en-US" sz="1600" baseline="0" dirty="0" smtClean="0"/>
                        <a:t> the cut-based analysis </a:t>
                      </a:r>
                    </a:p>
                    <a:p>
                      <a:r>
                        <a:rPr lang="en-US" sz="1600" dirty="0" smtClean="0"/>
                        <a:t>First report</a:t>
                      </a:r>
                      <a:r>
                        <a:rPr lang="en-US" sz="1600" baseline="0" dirty="0" smtClean="0"/>
                        <a:t> on MVA preliminary results – establish plan for getting results by </a:t>
                      </a:r>
                      <a:r>
                        <a:rPr lang="en-US" sz="1600" baseline="0" dirty="0" err="1" smtClean="0"/>
                        <a:t>Dubna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137800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April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Identify the worst </a:t>
                      </a:r>
                      <a:r>
                        <a:rPr lang="en-US" sz="1600" dirty="0" err="1" smtClean="0"/>
                        <a:t>systematics</a:t>
                      </a:r>
                      <a:r>
                        <a:rPr lang="en-US" sz="1600" dirty="0" smtClean="0"/>
                        <a:t> and discuss any possible improvements: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dirty="0" smtClean="0"/>
                        <a:t>Any</a:t>
                      </a:r>
                      <a:r>
                        <a:rPr lang="en-US" sz="1600" baseline="0" dirty="0" smtClean="0"/>
                        <a:t> changes needed in analysis cuts? 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Any study necessary for corrections to some systematic effect? </a:t>
                      </a:r>
                    </a:p>
                    <a:p>
                      <a:r>
                        <a:rPr lang="en-US" sz="1600" baseline="0" dirty="0" smtClean="0"/>
                        <a:t>Multivariate analysis: iterate on </a:t>
                      </a:r>
                      <a:r>
                        <a:rPr lang="en-US" sz="1600" baseline="0" dirty="0" err="1" smtClean="0"/>
                        <a:t>preselection</a:t>
                      </a:r>
                      <a:r>
                        <a:rPr lang="en-US" sz="1600" baseline="0" dirty="0" smtClean="0"/>
                        <a:t> cuts, methods, questions</a:t>
                      </a:r>
                    </a:p>
                    <a:p>
                      <a:r>
                        <a:rPr lang="en-US" sz="1600" baseline="0" dirty="0" smtClean="0"/>
                        <a:t>Assign tasks – divide the work to achieve better results!</a:t>
                      </a:r>
                    </a:p>
                  </a:txBody>
                  <a:tcPr/>
                </a:tc>
              </a:tr>
              <a:tr h="1121635"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29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 analysis</a:t>
                      </a:r>
                      <a:r>
                        <a:rPr lang="en-US" sz="1600" baseline="0" dirty="0" smtClean="0"/>
                        <a:t> cuts: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If possible as result of optimization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Use 2010 data to develop cuts and show that data is well described by background MC</a:t>
                      </a:r>
                    </a:p>
                    <a:p>
                      <a:r>
                        <a:rPr lang="en-US" sz="1600" baseline="0" dirty="0" smtClean="0"/>
                        <a:t>Start evaluating </a:t>
                      </a:r>
                      <a:r>
                        <a:rPr lang="en-US" sz="1600" baseline="0" dirty="0" err="1" smtClean="0"/>
                        <a:t>systematics</a:t>
                      </a:r>
                      <a:endParaRPr lang="en-US" sz="1600" baseline="0" dirty="0" smtClean="0"/>
                    </a:p>
                  </a:txBody>
                  <a:tcPr/>
                </a:tc>
              </a:tr>
              <a:tr h="6088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 March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Iterate on</a:t>
                      </a:r>
                      <a:r>
                        <a:rPr lang="en-US" sz="1600" baseline="0" dirty="0" smtClean="0"/>
                        <a:t> analysis cuts – </a:t>
                      </a:r>
                      <a:r>
                        <a:rPr lang="en-US" sz="1600" dirty="0" smtClean="0"/>
                        <a:t>why is each cut applied at each particular value?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Start iteration on multivariate methods to improve analysis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7240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Reconstruction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778" y="1115797"/>
            <a:ext cx="8706555" cy="5240553"/>
          </a:xfrm>
          <a:solidFill>
            <a:schemeClr val="bg1">
              <a:alpha val="74000"/>
            </a:schemeClr>
          </a:solidFill>
          <a:effectLst/>
        </p:spPr>
        <p:txBody>
          <a:bodyPr>
            <a:normAutofit fontScale="55000" lnSpcReduction="20000"/>
          </a:bodyPr>
          <a:lstStyle/>
          <a:p>
            <a:r>
              <a:rPr lang="en-US" b="1" dirty="0" err="1" smtClean="0"/>
              <a:t>Muon</a:t>
            </a:r>
            <a:r>
              <a:rPr lang="en-US" dirty="0" smtClean="0"/>
              <a:t> CP group recommendations for release 16: </a:t>
            </a:r>
          </a:p>
          <a:p>
            <a:pPr lvl="1"/>
            <a:r>
              <a:rPr lang="en-US" dirty="0" smtClean="0"/>
              <a:t>Reconstruction efficiency and isolation efficiency scale factors, momentum smearing functions</a:t>
            </a:r>
          </a:p>
          <a:p>
            <a:pPr lvl="1"/>
            <a:r>
              <a:rPr lang="en-US" dirty="0" smtClean="0">
                <a:hlinkClick r:id="rId2"/>
              </a:rPr>
              <a:t>https://twiki.cern.ch/twiki/bin/view/AtlasProtected/MCPAnalysisGuidelinesRel16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Jet/</a:t>
            </a:r>
            <a:r>
              <a:rPr lang="en-US" dirty="0" err="1" smtClean="0"/>
              <a:t>Etmiss</a:t>
            </a:r>
            <a:r>
              <a:rPr lang="en-US" dirty="0" smtClean="0"/>
              <a:t> recommendations for </a:t>
            </a:r>
            <a:r>
              <a:rPr lang="en-US" b="1" dirty="0" smtClean="0"/>
              <a:t>jet cleaning </a:t>
            </a:r>
            <a:r>
              <a:rPr lang="en-US" dirty="0" smtClean="0"/>
              <a:t>in release 16:</a:t>
            </a:r>
          </a:p>
          <a:p>
            <a:pPr lvl="1"/>
            <a:r>
              <a:rPr lang="en-US" dirty="0" smtClean="0"/>
              <a:t>Medium jet cleaning should give similar rejection to </a:t>
            </a:r>
            <a:r>
              <a:rPr lang="en-US" dirty="0" err="1" smtClean="0"/>
              <a:t>rel</a:t>
            </a:r>
            <a:r>
              <a:rPr lang="en-US" dirty="0" smtClean="0"/>
              <a:t> 15 cleaning but with better efficiency</a:t>
            </a:r>
          </a:p>
          <a:p>
            <a:pPr lvl="1"/>
            <a:r>
              <a:rPr lang="en-US" dirty="0" smtClean="0"/>
              <a:t>Tight jet cleaning should not be used – still under discussion</a:t>
            </a:r>
          </a:p>
          <a:p>
            <a:pPr lvl="1"/>
            <a:r>
              <a:rPr lang="en-US" dirty="0" smtClean="0">
                <a:hlinkClick r:id="rId3"/>
              </a:rPr>
              <a:t>https://twiki.cern.ch/twiki/bin/view/AtlasProtected/HowToCleanJets#Bad_jets_rel16_data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New!: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b</a:t>
            </a:r>
            <a:r>
              <a:rPr lang="en-US" b="1" dirty="0" smtClean="0"/>
              <a:t>-tagging calibrations</a:t>
            </a:r>
            <a:r>
              <a:rPr lang="en-US" dirty="0" smtClean="0"/>
              <a:t> for release 16 based on full 2010 data:</a:t>
            </a:r>
          </a:p>
          <a:p>
            <a:pPr lvl="1"/>
            <a:r>
              <a:rPr lang="en-US" dirty="0" smtClean="0">
                <a:hlinkClick r:id="rId4"/>
              </a:rPr>
              <a:t>https://twiki.cern.ch/twiki/bin/view/AtlasProtected/Analysis16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</a:t>
            </a:r>
            <a:r>
              <a:rPr lang="en-US" dirty="0" smtClean="0"/>
              <a:t>/gamma recommendations for </a:t>
            </a:r>
            <a:r>
              <a:rPr lang="en-US" b="1" dirty="0" smtClean="0"/>
              <a:t>energy scale and resolution</a:t>
            </a:r>
            <a:r>
              <a:rPr lang="en-US" dirty="0" smtClean="0"/>
              <a:t> in release 16:</a:t>
            </a:r>
          </a:p>
          <a:p>
            <a:pPr lvl="1"/>
            <a:r>
              <a:rPr lang="en-US" dirty="0" smtClean="0">
                <a:hlinkClick r:id="rId5"/>
              </a:rPr>
              <a:t>https://twiki.cern.ch/twiki/bin/view/AtlasProtected/EnergyScaleResolutionRecommendations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 err="1" smtClean="0"/>
              <a:t>rescaler</a:t>
            </a:r>
            <a:r>
              <a:rPr lang="en-US" dirty="0" smtClean="0"/>
              <a:t> tool: </a:t>
            </a:r>
            <a:r>
              <a:rPr lang="en-US" u="sng" dirty="0" smtClean="0">
                <a:hlinkClick r:id="rId6"/>
              </a:rPr>
              <a:t>https://twiki.cern.ch/twiki/bin/view/AtlasProtected/EnergyRescaler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Standard Model </a:t>
            </a:r>
            <a:r>
              <a:rPr lang="en-US" b="1" dirty="0" smtClean="0"/>
              <a:t>W/Z </a:t>
            </a:r>
            <a:r>
              <a:rPr lang="en-US" dirty="0" smtClean="0"/>
              <a:t>group </a:t>
            </a:r>
            <a:r>
              <a:rPr lang="en-US" b="1" dirty="0" smtClean="0">
                <a:solidFill>
                  <a:srgbClr val="FF0000"/>
                </a:solidFill>
              </a:rPr>
              <a:t>baseline selection </a:t>
            </a:r>
            <a:r>
              <a:rPr lang="en-US" dirty="0" smtClean="0"/>
              <a:t>for release 16 (next 4 slides):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7"/>
              </a:rPr>
              <a:t>discussion</a:t>
            </a:r>
            <a:r>
              <a:rPr lang="en-US" dirty="0" smtClean="0"/>
              <a:t> in W/Z group </a:t>
            </a:r>
            <a:r>
              <a:rPr lang="en-US" dirty="0" smtClean="0">
                <a:hlinkClick r:id="rId8"/>
              </a:rPr>
              <a:t>Sharepoint</a:t>
            </a:r>
            <a:endParaRPr lang="en-US" dirty="0" smtClean="0"/>
          </a:p>
          <a:p>
            <a:pPr lvl="1"/>
            <a:r>
              <a:rPr lang="en-US" dirty="0" smtClean="0"/>
              <a:t>Also, finer points (and perhaps the not so fine) still being discussed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5057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2783"/>
            <a:ext cx="8686800" cy="256111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Technical stop this week </a:t>
            </a:r>
          </a:p>
          <a:p>
            <a:r>
              <a:rPr lang="en-US" dirty="0" smtClean="0"/>
              <a:t>Already ≈ 26 pb</a:t>
            </a:r>
            <a:r>
              <a:rPr lang="en-US" baseline="30000" dirty="0" smtClean="0"/>
              <a:t>-1</a:t>
            </a:r>
            <a:r>
              <a:rPr lang="en-US" dirty="0" smtClean="0"/>
              <a:t> collected with stable beams</a:t>
            </a:r>
          </a:p>
          <a:p>
            <a:pPr lvl="1"/>
            <a:r>
              <a:rPr lang="en-US" dirty="0" smtClean="0"/>
              <a:t>But ≈ 10 </a:t>
            </a:r>
            <a:r>
              <a:rPr lang="en-US" dirty="0" smtClean="0"/>
              <a:t>pb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with no B field</a:t>
            </a:r>
          </a:p>
          <a:p>
            <a:r>
              <a:rPr lang="en-US" dirty="0" smtClean="0"/>
              <a:t>Peak luminosity ≈2.5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 </a:t>
            </a:r>
            <a:r>
              <a:rPr lang="en-US" dirty="0" smtClean="0"/>
              <a:t>with 200 bunches</a:t>
            </a:r>
          </a:p>
          <a:p>
            <a:pPr lvl="1"/>
            <a:r>
              <a:rPr lang="en-US" dirty="0" smtClean="0"/>
              <a:t>≈maximum we had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But with lower </a:t>
            </a:r>
            <a:r>
              <a:rPr lang="en-US" dirty="0" err="1" smtClean="0"/>
              <a:t>β</a:t>
            </a:r>
            <a:r>
              <a:rPr lang="en-US" baseline="30000" dirty="0" smtClean="0"/>
              <a:t>*</a:t>
            </a:r>
            <a:r>
              <a:rPr lang="en-US" dirty="0" smtClean="0"/>
              <a:t> and so higher pileup (around </a:t>
            </a:r>
            <a:r>
              <a:rPr lang="en-US" dirty="0" err="1" smtClean="0"/>
              <a:t>μ</a:t>
            </a:r>
            <a:r>
              <a:rPr lang="en-US" dirty="0" smtClean="0"/>
              <a:t>=8 so far)</a:t>
            </a:r>
          </a:p>
          <a:p>
            <a:pPr lvl="1"/>
            <a:r>
              <a:rPr lang="en-US" dirty="0" smtClean="0"/>
              <a:t>Both in-time and out-of-time pileup will be important this year!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403893"/>
            <a:ext cx="4594726" cy="33175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419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10757"/>
            <a:ext cx="8528045" cy="197103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Preliminary meeting</a:t>
            </a:r>
            <a:r>
              <a:rPr lang="en-US" dirty="0" smtClean="0"/>
              <a:t>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err="1" smtClean="0"/>
              <a:t>physics+statistics</a:t>
            </a:r>
            <a:r>
              <a:rPr lang="en-US" dirty="0" smtClean="0"/>
              <a:t> forum: </a:t>
            </a:r>
            <a:r>
              <a:rPr lang="en-US" dirty="0" smtClean="0">
                <a:hlinkClick r:id="rId2"/>
              </a:rPr>
              <a:t>http://indico.cern.ch/conferenceDisplay.py?confId=131204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meeting on procedures </a:t>
            </a:r>
            <a:r>
              <a:rPr lang="en-US" dirty="0" smtClean="0"/>
              <a:t>for</a:t>
            </a:r>
            <a:r>
              <a:rPr lang="en-US" dirty="0" smtClean="0"/>
              <a:t> statistical interpretation </a:t>
            </a:r>
            <a:r>
              <a:rPr lang="en-US" dirty="0" smtClean="0"/>
              <a:t>of ATLAS</a:t>
            </a:r>
            <a:r>
              <a:rPr lang="en-US" dirty="0" smtClean="0"/>
              <a:t> results on April 15: </a:t>
            </a:r>
            <a:r>
              <a:rPr lang="en-US" dirty="0" smtClean="0">
                <a:hlinkClick r:id="rId3"/>
              </a:rPr>
              <a:t>https://indico.cern.ch/conferenceDisplay.py?confId=</a:t>
            </a:r>
            <a:r>
              <a:rPr lang="en-US" dirty="0" smtClean="0">
                <a:hlinkClick r:id="rId3"/>
              </a:rPr>
              <a:t>132499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81790"/>
            <a:ext cx="9144000" cy="3174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96" y="1246370"/>
            <a:ext cx="8229600" cy="9970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ATLAS NLO MC mini-</a:t>
            </a:r>
            <a:r>
              <a:rPr lang="en-US" dirty="0" smtClean="0"/>
              <a:t>workshop on Thursday this week</a:t>
            </a:r>
          </a:p>
          <a:p>
            <a:r>
              <a:rPr lang="en-US" dirty="0" smtClean="0"/>
              <a:t>Should be very interesting, especially for us!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332" y="2243466"/>
            <a:ext cx="6448668" cy="44780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5057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538"/>
            <a:ext cx="8229600" cy="22672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Analysis of 2011 data has started in Jet/</a:t>
            </a:r>
            <a:r>
              <a:rPr lang="en-US" dirty="0" err="1" smtClean="0"/>
              <a:t>Etmiss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https://twiki.cern.ch/twiki/bin/view/AtlasProtected/</a:t>
            </a:r>
            <a:r>
              <a:rPr lang="en-US" dirty="0" smtClean="0">
                <a:hlinkClick r:id="rId2"/>
              </a:rPr>
              <a:t>AnalysisData2011</a:t>
            </a:r>
            <a:endParaRPr lang="en-US" dirty="0" smtClean="0"/>
          </a:p>
          <a:p>
            <a:r>
              <a:rPr lang="en-US" dirty="0" smtClean="0"/>
              <a:t>It will be important to understand jet performance in the higher-pileup environment</a:t>
            </a:r>
          </a:p>
          <a:p>
            <a:r>
              <a:rPr lang="en-US" dirty="0" smtClean="0"/>
              <a:t>General call to arms was issued – all volunteers interested in contributing to jet studies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5057"/>
          </a:xfrm>
        </p:spPr>
        <p:txBody>
          <a:bodyPr>
            <a:normAutofit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261" y="1139538"/>
            <a:ext cx="8894740" cy="52168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W/Z common selection seems to have become more stable</a:t>
            </a:r>
          </a:p>
          <a:p>
            <a:pPr lvl="1"/>
            <a:r>
              <a:rPr lang="en-US" dirty="0" smtClean="0"/>
              <a:t>Version 1.2: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://espace.cern.ch/atlas-sm-wz-physics/Lists/Common%20Selection/AllItems.</a:t>
            </a:r>
            <a:r>
              <a:rPr lang="en-US" dirty="0" smtClean="0">
                <a:hlinkClick r:id="rId2"/>
              </a:rPr>
              <a:t>aspx</a:t>
            </a:r>
            <a:endParaRPr lang="en-US" dirty="0" smtClean="0"/>
          </a:p>
          <a:p>
            <a:pPr lvl="1"/>
            <a:r>
              <a:rPr lang="en-US" dirty="0" smtClean="0"/>
              <a:t>Aimed at W/Z 2010 data</a:t>
            </a:r>
          </a:p>
          <a:p>
            <a:endParaRPr lang="en-US" dirty="0" smtClean="0"/>
          </a:p>
          <a:p>
            <a:r>
              <a:rPr lang="en-US" dirty="0" smtClean="0"/>
              <a:t>My proposal is that we should use this selection for now</a:t>
            </a:r>
          </a:p>
          <a:p>
            <a:pPr lvl="1"/>
            <a:r>
              <a:rPr lang="en-US" dirty="0" smtClean="0"/>
              <a:t>Produce our first results for </a:t>
            </a:r>
            <a:r>
              <a:rPr lang="en-US" dirty="0" err="1" smtClean="0"/>
              <a:t>Dubna</a:t>
            </a:r>
            <a:r>
              <a:rPr lang="en-US" dirty="0" smtClean="0"/>
              <a:t> using  2010 data and this selection </a:t>
            </a:r>
          </a:p>
          <a:p>
            <a:pPr lvl="2"/>
            <a:r>
              <a:rPr lang="en-US" dirty="0" smtClean="0"/>
              <a:t>We don’t yet have </a:t>
            </a:r>
            <a:r>
              <a:rPr lang="en-US" b="1" dirty="0" smtClean="0"/>
              <a:t>any </a:t>
            </a:r>
            <a:r>
              <a:rPr lang="en-US" dirty="0" smtClean="0"/>
              <a:t>full analysis results from 2010 data!</a:t>
            </a:r>
          </a:p>
          <a:p>
            <a:pPr marL="742950" lvl="2" indent="-342900"/>
            <a:r>
              <a:rPr lang="en-US" dirty="0" smtClean="0"/>
              <a:t>Discussion later </a:t>
            </a:r>
            <a:r>
              <a:rPr lang="en-US" dirty="0" smtClean="0"/>
              <a:t>in today’s meeting</a:t>
            </a:r>
          </a:p>
          <a:p>
            <a:endParaRPr lang="en-US" dirty="0" smtClean="0"/>
          </a:p>
          <a:p>
            <a:r>
              <a:rPr lang="en-US" dirty="0" smtClean="0"/>
              <a:t>Then, before </a:t>
            </a:r>
            <a:r>
              <a:rPr lang="en-US" dirty="0" err="1" smtClean="0"/>
              <a:t>Dubna</a:t>
            </a:r>
            <a:r>
              <a:rPr lang="en-US" dirty="0" smtClean="0"/>
              <a:t>, we should compare results from 2010 data with 2011 data </a:t>
            </a:r>
          </a:p>
          <a:p>
            <a:pPr lvl="1"/>
            <a:r>
              <a:rPr lang="en-US" dirty="0" smtClean="0"/>
              <a:t>Understand 2010 data to check for surprises in 2011 data…</a:t>
            </a:r>
          </a:p>
          <a:p>
            <a:pPr lvl="1"/>
            <a:r>
              <a:rPr lang="en-US" dirty="0" smtClean="0"/>
              <a:t>First look from </a:t>
            </a:r>
            <a:r>
              <a:rPr lang="en-US" dirty="0" err="1" smtClean="0"/>
              <a:t>Lianliang</a:t>
            </a:r>
            <a:r>
              <a:rPr lang="en-US" dirty="0" smtClean="0"/>
              <a:t> already today – but remember we still have more 2010 data than 2011 data… and 2010 is well understood by CP groups</a:t>
            </a:r>
          </a:p>
          <a:p>
            <a:pPr lvl="1"/>
            <a:r>
              <a:rPr lang="en-US" dirty="0" smtClean="0"/>
              <a:t>Adapt cuts/object selection as needed and as recommended by CP groups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Sharepoint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932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have a </a:t>
            </a:r>
            <a:r>
              <a:rPr lang="en-US" dirty="0" err="1" smtClean="0"/>
              <a:t>Sharepoint</a:t>
            </a:r>
            <a:r>
              <a:rPr lang="en-US" dirty="0" smtClean="0"/>
              <a:t> </a:t>
            </a:r>
            <a:r>
              <a:rPr lang="en-US" dirty="0" smtClean="0"/>
              <a:t>page available: </a:t>
            </a:r>
            <a:r>
              <a:rPr lang="en-US" dirty="0" smtClean="0">
                <a:hlinkClick r:id="rId2"/>
              </a:rPr>
              <a:t>https://espace.cern.ch/atlas-project-HSG5-H2bb/default.</a:t>
            </a:r>
            <a:r>
              <a:rPr lang="en-US" dirty="0" smtClean="0">
                <a:hlinkClick r:id="rId2"/>
              </a:rPr>
              <a:t>aspx</a:t>
            </a:r>
            <a:endParaRPr lang="en-US" dirty="0" smtClean="0"/>
          </a:p>
          <a:p>
            <a:r>
              <a:rPr lang="en-US" dirty="0" smtClean="0"/>
              <a:t>Hasn’t been used for a long time, but should be useful to exchange information on the ongoing analyses</a:t>
            </a:r>
          </a:p>
          <a:p>
            <a:r>
              <a:rPr lang="en-US" dirty="0" smtClean="0"/>
              <a:t>Feel free to post new items!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9972"/>
            <a:ext cx="8229600" cy="7131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Roadmap for WH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99" y="1058333"/>
            <a:ext cx="8720667" cy="5368572"/>
          </a:xfrm>
        </p:spPr>
        <p:txBody>
          <a:bodyPr>
            <a:normAutofit fontScale="62500" lnSpcReduction="20000"/>
          </a:bodyPr>
          <a:lstStyle/>
          <a:p>
            <a:pPr marL="514350" indent="-514350"/>
            <a:r>
              <a:rPr lang="en-US" dirty="0" smtClean="0"/>
              <a:t>After the effort on cut flows, we’re ready to start producing results!</a:t>
            </a:r>
          </a:p>
          <a:p>
            <a:pPr marL="914400" lvl="1" indent="-514350"/>
            <a:r>
              <a:rPr lang="en-US" dirty="0" smtClean="0"/>
              <a:t>Concentrating on un-boosted results here only  because it’s still unclear what would be feasible in boosted analysis until </a:t>
            </a:r>
            <a:r>
              <a:rPr lang="en-US" dirty="0" err="1" smtClean="0"/>
              <a:t>Dubna</a:t>
            </a:r>
            <a:r>
              <a:rPr lang="en-US" dirty="0" smtClean="0"/>
              <a:t> – commissioning work ongoing</a:t>
            </a:r>
          </a:p>
          <a:p>
            <a:pPr marL="914400" lvl="1" indent="-514350"/>
            <a:r>
              <a:rPr lang="en-US" dirty="0" smtClean="0"/>
              <a:t>BUT: work on boosted VH is starting in parallel – see e.g. Wahid’s talk today</a:t>
            </a:r>
          </a:p>
          <a:p>
            <a:pPr marL="514350" indent="-514350"/>
            <a:r>
              <a:rPr lang="en-US" dirty="0" smtClean="0"/>
              <a:t>Intended results:</a:t>
            </a:r>
          </a:p>
          <a:p>
            <a:pPr marL="914400" lvl="1" indent="-514350"/>
            <a:r>
              <a:rPr lang="en-US" dirty="0" smtClean="0"/>
              <a:t>Cut-based analysis focusing on WH -&gt; </a:t>
            </a:r>
            <a:r>
              <a:rPr lang="en-US" dirty="0" err="1" smtClean="0"/>
              <a:t>e/μ</a:t>
            </a:r>
            <a:r>
              <a:rPr lang="en-US" dirty="0" smtClean="0"/>
              <a:t> </a:t>
            </a:r>
            <a:r>
              <a:rPr lang="en-US" dirty="0" err="1" smtClean="0"/>
              <a:t>ν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endParaRPr lang="en-US" dirty="0" smtClean="0"/>
          </a:p>
          <a:p>
            <a:pPr marL="1314450" lvl="2" indent="-514350"/>
            <a:r>
              <a:rPr lang="en-US" dirty="0" smtClean="0"/>
              <a:t>I think there should be at least 2 analyses, for cross checking results</a:t>
            </a:r>
          </a:p>
          <a:p>
            <a:pPr marL="1314450" lvl="2" indent="-514350"/>
            <a:r>
              <a:rPr lang="en-US" dirty="0" smtClean="0"/>
              <a:t>Ideally using 2 different data formats (AOD </a:t>
            </a:r>
            <a:r>
              <a:rPr lang="en-US" dirty="0" err="1" smtClean="0"/>
              <a:t>vs</a:t>
            </a:r>
            <a:r>
              <a:rPr lang="en-US" dirty="0" smtClean="0"/>
              <a:t> D3PD)</a:t>
            </a:r>
          </a:p>
          <a:p>
            <a:pPr marL="914400" lvl="1" indent="-514350"/>
            <a:r>
              <a:rPr lang="en-US" dirty="0" smtClean="0"/>
              <a:t>Multivariate analysis in parallel, to improve on cut-based analysis</a:t>
            </a:r>
          </a:p>
          <a:p>
            <a:pPr marL="514350" indent="-514350"/>
            <a:r>
              <a:rPr lang="en-US" dirty="0" smtClean="0"/>
              <a:t>Timeline:</a:t>
            </a:r>
          </a:p>
          <a:p>
            <a:pPr marL="914400" lvl="1" indent="-514350"/>
            <a:r>
              <a:rPr lang="en-US" dirty="0" smtClean="0"/>
              <a:t>Analyses should be semi-frozen by </a:t>
            </a:r>
            <a:r>
              <a:rPr lang="en-US" dirty="0" err="1" smtClean="0"/>
              <a:t>Dubna</a:t>
            </a:r>
            <a:r>
              <a:rPr lang="en-US" dirty="0" smtClean="0"/>
              <a:t> (17 – 19 May)</a:t>
            </a:r>
          </a:p>
          <a:p>
            <a:pPr marL="914400" lvl="1" indent="-514350"/>
            <a:r>
              <a:rPr lang="en-US" dirty="0" smtClean="0"/>
              <a:t>This leaves around 7 weeks </a:t>
            </a:r>
          </a:p>
          <a:p>
            <a:pPr marL="514350" indent="-514350"/>
            <a:r>
              <a:rPr lang="en-US" dirty="0" smtClean="0"/>
              <a:t>Results in the form of:</a:t>
            </a:r>
          </a:p>
          <a:p>
            <a:pPr marL="914400" lvl="1" indent="-514350"/>
            <a:r>
              <a:rPr lang="en-US" dirty="0" smtClean="0"/>
              <a:t>Histogram with # events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baseline="-25000" dirty="0" smtClean="0"/>
              <a:t> </a:t>
            </a:r>
          </a:p>
          <a:p>
            <a:pPr marL="914400" lvl="1" indent="-514350"/>
            <a:r>
              <a:rPr lang="en-US" dirty="0" smtClean="0"/>
              <a:t>Table of # events expected for each value of 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 and background type – including statistical and systematic uncertainties</a:t>
            </a:r>
          </a:p>
          <a:p>
            <a:pPr marL="914400" lvl="1" indent="-514350"/>
            <a:r>
              <a:rPr lang="en-US" dirty="0" smtClean="0"/>
              <a:t>Exclusion plot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H</a:t>
            </a:r>
            <a:r>
              <a:rPr lang="en-US" dirty="0" smtClean="0"/>
              <a:t> (95% C.L. limit on σ/σ</a:t>
            </a:r>
            <a:r>
              <a:rPr lang="en-US" baseline="-25000" dirty="0" smtClean="0"/>
              <a:t>SM</a:t>
            </a:r>
            <a:r>
              <a:rPr lang="en-US" dirty="0" smtClean="0"/>
              <a:t>)</a:t>
            </a:r>
            <a:endParaRPr lang="en-US" baseline="-25000" dirty="0" smtClean="0"/>
          </a:p>
          <a:p>
            <a:pPr marL="914400" lvl="1" indent="-514350"/>
            <a:r>
              <a:rPr lang="en-US" dirty="0" smtClean="0"/>
              <a:t>…plus control plots etc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- 22/3/2011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53556</TotalTime>
  <Words>1507</Words>
  <Application>Microsoft Macintosh PowerPoint</Application>
  <PresentationFormat>On-screen Show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H-&gt;bb Weekly Meeting</vt:lpstr>
      <vt:lpstr>News! News! News!</vt:lpstr>
      <vt:lpstr>News! News! News!</vt:lpstr>
      <vt:lpstr>News! News! News!</vt:lpstr>
      <vt:lpstr>News! News! News!</vt:lpstr>
      <vt:lpstr>News! News! News!</vt:lpstr>
      <vt:lpstr>Sharepoint</vt:lpstr>
      <vt:lpstr>Backup</vt:lpstr>
      <vt:lpstr>Proposed Roadmap for WH Analysis</vt:lpstr>
      <vt:lpstr>Questions to be answered</vt:lpstr>
      <vt:lpstr>Slide 11</vt:lpstr>
      <vt:lpstr>Reconstruction issues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81</cp:revision>
  <cp:lastPrinted>2011-03-09T00:38:09Z</cp:lastPrinted>
  <dcterms:created xsi:type="dcterms:W3CDTF">2011-03-29T07:19:41Z</dcterms:created>
  <dcterms:modified xsi:type="dcterms:W3CDTF">2011-03-29T08:43:08Z</dcterms:modified>
</cp:coreProperties>
</file>