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pdf" ContentType="application/pd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457" r:id="rId3"/>
    <p:sldId id="459" r:id="rId4"/>
    <p:sldId id="460" r:id="rId5"/>
    <p:sldId id="458" r:id="rId6"/>
    <p:sldId id="462" r:id="rId7"/>
    <p:sldId id="4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618" autoAdjust="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9/28/11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9/28/11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- 20/9/2011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- 20/9/2011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- 20/9/2011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- 20/9/2011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- 20/9/2011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- 20/9/2011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- 20/9/2011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- 20/9/2011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- 20/9/2011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- 20/9/2011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- 20/9/2011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H-&gt;bb Weekly Meeting - 20/9/2011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avannah.cern.ch/bugs/?86666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cern.ch/conferenceOtherViews.py?view=standard&amp;confId=132005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df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d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2347" y="660400"/>
            <a:ext cx="8510463" cy="110825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H-&gt;bb Weekly Meeting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828260"/>
            <a:ext cx="6400800" cy="78024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</a:t>
            </a:r>
          </a:p>
          <a:p>
            <a:r>
              <a:rPr lang="en-US" dirty="0" smtClean="0"/>
              <a:t>HSG5 H-&gt;bb weekly meeting, 20 September 2011</a:t>
            </a:r>
            <a:endParaRPr lang="en-US" dirty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46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46" y="1664776"/>
            <a:ext cx="4556707" cy="327322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Peak stable </a:t>
            </a:r>
            <a:r>
              <a:rPr lang="en-US" dirty="0" err="1" smtClean="0"/>
              <a:t>lumi</a:t>
            </a:r>
            <a:r>
              <a:rPr lang="en-US" dirty="0" smtClean="0"/>
              <a:t> 3.31x10</a:t>
            </a:r>
            <a:r>
              <a:rPr lang="en-US" baseline="30000" dirty="0" smtClean="0"/>
              <a:t>33</a:t>
            </a:r>
            <a:r>
              <a:rPr lang="en-US" dirty="0" smtClean="0"/>
              <a:t>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</a:p>
          <a:p>
            <a:endParaRPr lang="en-US" dirty="0" smtClean="0"/>
          </a:p>
          <a:p>
            <a:r>
              <a:rPr lang="en-US" dirty="0" smtClean="0"/>
              <a:t>3.67fb</a:t>
            </a:r>
            <a:r>
              <a:rPr lang="en-US" baseline="30000" dirty="0" smtClean="0"/>
              <a:t>-1</a:t>
            </a:r>
            <a:r>
              <a:rPr lang="en-US" dirty="0" smtClean="0"/>
              <a:t> with stable beams collected so far</a:t>
            </a:r>
          </a:p>
          <a:p>
            <a:endParaRPr lang="en-US" dirty="0" smtClean="0"/>
          </a:p>
          <a:p>
            <a:r>
              <a:rPr lang="en-US" dirty="0" smtClean="0"/>
              <a:t>P</a:t>
            </a:r>
            <a:r>
              <a:rPr lang="en-US" dirty="0" smtClean="0"/>
              <a:t>ileup at &lt;</a:t>
            </a:r>
            <a:r>
              <a:rPr lang="en-US" dirty="0" err="1" smtClean="0"/>
              <a:t>μ</a:t>
            </a:r>
            <a:r>
              <a:rPr lang="en-US" dirty="0" smtClean="0"/>
              <a:t>&gt; ≈ </a:t>
            </a:r>
            <a:r>
              <a:rPr lang="en-US" dirty="0" smtClean="0"/>
              <a:t>14, peak </a:t>
            </a:r>
            <a:r>
              <a:rPr lang="en-US" dirty="0" smtClean="0"/>
              <a:t>around</a:t>
            </a:r>
            <a:r>
              <a:rPr lang="en-US" dirty="0" smtClean="0"/>
              <a:t> 19 – 21 (!)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- 20/9/2011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8174" y="3717035"/>
            <a:ext cx="3729256" cy="267981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8174" y="1087972"/>
            <a:ext cx="3658626" cy="26290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7878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Inclusive and boosted H-&gt;bb samples for MC11b:</a:t>
            </a:r>
          </a:p>
          <a:p>
            <a:pPr lvl="1"/>
            <a:r>
              <a:rPr lang="en-US" dirty="0" err="1" smtClean="0"/>
              <a:t>Herwig</a:t>
            </a:r>
            <a:r>
              <a:rPr lang="en-US" dirty="0" smtClean="0"/>
              <a:t>++ in </a:t>
            </a:r>
            <a:r>
              <a:rPr lang="en-US" dirty="0" err="1" smtClean="0"/>
              <a:t>Powheg</a:t>
            </a:r>
            <a:endParaRPr lang="en-US" dirty="0" smtClean="0"/>
          </a:p>
          <a:p>
            <a:pPr lvl="1"/>
            <a:r>
              <a:rPr lang="en-US" dirty="0" smtClean="0"/>
              <a:t>Mass points: M</a:t>
            </a:r>
            <a:r>
              <a:rPr lang="en-US" baseline="-25000" dirty="0" smtClean="0"/>
              <a:t>H</a:t>
            </a:r>
            <a:r>
              <a:rPr lang="en-US" dirty="0" smtClean="0"/>
              <a:t> = 110, 115, 120, 125, 130, 135, 140, 145, 150 </a:t>
            </a:r>
            <a:r>
              <a:rPr lang="en-US" dirty="0" err="1" smtClean="0"/>
              <a:t>GeV</a:t>
            </a:r>
            <a:endParaRPr lang="en-US" dirty="0" smtClean="0"/>
          </a:p>
          <a:p>
            <a:pPr lvl="1"/>
            <a:r>
              <a:rPr lang="en-US" dirty="0" smtClean="0"/>
              <a:t>WH-&gt;</a:t>
            </a:r>
            <a:r>
              <a:rPr lang="en-US" dirty="0" err="1" smtClean="0"/>
              <a:t>lνbb</a:t>
            </a:r>
            <a:r>
              <a:rPr lang="en-US" dirty="0" smtClean="0"/>
              <a:t>, ZH-&gt;</a:t>
            </a:r>
            <a:r>
              <a:rPr lang="en-US" dirty="0" err="1" smtClean="0"/>
              <a:t>llbb</a:t>
            </a:r>
            <a:r>
              <a:rPr lang="en-US" dirty="0" smtClean="0"/>
              <a:t>, ZH-&gt;</a:t>
            </a:r>
            <a:r>
              <a:rPr lang="en-US" dirty="0" err="1" smtClean="0"/>
              <a:t>ννbb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Both boosted and inclusive for each mass</a:t>
            </a:r>
          </a:p>
          <a:p>
            <a:r>
              <a:rPr lang="en-US" dirty="0" smtClean="0"/>
              <a:t>Approved for production – Junichi asking for it to start now</a:t>
            </a:r>
          </a:p>
          <a:p>
            <a:r>
              <a:rPr lang="en-US" dirty="0" smtClean="0"/>
              <a:t>Next: </a:t>
            </a:r>
            <a:r>
              <a:rPr lang="en-US" dirty="0" err="1" smtClean="0"/>
              <a:t>W+jets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- 20/9/2011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86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D3PD production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781" y="1013301"/>
            <a:ext cx="8735985" cy="5539041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The code is in place </a:t>
            </a:r>
            <a:r>
              <a:rPr lang="en-US" dirty="0" smtClean="0"/>
              <a:t>and</a:t>
            </a:r>
            <a:r>
              <a:rPr lang="en-US" dirty="0" smtClean="0"/>
              <a:t> </a:t>
            </a:r>
            <a:r>
              <a:rPr lang="en-US" dirty="0" smtClean="0"/>
              <a:t>in AtlasPhysics</a:t>
            </a:r>
            <a:r>
              <a:rPr lang="en-US" dirty="0" smtClean="0"/>
              <a:t>-17.3.3.1 </a:t>
            </a:r>
            <a:r>
              <a:rPr lang="en-US" dirty="0" smtClean="0"/>
              <a:t>cache</a:t>
            </a:r>
          </a:p>
          <a:p>
            <a:pPr lvl="1"/>
            <a:r>
              <a:rPr lang="en-US" dirty="0" smtClean="0"/>
              <a:t>Validation </a:t>
            </a:r>
            <a:r>
              <a:rPr lang="en-US" dirty="0" err="1" smtClean="0"/>
              <a:t>ntuples</a:t>
            </a:r>
            <a:r>
              <a:rPr lang="en-US" dirty="0" smtClean="0"/>
              <a:t> requested - </a:t>
            </a:r>
            <a:r>
              <a:rPr lang="en-US" dirty="0" smtClean="0"/>
              <a:t>some are already </a:t>
            </a:r>
            <a:r>
              <a:rPr lang="en-US" dirty="0" smtClean="0"/>
              <a:t>done (tag p717)</a:t>
            </a:r>
          </a:p>
          <a:p>
            <a:pPr lvl="1"/>
            <a:r>
              <a:rPr lang="en-US" dirty="0" smtClean="0"/>
              <a:t>D3PDs requested for datasets:</a:t>
            </a:r>
          </a:p>
          <a:p>
            <a:pPr lvl="2"/>
            <a:r>
              <a:rPr lang="en-US" dirty="0" smtClean="0"/>
              <a:t>data11_7TeV.periodE.physics_Muons.PhysCont.AOD.t0pro08_v01/</a:t>
            </a:r>
          </a:p>
          <a:p>
            <a:pPr lvl="2"/>
            <a:r>
              <a:rPr lang="en-US" dirty="0" smtClean="0"/>
              <a:t>data11_7TeV.periodE.physics_JetTauEtmiss.PhysCont.AOD.t0pro08_v01/</a:t>
            </a:r>
          </a:p>
          <a:p>
            <a:pPr lvl="2"/>
            <a:r>
              <a:rPr lang="en-US" dirty="0" smtClean="0"/>
              <a:t>data11_7TeV.periodE.physics_Egamma.PhysCont.AOD.t0pro08_v01/</a:t>
            </a:r>
          </a:p>
          <a:p>
            <a:pPr lvl="2"/>
            <a:r>
              <a:rPr lang="en-US" dirty="0" smtClean="0"/>
              <a:t>mc10_7TeV</a:t>
            </a:r>
            <a:r>
              <a:rPr lang="en-US" dirty="0" smtClean="0"/>
              <a:t>.116591.WH120lnubb_pythia.merge.AOD.e701_s933_s946_r2302_r2300</a:t>
            </a:r>
            <a:r>
              <a:rPr lang="en-US" dirty="0" smtClean="0"/>
              <a:t>/</a:t>
            </a:r>
          </a:p>
          <a:p>
            <a:pPr lvl="2"/>
            <a:r>
              <a:rPr lang="en-US" dirty="0" smtClean="0"/>
              <a:t>mc10_7TeV</a:t>
            </a:r>
            <a:r>
              <a:rPr lang="en-US" dirty="0" smtClean="0"/>
              <a:t>.109352.WH120lnubb_pythia.merge.AOD.e660_s933_s946_r2302_r2300</a:t>
            </a:r>
            <a:r>
              <a:rPr lang="en-US" dirty="0" smtClean="0"/>
              <a:t>/</a:t>
            </a:r>
          </a:p>
          <a:p>
            <a:pPr lvl="2"/>
            <a:r>
              <a:rPr lang="en-US" dirty="0" smtClean="0"/>
              <a:t>mc10_7TeV</a:t>
            </a:r>
            <a:r>
              <a:rPr lang="en-US" dirty="0" smtClean="0"/>
              <a:t>.109140.WH120lnbb_Herwig.merge.AOD.e598_s933_s946_r2302_r2300</a:t>
            </a:r>
            <a:r>
              <a:rPr lang="en-US" dirty="0" smtClean="0"/>
              <a:t>/</a:t>
            </a:r>
          </a:p>
          <a:p>
            <a:pPr lvl="2"/>
            <a:r>
              <a:rPr lang="en-US" dirty="0" smtClean="0"/>
              <a:t>mc10_7TeV</a:t>
            </a:r>
            <a:r>
              <a:rPr lang="en-US" dirty="0" smtClean="0"/>
              <a:t>.109350.ZH120llbb_pythia.merge.AOD.e574_s933_s946_r2302_r2300/mc10_7TeV.109351.ZH120nunubb_pythia.merge.AOD.e574_s933_s946_r2302_r2300</a:t>
            </a:r>
            <a:r>
              <a:rPr lang="en-US" dirty="0" smtClean="0"/>
              <a:t>/</a:t>
            </a:r>
          </a:p>
          <a:p>
            <a:pPr lvl="2"/>
            <a:r>
              <a:rPr lang="en-US" dirty="0" smtClean="0"/>
              <a:t>mc10_7TeV</a:t>
            </a:r>
            <a:r>
              <a:rPr lang="en-US" dirty="0" smtClean="0"/>
              <a:t>.116591.WH120lnubb_pythia.merge.AOD.e701_s933_s946_r2302_r2300/mc10_7TeV.109352.WH120lnubb_pythia.merge.AOD.e660_s933_s946_r2302_r2300</a:t>
            </a:r>
            <a:r>
              <a:rPr lang="en-US" dirty="0" smtClean="0"/>
              <a:t>/</a:t>
            </a:r>
          </a:p>
          <a:p>
            <a:pPr lvl="2"/>
            <a:r>
              <a:rPr lang="en-US" dirty="0" smtClean="0"/>
              <a:t>mc10_7TeV</a:t>
            </a:r>
            <a:r>
              <a:rPr lang="en-US" dirty="0" smtClean="0"/>
              <a:t>.109140.WH120lnbb_Herwig.merge.AOD.e598_s933_s946_r2302_r2300</a:t>
            </a:r>
            <a:r>
              <a:rPr lang="en-US" dirty="0" smtClean="0"/>
              <a:t>/</a:t>
            </a:r>
          </a:p>
          <a:p>
            <a:pPr lvl="2"/>
            <a:r>
              <a:rPr lang="en-US" dirty="0" smtClean="0"/>
              <a:t>mc10_7TeV</a:t>
            </a:r>
            <a:r>
              <a:rPr lang="en-US" dirty="0" smtClean="0"/>
              <a:t>.109300.AlpgenJimmyZeebbNp0_nofilter.merge.AOD.e600_s933_s946_r2302_r2300/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mc10_7TeV</a:t>
            </a:r>
            <a:r>
              <a:rPr lang="en-US" dirty="0" smtClean="0"/>
              <a:t>.109305.AlpgenJimmyZmumubbNp0_nofilter.merge.AOD.e600_s933_s946_r2302_r2300</a:t>
            </a:r>
            <a:r>
              <a:rPr lang="en-US" dirty="0" smtClean="0"/>
              <a:t>/</a:t>
            </a:r>
          </a:p>
          <a:p>
            <a:endParaRPr lang="en-US" dirty="0" smtClean="0"/>
          </a:p>
          <a:p>
            <a:r>
              <a:rPr lang="en-US" dirty="0" smtClean="0"/>
              <a:t>Each </a:t>
            </a:r>
            <a:r>
              <a:rPr lang="en-US" dirty="0" err="1" smtClean="0"/>
              <a:t>ntuple</a:t>
            </a:r>
            <a:r>
              <a:rPr lang="en-US" dirty="0" smtClean="0"/>
              <a:t> type has a different dataset definition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NTUP_HSG5WH</a:t>
            </a:r>
            <a:r>
              <a:rPr lang="en-US" dirty="0" smtClean="0"/>
              <a:t>, NTUP_HSGZHLL, NTUP_HSG5ZHMET, </a:t>
            </a:r>
            <a:r>
              <a:rPr lang="en-US" dirty="0" smtClean="0"/>
              <a:t>NTUP_HSG5ZBB</a:t>
            </a:r>
          </a:p>
          <a:p>
            <a:pPr lvl="1"/>
            <a:r>
              <a:rPr lang="en-US" dirty="0" smtClean="0"/>
              <a:t>NTUP_HSG5GAMH code is in place but not to be used for now: gamma </a:t>
            </a:r>
            <a:r>
              <a:rPr lang="en-US" dirty="0" smtClean="0"/>
              <a:t>+</a:t>
            </a:r>
            <a:r>
              <a:rPr lang="en-US" dirty="0" smtClean="0"/>
              <a:t> Z is current priority (see Bill’s talk)</a:t>
            </a:r>
          </a:p>
          <a:p>
            <a:endParaRPr lang="en-US" dirty="0" smtClean="0"/>
          </a:p>
          <a:p>
            <a:r>
              <a:rPr lang="en-US" dirty="0" smtClean="0"/>
              <a:t>Useful feedback from </a:t>
            </a:r>
            <a:r>
              <a:rPr lang="en-US" dirty="0" err="1" smtClean="0"/>
              <a:t>Ilektra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N</a:t>
            </a:r>
            <a:r>
              <a:rPr lang="en-US" dirty="0" smtClean="0"/>
              <a:t>eed </a:t>
            </a:r>
            <a:r>
              <a:rPr lang="en-US" dirty="0" smtClean="0"/>
              <a:t>more detailed truth </a:t>
            </a:r>
            <a:r>
              <a:rPr lang="en-US" dirty="0" smtClean="0"/>
              <a:t>information, </a:t>
            </a:r>
            <a:r>
              <a:rPr lang="en-US" dirty="0" smtClean="0"/>
              <a:t> </a:t>
            </a:r>
            <a:r>
              <a:rPr lang="en-US" dirty="0" err="1" smtClean="0"/>
              <a:t>b</a:t>
            </a:r>
            <a:r>
              <a:rPr lang="en-US" dirty="0" smtClean="0"/>
              <a:t>-tagging weights are missing for some</a:t>
            </a:r>
            <a:r>
              <a:rPr lang="en-US" dirty="0" smtClean="0"/>
              <a:t> anti</a:t>
            </a:r>
            <a:r>
              <a:rPr lang="en-US" dirty="0" smtClean="0"/>
              <a:t>-</a:t>
            </a:r>
            <a:r>
              <a:rPr lang="en-US" dirty="0" err="1" smtClean="0"/>
              <a:t>kT</a:t>
            </a:r>
            <a:r>
              <a:rPr lang="en-US" dirty="0" smtClean="0"/>
              <a:t> </a:t>
            </a:r>
            <a:r>
              <a:rPr lang="en-US" dirty="0" smtClean="0"/>
              <a:t>jets</a:t>
            </a:r>
          </a:p>
          <a:p>
            <a:endParaRPr lang="en-US" dirty="0" smtClean="0"/>
          </a:p>
          <a:p>
            <a:r>
              <a:rPr lang="en-US" dirty="0" smtClean="0"/>
              <a:t>Known problems:</a:t>
            </a:r>
          </a:p>
          <a:p>
            <a:pPr lvl="1"/>
            <a:r>
              <a:rPr lang="en-US" dirty="0" smtClean="0"/>
              <a:t>Calibration for fat </a:t>
            </a:r>
            <a:r>
              <a:rPr lang="en-US" dirty="0" smtClean="0"/>
              <a:t>jets</a:t>
            </a:r>
            <a:r>
              <a:rPr lang="en-US" dirty="0" smtClean="0"/>
              <a:t> needs to be updating in </a:t>
            </a:r>
            <a:r>
              <a:rPr lang="en-US" dirty="0" err="1" smtClean="0"/>
              <a:t>Jos</a:t>
            </a:r>
            <a:endParaRPr lang="en-US" dirty="0" smtClean="0"/>
          </a:p>
          <a:p>
            <a:pPr lvl="1"/>
            <a:r>
              <a:rPr lang="en-US" dirty="0" smtClean="0"/>
              <a:t>I</a:t>
            </a:r>
            <a:r>
              <a:rPr lang="en-US" dirty="0" smtClean="0"/>
              <a:t>nfinite </a:t>
            </a:r>
            <a:r>
              <a:rPr lang="en-US" dirty="0" smtClean="0"/>
              <a:t>loop</a:t>
            </a:r>
            <a:r>
              <a:rPr lang="en-US" dirty="0" smtClean="0"/>
              <a:t> in SM D3PD code for </a:t>
            </a:r>
            <a:r>
              <a:rPr lang="en-US" dirty="0" smtClean="0"/>
              <a:t>some MC </a:t>
            </a:r>
            <a:r>
              <a:rPr lang="en-US" dirty="0" smtClean="0"/>
              <a:t>events: </a:t>
            </a:r>
            <a:r>
              <a:rPr lang="en-US" u="sng" dirty="0" smtClean="0">
                <a:hlinkClick r:id="rId2"/>
              </a:rPr>
              <a:t>http</a:t>
            </a:r>
            <a:r>
              <a:rPr lang="en-US" u="sng" dirty="0" smtClean="0">
                <a:hlinkClick r:id="rId2"/>
              </a:rPr>
              <a:t>://savannah.cern.ch/bugs/?</a:t>
            </a:r>
            <a:r>
              <a:rPr lang="en-US" u="sng" dirty="0" smtClean="0">
                <a:hlinkClick r:id="rId2"/>
              </a:rPr>
              <a:t>86666</a:t>
            </a:r>
            <a:endParaRPr lang="en-US" u="sng" dirty="0" smtClean="0">
              <a:hlinkClick r:id="rId2"/>
            </a:endParaRPr>
          </a:p>
          <a:p>
            <a:endParaRPr lang="en-US" u="sng" dirty="0" smtClean="0">
              <a:hlinkClick r:id="rId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- 20/9/2011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74407" y="643969"/>
            <a:ext cx="2063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Robert Harrington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Gilad</a:t>
            </a:r>
            <a:r>
              <a:rPr lang="en-US" dirty="0" smtClean="0"/>
              <a:t> Perez – TH seminar earlier today about template method for </a:t>
            </a:r>
            <a:r>
              <a:rPr lang="en-US" dirty="0" smtClean="0"/>
              <a:t>jet mass reconstruction</a:t>
            </a:r>
          </a:p>
          <a:p>
            <a:pPr lvl="1"/>
            <a:r>
              <a:rPr lang="en-US" dirty="0" smtClean="0"/>
              <a:t>Possible new method for boosted H-&gt;bb</a:t>
            </a:r>
          </a:p>
          <a:p>
            <a:endParaRPr lang="en-US" dirty="0" smtClean="0"/>
          </a:p>
          <a:p>
            <a:r>
              <a:rPr lang="en-US" dirty="0" err="1" smtClean="0"/>
              <a:t>Hadronic</a:t>
            </a:r>
            <a:r>
              <a:rPr lang="en-US" dirty="0" smtClean="0"/>
              <a:t> </a:t>
            </a:r>
            <a:r>
              <a:rPr lang="en-US" dirty="0" smtClean="0"/>
              <a:t>calibration </a:t>
            </a:r>
            <a:r>
              <a:rPr lang="en-US" dirty="0" smtClean="0"/>
              <a:t>workshop: </a:t>
            </a:r>
            <a:r>
              <a:rPr lang="en-US" sz="2000" dirty="0" smtClean="0">
                <a:hlinkClick r:id="rId2"/>
              </a:rPr>
              <a:t>https://indico.cern.ch/conferenceOtherViews.py?view=standard&amp;confId=132005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- 20/9/2011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2bbLimitsWithoutJES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4383699" y="3400419"/>
            <a:ext cx="4760301" cy="2955931"/>
          </a:xfrm>
          <a:prstGeom prst="rect">
            <a:avLst/>
          </a:prstGeom>
        </p:spPr>
      </p:pic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15849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Jet  energy scale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3715849" cy="4708525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Top:</a:t>
            </a:r>
          </a:p>
          <a:p>
            <a:r>
              <a:rPr lang="en-US" dirty="0" err="1" smtClean="0"/>
              <a:t>mjj</a:t>
            </a:r>
            <a:r>
              <a:rPr lang="en-US" dirty="0" smtClean="0"/>
              <a:t> for W-&gt;</a:t>
            </a:r>
            <a:r>
              <a:rPr lang="en-US" dirty="0" err="1" smtClean="0"/>
              <a:t>jj</a:t>
            </a:r>
            <a:r>
              <a:rPr lang="en-US" dirty="0" smtClean="0"/>
              <a:t> in top events</a:t>
            </a:r>
          </a:p>
          <a:p>
            <a:r>
              <a:rPr lang="en-US" dirty="0" smtClean="0"/>
              <a:t>Cuts used: </a:t>
            </a:r>
            <a:r>
              <a:rPr lang="en-US" dirty="0" err="1" smtClean="0"/>
              <a:t>pTjet</a:t>
            </a:r>
            <a:r>
              <a:rPr lang="en-US" dirty="0" smtClean="0"/>
              <a:t> &gt; 25 </a:t>
            </a:r>
            <a:r>
              <a:rPr lang="en-US" dirty="0" err="1" smtClean="0"/>
              <a:t>GeV</a:t>
            </a:r>
            <a:r>
              <a:rPr lang="en-US" dirty="0" smtClean="0"/>
              <a:t>, </a:t>
            </a:r>
            <a:r>
              <a:rPr lang="en-US" dirty="0" err="1" smtClean="0"/>
              <a:t>η</a:t>
            </a:r>
            <a:r>
              <a:rPr lang="en-US" dirty="0" smtClean="0"/>
              <a:t> &lt; 2.5</a:t>
            </a:r>
          </a:p>
          <a:p>
            <a:r>
              <a:rPr lang="en-US" dirty="0" smtClean="0"/>
              <a:t>The JES uncertainty seems overestimated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Bottom:</a:t>
            </a:r>
          </a:p>
          <a:p>
            <a:r>
              <a:rPr lang="en-US" dirty="0" smtClean="0"/>
              <a:t>Effect of JES uncertainty on WH-&gt;</a:t>
            </a:r>
            <a:r>
              <a:rPr lang="en-US" dirty="0" err="1" smtClean="0"/>
              <a:t>lνbb</a:t>
            </a:r>
            <a:r>
              <a:rPr lang="en-US" dirty="0" smtClean="0"/>
              <a:t> analysis expected limit (1fb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r>
              <a:rPr lang="en-US" dirty="0" smtClean="0"/>
              <a:t>Note CMS quote 1% rather than our ≈7%</a:t>
            </a:r>
          </a:p>
          <a:p>
            <a:r>
              <a:rPr lang="en-US" dirty="0" smtClean="0"/>
              <a:t>B-tag efficiency systematic is still dominant (≈16%) – can we improve on it?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Hadronic Calibration Workshop - SLAC September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8" name="Picture 7" descr="DijetMassWjj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4173049" y="147735"/>
            <a:ext cx="4760301" cy="341700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928812" y="-36931"/>
            <a:ext cx="2215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Paul Thompson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65052" y="3410431"/>
            <a:ext cx="1293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Ricardo 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85271" cy="1325562"/>
          </a:xfrm>
        </p:spPr>
        <p:txBody>
          <a:bodyPr>
            <a:noAutofit/>
          </a:bodyPr>
          <a:lstStyle/>
          <a:p>
            <a:r>
              <a:rPr lang="en-US" sz="3200" dirty="0" smtClean="0"/>
              <a:t>Di-jet mass resolution and limits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685271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Fitted signal by a </a:t>
            </a:r>
            <a:r>
              <a:rPr lang="en-US" dirty="0" err="1" smtClean="0"/>
              <a:t>gaussian</a:t>
            </a:r>
            <a:r>
              <a:rPr lang="en-US" dirty="0" smtClean="0"/>
              <a:t> and re-did fits (modified code from </a:t>
            </a:r>
            <a:r>
              <a:rPr lang="en-US" dirty="0" err="1" smtClean="0"/>
              <a:t>Lianliang</a:t>
            </a:r>
            <a:r>
              <a:rPr lang="en-US" dirty="0" smtClean="0"/>
              <a:t>) after thinning signal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bb</a:t>
            </a:r>
            <a:r>
              <a:rPr lang="en-US" dirty="0" smtClean="0"/>
              <a:t> </a:t>
            </a:r>
            <a:r>
              <a:rPr lang="en-US" dirty="0" err="1" smtClean="0"/>
              <a:t>histo</a:t>
            </a:r>
            <a:r>
              <a:rPr lang="en-US" dirty="0" smtClean="0"/>
              <a:t> by several factors</a:t>
            </a:r>
          </a:p>
          <a:p>
            <a:endParaRPr lang="en-US" dirty="0" smtClean="0"/>
          </a:p>
          <a:p>
            <a:r>
              <a:rPr lang="en-US" dirty="0" smtClean="0"/>
              <a:t>Plot shows effect of improved </a:t>
            </a:r>
            <a:r>
              <a:rPr lang="en-US" dirty="0" err="1" smtClean="0"/>
              <a:t>di</a:t>
            </a:r>
            <a:r>
              <a:rPr lang="en-US" dirty="0" smtClean="0"/>
              <a:t>-jet mass: </a:t>
            </a:r>
          </a:p>
          <a:p>
            <a:pPr lvl="1"/>
            <a:r>
              <a:rPr lang="en-US" dirty="0" smtClean="0"/>
              <a:t>Basically linear in range of interest</a:t>
            </a:r>
          </a:p>
          <a:p>
            <a:pPr lvl="1"/>
            <a:r>
              <a:rPr lang="en-US" dirty="0" smtClean="0"/>
              <a:t>10% improvement in </a:t>
            </a:r>
            <a:r>
              <a:rPr lang="en-US" dirty="0" err="1" smtClean="0"/>
              <a:t>m(bb</a:t>
            </a:r>
            <a:r>
              <a:rPr lang="en-US" dirty="0" smtClean="0"/>
              <a:t>) gives 4% improvement in limit across all masses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- 20/9/2011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9" name="Picture 8" descr="H2bbThinSignalRati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3645" y="3359264"/>
            <a:ext cx="4292591" cy="3084626"/>
          </a:xfrm>
          <a:prstGeom prst="rect">
            <a:avLst/>
          </a:prstGeom>
        </p:spPr>
      </p:pic>
      <p:pic>
        <p:nvPicPr>
          <p:cNvPr id="10" name="Picture 9" descr="compared_limit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3645" y="274638"/>
            <a:ext cx="4292591" cy="308462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133101</TotalTime>
  <Words>617</Words>
  <Application>Microsoft Macintosh PowerPoint</Application>
  <PresentationFormat>On-screen Show (4:3)</PresentationFormat>
  <Paragraphs>85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H-&gt;bb Weekly Meeting</vt:lpstr>
      <vt:lpstr>News! News! News!</vt:lpstr>
      <vt:lpstr>MC requests</vt:lpstr>
      <vt:lpstr>D3PD production </vt:lpstr>
      <vt:lpstr>Reminders…</vt:lpstr>
      <vt:lpstr>Jet  energy scale</vt:lpstr>
      <vt:lpstr>Di-jet mass resolution and limits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241</cp:revision>
  <cp:lastPrinted>2011-04-11T11:26:17Z</cp:lastPrinted>
  <dcterms:created xsi:type="dcterms:W3CDTF">2011-09-28T12:03:05Z</dcterms:created>
  <dcterms:modified xsi:type="dcterms:W3CDTF">2011-09-28T23:18:11Z</dcterms:modified>
</cp:coreProperties>
</file>