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D791A-03CB-C54C-AE63-38569302F220}" type="datetimeFigureOut">
              <a:rPr lang="en-US" smtClean="0"/>
              <a:pPr/>
              <a:t>12/4/12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B0F1F-A06F-674F-8C00-F7F0E698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HSG5 Input to Trigger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7729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325" y="1172367"/>
            <a:ext cx="8775920" cy="524940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We were asked for input for the Trigger Workshop next week</a:t>
            </a:r>
          </a:p>
          <a:p>
            <a:r>
              <a:rPr lang="en-US" dirty="0" smtClean="0"/>
              <a:t>One of the issues are the lepton triggers for high </a:t>
            </a:r>
            <a:r>
              <a:rPr lang="en-US" dirty="0" err="1" smtClean="0"/>
              <a:t>lumi</a:t>
            </a:r>
            <a:r>
              <a:rPr lang="en-US" dirty="0" smtClean="0"/>
              <a:t> ( 1-2 </a:t>
            </a:r>
            <a:r>
              <a:rPr lang="en-US" dirty="0" err="1" smtClean="0"/>
              <a:t>x</a:t>
            </a:r>
            <a:r>
              <a:rPr lang="en-US" dirty="0" smtClean="0"/>
              <a:t> 10</a:t>
            </a:r>
            <a:r>
              <a:rPr lang="en-US" baseline="30000" dirty="0" smtClean="0"/>
              <a:t>34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 ):</a:t>
            </a:r>
          </a:p>
          <a:p>
            <a:pPr lvl="1"/>
            <a:r>
              <a:rPr lang="en-US" dirty="0" smtClean="0"/>
              <a:t>Single lepton triggers will likely be ≈30 </a:t>
            </a:r>
            <a:r>
              <a:rPr lang="en-US" dirty="0" err="1" smtClean="0"/>
              <a:t>GeV</a:t>
            </a:r>
            <a:r>
              <a:rPr lang="en-US" dirty="0" smtClean="0"/>
              <a:t> for electrons and ≈25 </a:t>
            </a:r>
            <a:r>
              <a:rPr lang="en-US" dirty="0" err="1" smtClean="0"/>
              <a:t>GeV</a:t>
            </a:r>
            <a:r>
              <a:rPr lang="en-US" dirty="0" smtClean="0"/>
              <a:t>  for </a:t>
            </a:r>
            <a:r>
              <a:rPr lang="en-US" dirty="0" err="1" smtClean="0"/>
              <a:t>muons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Di-lepton triggers @ 2x10</a:t>
            </a:r>
            <a:r>
              <a:rPr lang="en-US" baseline="30000" dirty="0" smtClean="0"/>
              <a:t>34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2e trigger ≈20 </a:t>
            </a:r>
            <a:r>
              <a:rPr lang="en-US" dirty="0" err="1" smtClean="0"/>
              <a:t>GeV</a:t>
            </a:r>
            <a:r>
              <a:rPr lang="en-US" dirty="0" smtClean="0"/>
              <a:t> + 20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2"/>
            <a:r>
              <a:rPr lang="en-US" dirty="0" smtClean="0"/>
              <a:t>2μ trigger ≈13 </a:t>
            </a:r>
            <a:r>
              <a:rPr lang="en-US" dirty="0" err="1" smtClean="0"/>
              <a:t>GeV</a:t>
            </a:r>
            <a:r>
              <a:rPr lang="en-US" dirty="0" smtClean="0"/>
              <a:t> + 13 </a:t>
            </a:r>
            <a:r>
              <a:rPr lang="en-US" dirty="0" err="1" smtClean="0"/>
              <a:t>GeV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first question is how much we would loose from the tighter thresholds.</a:t>
            </a:r>
          </a:p>
          <a:p>
            <a:pPr lvl="1"/>
            <a:r>
              <a:rPr lang="en-US" dirty="0" smtClean="0"/>
              <a:t>This probably affects WH and </a:t>
            </a:r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err="1" smtClean="0"/>
              <a:t>semileptonic</a:t>
            </a:r>
            <a:r>
              <a:rPr lang="en-US" dirty="0" smtClean="0"/>
              <a:t> harder than other channels</a:t>
            </a:r>
          </a:p>
          <a:p>
            <a:pPr lvl="1"/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 can stay almost the same, but the offline electron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 will need to go to ≥30GeV (on at least one lepton)</a:t>
            </a:r>
          </a:p>
          <a:p>
            <a:endParaRPr lang="en-US" dirty="0" smtClean="0"/>
          </a:p>
          <a:p>
            <a:r>
              <a:rPr lang="en-US" dirty="0" smtClean="0"/>
              <a:t>Alternatives to single lepton trigger (if we see a large impact):</a:t>
            </a:r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: combined </a:t>
            </a:r>
            <a:r>
              <a:rPr lang="en-US" dirty="0" err="1" smtClean="0"/>
              <a:t>lepton+jets</a:t>
            </a:r>
            <a:r>
              <a:rPr lang="en-US" dirty="0" smtClean="0"/>
              <a:t> trigger (possibly with </a:t>
            </a:r>
            <a:r>
              <a:rPr lang="en-US" dirty="0" err="1" smtClean="0"/>
              <a:t>b</a:t>
            </a:r>
            <a:r>
              <a:rPr lang="en-US" dirty="0" smtClean="0"/>
              <a:t>-tagging).</a:t>
            </a:r>
          </a:p>
          <a:p>
            <a:pPr lvl="2"/>
            <a:r>
              <a:rPr lang="en-US" dirty="0" smtClean="0"/>
              <a:t>Downside: the trigger jet thresholds would impact on the offline jet cuts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llbb</a:t>
            </a:r>
            <a:r>
              <a:rPr lang="en-US" dirty="0" smtClean="0"/>
              <a:t>: impact should be smaller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 (single-lepton channel): </a:t>
            </a:r>
            <a:r>
              <a:rPr lang="en-US" dirty="0" err="1" smtClean="0"/>
              <a:t>lepton+jets</a:t>
            </a:r>
            <a:r>
              <a:rPr lang="en-US" dirty="0" smtClean="0"/>
              <a:t> (incl. </a:t>
            </a:r>
            <a:r>
              <a:rPr lang="en-US" dirty="0" err="1" smtClean="0"/>
              <a:t>b</a:t>
            </a:r>
            <a:r>
              <a:rPr lang="en-US" dirty="0" smtClean="0"/>
              <a:t>-tagging?), </a:t>
            </a:r>
            <a:r>
              <a:rPr lang="en-US" dirty="0" err="1" smtClean="0"/>
              <a:t>lepton+HT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7729"/>
          </a:xfrm>
        </p:spPr>
        <p:txBody>
          <a:bodyPr/>
          <a:lstStyle/>
          <a:p>
            <a:r>
              <a:rPr lang="en-US" dirty="0" smtClean="0"/>
              <a:t>Impact </a:t>
            </a:r>
            <a:r>
              <a:rPr lang="en-US" smtClean="0"/>
              <a:t>on HSG5 analyses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172367"/>
            <a:ext cx="8560451" cy="240055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Following slides: HCP/Top2012 analyses with offline electron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 at 30GeV</a:t>
            </a:r>
          </a:p>
          <a:p>
            <a:endParaRPr lang="en-US" dirty="0" smtClean="0"/>
          </a:p>
          <a:p>
            <a:r>
              <a:rPr lang="en-US" dirty="0" smtClean="0"/>
              <a:t>Study by Manuel </a:t>
            </a:r>
            <a:r>
              <a:rPr lang="en-US" dirty="0" err="1" smtClean="0"/>
              <a:t>Proissl</a:t>
            </a:r>
            <a:r>
              <a:rPr lang="en-US" dirty="0" smtClean="0"/>
              <a:t> below:</a:t>
            </a:r>
          </a:p>
          <a:p>
            <a:pPr lvl="1"/>
            <a:r>
              <a:rPr lang="en-US" dirty="0" smtClean="0"/>
              <a:t>WH: </a:t>
            </a:r>
            <a:r>
              <a:rPr lang="en-US" dirty="0" err="1" smtClean="0"/>
              <a:t>e</a:t>
            </a:r>
            <a:r>
              <a:rPr lang="en-US" dirty="0" smtClean="0"/>
              <a:t>/gamma rate ≈10% lower</a:t>
            </a:r>
          </a:p>
          <a:p>
            <a:endParaRPr lang="en-US" dirty="0"/>
          </a:p>
        </p:txBody>
      </p:sp>
      <p:pic>
        <p:nvPicPr>
          <p:cNvPr id="4" name="Picture 3" descr="WH_EgammaElTrigCom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553" y="3396903"/>
            <a:ext cx="4566304" cy="30966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8640"/>
          </a:xfrm>
        </p:spPr>
        <p:txBody>
          <a:bodyPr/>
          <a:lstStyle/>
          <a:p>
            <a:r>
              <a:rPr lang="en-US" dirty="0" smtClean="0"/>
              <a:t>ZH-&gt;</a:t>
            </a:r>
            <a:r>
              <a:rPr lang="en-US" dirty="0" err="1" smtClean="0"/>
              <a:t>llbb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7"/>
            <a:ext cx="8229600" cy="762952"/>
          </a:xfrm>
        </p:spPr>
        <p:txBody>
          <a:bodyPr/>
          <a:lstStyle/>
          <a:p>
            <a:r>
              <a:rPr lang="en-US" dirty="0" smtClean="0"/>
              <a:t>Small drop in acceptance</a:t>
            </a:r>
            <a:endParaRPr lang="en-US" dirty="0"/>
          </a:p>
        </p:txBody>
      </p:sp>
      <p:pic>
        <p:nvPicPr>
          <p:cNvPr id="9" name="Picture 8" descr="ZH_ElTrigTotalComp_bin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552586"/>
            <a:ext cx="2906259" cy="2088417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96749" y="1684098"/>
          <a:ext cx="754974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65"/>
                <a:gridCol w="771605"/>
                <a:gridCol w="1078535"/>
                <a:gridCol w="1078535"/>
                <a:gridCol w="1078535"/>
                <a:gridCol w="1078535"/>
                <a:gridCol w="107853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Eff.drop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Inclusive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Top + </a:t>
                      </a:r>
                      <a:r>
                        <a:rPr lang="en-US" dirty="0" err="1" smtClean="0"/>
                        <a:t>V+jets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ZH_ElTrigTotalComp_bin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962" y="2552586"/>
            <a:ext cx="2906260" cy="2088418"/>
          </a:xfrm>
          <a:prstGeom prst="rect">
            <a:avLst/>
          </a:prstGeom>
        </p:spPr>
      </p:pic>
      <p:pic>
        <p:nvPicPr>
          <p:cNvPr id="12" name="Picture 11" descr="ZH_ElTrigTotalComp_bin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086" y="2587724"/>
            <a:ext cx="2885366" cy="2073404"/>
          </a:xfrm>
          <a:prstGeom prst="rect">
            <a:avLst/>
          </a:prstGeom>
        </p:spPr>
      </p:pic>
      <p:pic>
        <p:nvPicPr>
          <p:cNvPr id="13" name="Picture 12" descr="ZH_ElTrigTotalComp_bin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560" y="4641003"/>
            <a:ext cx="2885366" cy="2073404"/>
          </a:xfrm>
          <a:prstGeom prst="rect">
            <a:avLst/>
          </a:prstGeom>
        </p:spPr>
      </p:pic>
      <p:pic>
        <p:nvPicPr>
          <p:cNvPr id="14" name="Picture 13" descr="ZH_ElTrigTotalComp_bin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1962" y="4641003"/>
            <a:ext cx="2885368" cy="2073404"/>
          </a:xfrm>
          <a:prstGeom prst="rect">
            <a:avLst/>
          </a:prstGeom>
        </p:spPr>
      </p:pic>
      <p:pic>
        <p:nvPicPr>
          <p:cNvPr id="15" name="Picture 14" descr="ZH_ElTrigTotalComp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58086" y="4641003"/>
            <a:ext cx="2885366" cy="207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0033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H-&gt;</a:t>
            </a:r>
            <a:r>
              <a:rPr lang="en-US" dirty="0" err="1" smtClean="0"/>
              <a:t>lνbb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4671"/>
            <a:ext cx="8229600" cy="581514"/>
          </a:xfrm>
        </p:spPr>
        <p:txBody>
          <a:bodyPr>
            <a:normAutofit/>
          </a:bodyPr>
          <a:lstStyle/>
          <a:p>
            <a:r>
              <a:rPr lang="en-US" dirty="0" smtClean="0"/>
              <a:t>Small drop in acceptance similar for all </a:t>
            </a:r>
            <a:r>
              <a:rPr lang="en-US" dirty="0" err="1" smtClean="0"/>
              <a:t>backgr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72844" y="1684098"/>
          <a:ext cx="80139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76"/>
                <a:gridCol w="909725"/>
                <a:gridCol w="1144851"/>
                <a:gridCol w="1144851"/>
                <a:gridCol w="1144851"/>
                <a:gridCol w="1144851"/>
                <a:gridCol w="11448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Eff.drop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Inclusive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 + </a:t>
                      </a:r>
                      <a:r>
                        <a:rPr lang="en-US" dirty="0" err="1" smtClean="0"/>
                        <a:t>V+jets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Picture 15" descr="WH_ElTrigTotalComp_bin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87724"/>
            <a:ext cx="2885366" cy="2073404"/>
          </a:xfrm>
          <a:prstGeom prst="rect">
            <a:avLst/>
          </a:prstGeom>
        </p:spPr>
      </p:pic>
      <p:pic>
        <p:nvPicPr>
          <p:cNvPr id="17" name="Picture 16" descr="WH_ElTrigTotalComp_bin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962" y="2587724"/>
            <a:ext cx="2846816" cy="2045702"/>
          </a:xfrm>
          <a:prstGeom prst="rect">
            <a:avLst/>
          </a:prstGeom>
        </p:spPr>
      </p:pic>
      <p:pic>
        <p:nvPicPr>
          <p:cNvPr id="18" name="Picture 17" descr="WH_ElTrigTotalComp_bin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086" y="2587724"/>
            <a:ext cx="2846816" cy="2045702"/>
          </a:xfrm>
          <a:prstGeom prst="rect">
            <a:avLst/>
          </a:prstGeom>
        </p:spPr>
      </p:pic>
      <p:pic>
        <p:nvPicPr>
          <p:cNvPr id="19" name="Picture 18" descr="WH_ElTrigTotalComp_bin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657" y="4633426"/>
            <a:ext cx="2895909" cy="2080980"/>
          </a:xfrm>
          <a:prstGeom prst="rect">
            <a:avLst/>
          </a:prstGeom>
        </p:spPr>
      </p:pic>
      <p:pic>
        <p:nvPicPr>
          <p:cNvPr id="20" name="Picture 19" descr="WH_ElTrigTotalComp_bin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2868" y="4633426"/>
            <a:ext cx="2895909" cy="2080980"/>
          </a:xfrm>
          <a:prstGeom prst="rect">
            <a:avLst/>
          </a:prstGeom>
        </p:spPr>
      </p:pic>
      <p:pic>
        <p:nvPicPr>
          <p:cNvPr id="22" name="Picture 21" descr="WH_ElTrigTotalComp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0889" y="4633425"/>
            <a:ext cx="2895911" cy="2080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smtClean="0"/>
              <a:t>lepton</a:t>
            </a:r>
            <a:r>
              <a:rPr lang="en-US" dirty="0" err="1" smtClean="0"/>
              <a:t>+jets</a:t>
            </a:r>
            <a:r>
              <a:rPr lang="en-US" dirty="0" smtClean="0"/>
              <a:t> and </a:t>
            </a:r>
            <a:r>
              <a:rPr lang="en-US" dirty="0" err="1" smtClean="0"/>
              <a:t>di</a:t>
            </a:r>
            <a:r>
              <a:rPr lang="en-US" dirty="0" smtClean="0"/>
              <a:t>-lepton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5795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Study by Leonid Serkin</a:t>
            </a:r>
          </a:p>
          <a:p>
            <a:pPr lvl="1"/>
            <a:r>
              <a:rPr lang="en-US" dirty="0" err="1" smtClean="0"/>
              <a:t>pTjet</a:t>
            </a:r>
            <a:r>
              <a:rPr lang="en-US" dirty="0" smtClean="0"/>
              <a:t> &gt; 25GeV cut (may change for analysis)</a:t>
            </a:r>
          </a:p>
          <a:p>
            <a:r>
              <a:rPr lang="en-US" dirty="0" smtClean="0"/>
              <a:t>Increased offline </a:t>
            </a:r>
            <a:r>
              <a:rPr lang="en-US" dirty="0" err="1" smtClean="0"/>
              <a:t>pT(e</a:t>
            </a:r>
            <a:r>
              <a:rPr lang="en-US" dirty="0" smtClean="0"/>
              <a:t>) cut to 30GeV</a:t>
            </a:r>
          </a:p>
          <a:p>
            <a:pPr lvl="1"/>
            <a:r>
              <a:rPr lang="en-US" dirty="0" smtClean="0"/>
              <a:t>≈10% loss in </a:t>
            </a:r>
            <a:r>
              <a:rPr lang="en-US" dirty="0" err="1" smtClean="0"/>
              <a:t>lepton+jets</a:t>
            </a:r>
            <a:r>
              <a:rPr lang="en-US" dirty="0" smtClean="0"/>
              <a:t> acceptance</a:t>
            </a:r>
          </a:p>
          <a:p>
            <a:pPr lvl="1"/>
            <a:r>
              <a:rPr lang="en-US" dirty="0" smtClean="0"/>
              <a:t>≈8% loss in </a:t>
            </a:r>
            <a:r>
              <a:rPr lang="en-US" dirty="0" err="1" smtClean="0"/>
              <a:t>di</a:t>
            </a:r>
            <a:r>
              <a:rPr lang="en-US" dirty="0" smtClean="0"/>
              <a:t>-lepton </a:t>
            </a:r>
            <a:r>
              <a:rPr lang="en-US" dirty="0" err="1" smtClean="0"/>
              <a:t>acceptence</a:t>
            </a:r>
            <a:endParaRPr lang="en-US" dirty="0" smtClean="0"/>
          </a:p>
          <a:p>
            <a:r>
              <a:rPr lang="en-US" dirty="0" smtClean="0"/>
              <a:t>Drop in S/√B of 4% from 0.0419 to 0.0403</a:t>
            </a:r>
          </a:p>
          <a:p>
            <a:pPr lvl="1"/>
            <a:r>
              <a:rPr lang="en-US" dirty="0" smtClean="0"/>
              <a:t>In ≥ 4 jet bin (and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&gt; 30GeV, M</a:t>
            </a:r>
            <a:r>
              <a:rPr lang="en-US" baseline="-25000" dirty="0" smtClean="0"/>
              <a:t>T</a:t>
            </a:r>
            <a:r>
              <a:rPr lang="en-US" baseline="30000" dirty="0" smtClean="0"/>
              <a:t>W</a:t>
            </a:r>
            <a:r>
              <a:rPr lang="en-US" dirty="0" smtClean="0"/>
              <a:t> &gt; 30GeV analysis cuts)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489"/>
            <a:ext cx="9144000" cy="67407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402</Words>
  <Application>Microsoft Macintosh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HSG5 Input to Trigger Workshop</vt:lpstr>
      <vt:lpstr>Introduction</vt:lpstr>
      <vt:lpstr>Impact on HSG5 analyses</vt:lpstr>
      <vt:lpstr>ZH-&gt;llbb</vt:lpstr>
      <vt:lpstr>WH-&gt;lνbb</vt:lpstr>
      <vt:lpstr>ttH lepton+jets and di-lepton</vt:lpstr>
      <vt:lpstr>Slide 7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HSG5 Input to Trigger Workshop</dc:title>
  <dc:creator>Ricardo Goncalo</dc:creator>
  <cp:lastModifiedBy>Ricardo Goncalo</cp:lastModifiedBy>
  <cp:revision>5</cp:revision>
  <dcterms:created xsi:type="dcterms:W3CDTF">2012-12-04T17:47:42Z</dcterms:created>
  <dcterms:modified xsi:type="dcterms:W3CDTF">2012-12-04T17:48:45Z</dcterms:modified>
</cp:coreProperties>
</file>