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26" r:id="rId3"/>
    <p:sldId id="422" r:id="rId4"/>
    <p:sldId id="424" r:id="rId5"/>
    <p:sldId id="418" r:id="rId6"/>
    <p:sldId id="419" r:id="rId7"/>
    <p:sldId id="423" r:id="rId8"/>
    <p:sldId id="417" r:id="rId9"/>
    <p:sldId id="421" r:id="rId10"/>
    <p:sldId id="420" r:id="rId11"/>
    <p:sldId id="286" r:id="rId12"/>
    <p:sldId id="405" r:id="rId13"/>
    <p:sldId id="414" r:id="rId14"/>
    <p:sldId id="406" r:id="rId15"/>
    <p:sldId id="409" r:id="rId16"/>
    <p:sldId id="40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6/28/11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6/28/11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getFile.py/access?contribId=7&amp;resId=0&amp;materialId=slides&amp;confId=14346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sweb.cern.ch/record/1307560?ln=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indico.cern.ch/conferenceDisplay.py?confId=14435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Main/PrivateD3PDWithJVFFix" TargetMode="Externa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43052" TargetMode="Externa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1082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H-&gt;bb Note Plans for Summer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28260"/>
            <a:ext cx="6400800" cy="780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r>
              <a:rPr lang="en-US" dirty="0" smtClean="0"/>
              <a:t>HSG5 H-&gt;bb weekly meeting, 28 June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9" y="274638"/>
            <a:ext cx="8229600" cy="746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issues…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1" y="1020836"/>
            <a:ext cx="7496486" cy="8902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 group has a vision…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Karsten</a:t>
            </a:r>
            <a:r>
              <a:rPr lang="en-US" dirty="0" smtClean="0"/>
              <a:t> </a:t>
            </a:r>
            <a:r>
              <a:rPr lang="en-US" dirty="0" err="1" smtClean="0"/>
              <a:t>Koeneke’s</a:t>
            </a:r>
            <a:r>
              <a:rPr lang="en-US" dirty="0" smtClean="0"/>
              <a:t> talk in ATLAS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30" y="2077282"/>
            <a:ext cx="6089856" cy="4605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584"/>
          </a:xfrm>
        </p:spPr>
        <p:txBody>
          <a:bodyPr/>
          <a:lstStyle/>
          <a:p>
            <a:r>
              <a:rPr lang="en-US" dirty="0" smtClean="0"/>
              <a:t>WH/ZH Note: Missing Ingredients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255887"/>
            <a:ext cx="4495800" cy="54655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Moving to MC10b: done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</a:t>
            </a:r>
            <a:r>
              <a:rPr lang="en-US" dirty="0" smtClean="0"/>
              <a:t> tagging: </a:t>
            </a:r>
          </a:p>
          <a:p>
            <a:pPr lvl="1"/>
            <a:r>
              <a:rPr lang="en-US" dirty="0" smtClean="0"/>
              <a:t>Need advanced tagger for increased background rejection</a:t>
            </a:r>
          </a:p>
          <a:p>
            <a:pPr lvl="1"/>
            <a:r>
              <a:rPr lang="en-US" dirty="0" smtClean="0"/>
              <a:t>Efficiency scale factors almost done</a:t>
            </a:r>
          </a:p>
          <a:p>
            <a:pPr lvl="1"/>
            <a:r>
              <a:rPr lang="en-US" dirty="0" smtClean="0"/>
              <a:t>Calibration &amp; fake rate: preliminary  on week of 20th June - will re-do analysis with final numbers</a:t>
            </a:r>
          </a:p>
          <a:p>
            <a:pPr lvl="1"/>
            <a:r>
              <a:rPr lang="en-US" dirty="0" smtClean="0"/>
              <a:t>IP3D+SV1, 60% efficiency working point</a:t>
            </a:r>
          </a:p>
          <a:p>
            <a:endParaRPr lang="en-US" dirty="0" smtClean="0"/>
          </a:p>
          <a:p>
            <a:r>
              <a:rPr lang="en-US" dirty="0" smtClean="0"/>
              <a:t>Jet Vertex Fraction: </a:t>
            </a:r>
          </a:p>
          <a:p>
            <a:pPr lvl="1"/>
            <a:r>
              <a:rPr lang="en-US" dirty="0" smtClean="0"/>
              <a:t>Fix exists but applicable only to AOD-based analyses – i.e. only one analysis in our group</a:t>
            </a:r>
          </a:p>
          <a:p>
            <a:pPr lvl="1"/>
            <a:r>
              <a:rPr lang="en-US" dirty="0" smtClean="0"/>
              <a:t>D3PDs including the bug fix exist for part of the 2011 run – being transferred to Grid site</a:t>
            </a:r>
          </a:p>
          <a:p>
            <a:pPr lvl="1"/>
            <a:r>
              <a:rPr lang="en-US" b="1" dirty="0" smtClean="0"/>
              <a:t>Validation</a:t>
            </a:r>
            <a:r>
              <a:rPr lang="en-US" dirty="0" smtClean="0"/>
              <a:t>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495800" y="1255888"/>
            <a:ext cx="4648200" cy="54655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Editorial board:</a:t>
            </a:r>
          </a:p>
          <a:p>
            <a:pPr lvl="1"/>
            <a:r>
              <a:rPr lang="en-US" dirty="0" smtClean="0"/>
              <a:t>Richard </a:t>
            </a:r>
            <a:r>
              <a:rPr lang="en-US" dirty="0" err="1" smtClean="0"/>
              <a:t>Bateley</a:t>
            </a:r>
            <a:r>
              <a:rPr lang="en-US" dirty="0" smtClean="0"/>
              <a:t> (chair)</a:t>
            </a:r>
          </a:p>
          <a:p>
            <a:pPr lvl="1"/>
            <a:r>
              <a:rPr lang="en-US" dirty="0" smtClean="0"/>
              <a:t>Alex Read</a:t>
            </a:r>
          </a:p>
          <a:p>
            <a:pPr lvl="1"/>
            <a:r>
              <a:rPr lang="en-US" dirty="0" smtClean="0"/>
              <a:t>Emmanuel Lemonier</a:t>
            </a:r>
          </a:p>
          <a:p>
            <a:pPr lvl="1"/>
            <a:r>
              <a:rPr lang="en-US" dirty="0" err="1" smtClean="0"/>
              <a:t>Niels</a:t>
            </a:r>
            <a:r>
              <a:rPr lang="en-US" dirty="0" smtClean="0"/>
              <a:t> van </a:t>
            </a:r>
            <a:r>
              <a:rPr lang="en-US" dirty="0" err="1" smtClean="0"/>
              <a:t>Eldik</a:t>
            </a:r>
            <a:endParaRPr lang="en-US" dirty="0" smtClean="0"/>
          </a:p>
          <a:p>
            <a:pPr marL="742950" lvl="2" indent="-342900"/>
            <a:r>
              <a:rPr lang="en-US" sz="2286" dirty="0" smtClean="0"/>
              <a:t>Good 1</a:t>
            </a:r>
            <a:r>
              <a:rPr lang="en-US" sz="2286" baseline="30000" dirty="0" smtClean="0"/>
              <a:t>st</a:t>
            </a:r>
            <a:r>
              <a:rPr lang="en-US" sz="2286" dirty="0" smtClean="0"/>
              <a:t> meeting with </a:t>
            </a:r>
            <a:r>
              <a:rPr lang="en-US" sz="2286" dirty="0" err="1" smtClean="0"/>
              <a:t>Ed.Board</a:t>
            </a:r>
            <a:endParaRPr lang="en-US" sz="2286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QCD background (incl. bb, cc):</a:t>
            </a:r>
          </a:p>
          <a:p>
            <a:pPr lvl="1"/>
            <a:r>
              <a:rPr lang="en-US" dirty="0" smtClean="0"/>
              <a:t>Almost there</a:t>
            </a:r>
          </a:p>
          <a:p>
            <a:pPr lvl="1"/>
            <a:r>
              <a:rPr lang="en-US" dirty="0" smtClean="0"/>
              <a:t>One </a:t>
            </a:r>
            <a:r>
              <a:rPr lang="en-US" b="1" dirty="0" smtClean="0"/>
              <a:t>feature to be understood</a:t>
            </a:r>
            <a:r>
              <a:rPr lang="en-US" dirty="0" smtClean="0"/>
              <a:t> in anti-track isolation QCD background in electron channel</a:t>
            </a:r>
          </a:p>
          <a:p>
            <a:pPr lvl="1"/>
            <a:r>
              <a:rPr lang="en-US" dirty="0" smtClean="0"/>
              <a:t>Watch this space!</a:t>
            </a:r>
          </a:p>
          <a:p>
            <a:endParaRPr lang="en-US" dirty="0" smtClean="0"/>
          </a:p>
          <a:p>
            <a:r>
              <a:rPr lang="en-US" dirty="0" err="1" smtClean="0"/>
              <a:t>Systematics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First estimates done – dominated by </a:t>
            </a:r>
            <a:r>
              <a:rPr lang="en-US" dirty="0" err="1" smtClean="0"/>
              <a:t>b</a:t>
            </a:r>
            <a:r>
              <a:rPr lang="en-US" dirty="0" smtClean="0"/>
              <a:t>-tagging uncertainty (around 30%)</a:t>
            </a:r>
          </a:p>
          <a:p>
            <a:r>
              <a:rPr lang="en-US" dirty="0" smtClean="0"/>
              <a:t>SM Higgs combination:</a:t>
            </a:r>
          </a:p>
          <a:p>
            <a:pPr lvl="1"/>
            <a:r>
              <a:rPr lang="en-US" dirty="0" smtClean="0"/>
              <a:t>Need to produce inputs for SM Higgs combination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9" y="346320"/>
            <a:ext cx="8893314" cy="6356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0"/>
            <a:ext cx="858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indico.cern.ch/getFile.py/access?contribId</a:t>
            </a:r>
            <a:r>
              <a:rPr lang="en-US" sz="1400" dirty="0" smtClean="0"/>
              <a:t>=66&amp;sessionId=8&amp;resId=1&amp;materialId=</a:t>
            </a:r>
            <a:r>
              <a:rPr lang="en-US" sz="1400" dirty="0" err="1" smtClean="0"/>
              <a:t>slides&amp;confId</a:t>
            </a:r>
            <a:r>
              <a:rPr lang="en-US" sz="1400" dirty="0" smtClean="0"/>
              <a:t>=141246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806"/>
          </a:xfrm>
        </p:spPr>
        <p:txBody>
          <a:bodyPr/>
          <a:lstStyle/>
          <a:p>
            <a:r>
              <a:rPr lang="en-US" dirty="0" smtClean="0"/>
              <a:t>Do we need a JVF cut?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13123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principle yes!… </a:t>
            </a:r>
          </a:p>
          <a:p>
            <a:r>
              <a:rPr lang="en-US" dirty="0" smtClean="0"/>
              <a:t>Need to use cut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jets</a:t>
            </a:r>
            <a:r>
              <a:rPr lang="en-US" dirty="0" smtClean="0"/>
              <a:t> = 2 to suppress </a:t>
            </a:r>
            <a:r>
              <a:rPr lang="en-US" dirty="0" err="1" smtClean="0"/>
              <a:t>tt</a:t>
            </a:r>
            <a:r>
              <a:rPr lang="en-US" dirty="0" smtClean="0"/>
              <a:t> background; use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jets</a:t>
            </a:r>
            <a:r>
              <a:rPr lang="en-US" dirty="0" smtClean="0"/>
              <a:t> = 3 as </a:t>
            </a:r>
            <a:r>
              <a:rPr lang="en-US" dirty="0" err="1" smtClean="0"/>
              <a:t>tt</a:t>
            </a:r>
            <a:r>
              <a:rPr lang="en-US" dirty="0" smtClean="0"/>
              <a:t> control region  </a:t>
            </a:r>
          </a:p>
          <a:p>
            <a:r>
              <a:rPr lang="en-US" dirty="0" smtClean="0"/>
              <a:t>So must suppress spurious jets from pileup…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8110" y="2444604"/>
            <a:ext cx="372523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Njets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QCD background from data</a:t>
            </a:r>
          </a:p>
          <a:p>
            <a:r>
              <a:rPr lang="en-US" dirty="0" smtClean="0"/>
              <a:t>Before last scale factor (1-b sideband)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94852" y="3367934"/>
            <a:ext cx="4193827" cy="2988416"/>
            <a:chOff x="4794852" y="3367934"/>
            <a:chExt cx="4193827" cy="29884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4852" y="3367934"/>
              <a:ext cx="4193827" cy="29884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61370" y="3367934"/>
              <a:ext cx="238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Paul Thompson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25" y="3289653"/>
            <a:ext cx="3905545" cy="3066697"/>
            <a:chOff x="4859536" y="3654778"/>
            <a:chExt cx="3905545" cy="30666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9536" y="3654778"/>
              <a:ext cx="3905545" cy="306669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62593" y="3733059"/>
              <a:ext cx="238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Lianliang</a:t>
              </a:r>
              <a:r>
                <a:rPr lang="en-US" dirty="0" smtClean="0"/>
                <a:t> Ma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6592" y="2444605"/>
            <a:ext cx="345157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Njets</a:t>
            </a:r>
            <a:r>
              <a:rPr lang="en-US" dirty="0" smtClean="0"/>
              <a:t> &lt; 4</a:t>
            </a:r>
          </a:p>
          <a:p>
            <a:r>
              <a:rPr lang="en-US" dirty="0" smtClean="0"/>
              <a:t>All backgrounds from Monte Carlo</a:t>
            </a:r>
          </a:p>
          <a:p>
            <a:r>
              <a:rPr lang="en-US" dirty="0" smtClean="0"/>
              <a:t>bb and cc MC clearly not 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749"/>
            <a:ext cx="8229600" cy="797806"/>
          </a:xfrm>
        </p:spPr>
        <p:txBody>
          <a:bodyPr/>
          <a:lstStyle/>
          <a:p>
            <a:r>
              <a:rPr lang="en-US" dirty="0" smtClean="0"/>
              <a:t>Do we need a JVF cut?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087"/>
            <a:ext cx="4420681" cy="14753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fact, not using the Jet Vertex Fraction seems to have a significant effect on </a:t>
            </a:r>
            <a:r>
              <a:rPr lang="en-US" dirty="0" err="1" smtClean="0"/>
              <a:t>Njets</a:t>
            </a:r>
            <a:endParaRPr lang="en-US" dirty="0" smtClean="0"/>
          </a:p>
          <a:p>
            <a:r>
              <a:rPr lang="en-US" dirty="0" smtClean="0"/>
              <a:t>But a small effect after all cuts…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57200" y="2753076"/>
            <a:ext cx="3808920" cy="3603274"/>
            <a:chOff x="457200" y="2384777"/>
            <a:chExt cx="3808920" cy="36032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384777"/>
              <a:ext cx="3808920" cy="36032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7200" y="2384777"/>
              <a:ext cx="194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Haifeng</a:t>
              </a:r>
              <a:r>
                <a:rPr lang="en-US" dirty="0" smtClean="0"/>
                <a:t> Li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7881" y="2753075"/>
            <a:ext cx="3808919" cy="3603273"/>
            <a:chOff x="4877881" y="2384776"/>
            <a:chExt cx="3808919" cy="36032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7881" y="2384776"/>
              <a:ext cx="3808919" cy="36032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877881" y="2384777"/>
              <a:ext cx="194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Haifeng</a:t>
              </a:r>
              <a:r>
                <a:rPr lang="en-US" dirty="0" smtClean="0"/>
                <a:t> Li</a:t>
              </a:r>
              <a:endParaRPr lang="en-US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815147" y="1246548"/>
          <a:ext cx="391691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639"/>
                <a:gridCol w="1305639"/>
                <a:gridCol w="130563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JVF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JVF &gt; 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WH/ZH Note: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3262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Skeleton draft of INT note should be available now…</a:t>
            </a:r>
          </a:p>
          <a:p>
            <a:endParaRPr lang="en-US" dirty="0" smtClean="0"/>
          </a:p>
          <a:p>
            <a:r>
              <a:rPr lang="en-US" dirty="0" smtClean="0"/>
              <a:t>Then a couple of weeks to finish details of QCD BG determination and interact with Editorial Board</a:t>
            </a:r>
          </a:p>
          <a:p>
            <a:pPr lvl="1"/>
            <a:r>
              <a:rPr lang="en-US" dirty="0" smtClean="0"/>
              <a:t>Expect some changes to cuts etc during this </a:t>
            </a:r>
          </a:p>
          <a:p>
            <a:endParaRPr lang="en-US" dirty="0" smtClean="0"/>
          </a:p>
          <a:p>
            <a:r>
              <a:rPr lang="en-US" dirty="0" smtClean="0"/>
              <a:t>Dataset frozen on 22 June (I think)</a:t>
            </a:r>
          </a:p>
          <a:p>
            <a:endParaRPr lang="en-US" dirty="0" smtClean="0"/>
          </a:p>
          <a:p>
            <a:r>
              <a:rPr lang="en-US" dirty="0" smtClean="0"/>
              <a:t>Preliminary </a:t>
            </a:r>
            <a:r>
              <a:rPr lang="en-US" dirty="0" err="1" smtClean="0"/>
              <a:t>b</a:t>
            </a:r>
            <a:r>
              <a:rPr lang="en-US" dirty="0" smtClean="0"/>
              <a:t>-tagging calibrations around same time</a:t>
            </a:r>
          </a:p>
          <a:p>
            <a:endParaRPr lang="en-US" dirty="0" smtClean="0"/>
          </a:p>
          <a:p>
            <a:r>
              <a:rPr lang="en-US" dirty="0" smtClean="0"/>
              <a:t>Aim for Higgs approval at end of June</a:t>
            </a:r>
          </a:p>
          <a:p>
            <a:endParaRPr lang="en-US" dirty="0" smtClean="0"/>
          </a:p>
          <a:p>
            <a:r>
              <a:rPr lang="en-US" dirty="0" smtClean="0"/>
              <a:t>Last iteration with final </a:t>
            </a:r>
            <a:r>
              <a:rPr lang="en-US" dirty="0" err="1" smtClean="0"/>
              <a:t>b</a:t>
            </a:r>
            <a:r>
              <a:rPr lang="en-US" dirty="0" smtClean="0"/>
              <a:t>-tagging calibrations on…</a:t>
            </a:r>
          </a:p>
          <a:p>
            <a:endParaRPr lang="en-US" dirty="0" smtClean="0"/>
          </a:p>
          <a:p>
            <a:r>
              <a:rPr lang="en-US" dirty="0" smtClean="0"/>
              <a:t>Circulate note to ATLAS for CONF approval in early July for approval in time for 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46" y="1664776"/>
            <a:ext cx="4556707" cy="39579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About </a:t>
            </a:r>
            <a:r>
              <a:rPr lang="en-US" dirty="0" smtClean="0"/>
              <a:t>1.2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r>
              <a:rPr lang="en-US" dirty="0" smtClean="0"/>
              <a:t> collected with stable beams so far (</a:t>
            </a:r>
            <a:r>
              <a:rPr lang="en-US" dirty="0" smtClean="0"/>
              <a:t>1.27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r>
              <a:rPr lang="en-US" dirty="0" smtClean="0"/>
              <a:t>  delivered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smtClean="0"/>
              <a:t> stable at around  1.26x10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30 </a:t>
            </a:r>
            <a:r>
              <a:rPr lang="en-US" dirty="0" smtClean="0"/>
              <a:t>– 50pb</a:t>
            </a:r>
            <a:r>
              <a:rPr lang="en-US" baseline="30000" dirty="0" smtClean="0"/>
              <a:t>-1</a:t>
            </a:r>
            <a:r>
              <a:rPr lang="en-US" dirty="0" smtClean="0"/>
              <a:t> per </a:t>
            </a:r>
            <a:r>
              <a:rPr lang="en-US" dirty="0" smtClean="0"/>
              <a:t>day (peak so far </a:t>
            </a:r>
            <a:r>
              <a:rPr lang="en-US" dirty="0" smtClean="0"/>
              <a:t>was 60pb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1318 colliding bunches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77" y="906016"/>
            <a:ext cx="3809882" cy="2737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77" y="3643769"/>
            <a:ext cx="3809882" cy="273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86" y="1210758"/>
            <a:ext cx="4356123" cy="51455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H -&gt; WW -&gt; </a:t>
            </a:r>
            <a:r>
              <a:rPr lang="en-US" dirty="0" err="1" smtClean="0"/>
              <a:t>lνlν</a:t>
            </a:r>
            <a:r>
              <a:rPr lang="en-US" dirty="0" smtClean="0"/>
              <a:t> </a:t>
            </a:r>
            <a:r>
              <a:rPr lang="en-US" dirty="0" smtClean="0"/>
              <a:t>excess</a:t>
            </a:r>
          </a:p>
          <a:p>
            <a:endParaRPr lang="en-US" dirty="0" smtClean="0"/>
          </a:p>
          <a:p>
            <a:r>
              <a:rPr lang="en-US" dirty="0" smtClean="0"/>
              <a:t>Excess </a:t>
            </a:r>
            <a:r>
              <a:rPr lang="en-US" dirty="0" smtClean="0"/>
              <a:t>in data</a:t>
            </a:r>
            <a:r>
              <a:rPr lang="en-US" dirty="0" smtClean="0"/>
              <a:t> in all channels being investigated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Magda</a:t>
            </a:r>
            <a:r>
              <a:rPr lang="en-US" dirty="0" smtClean="0"/>
              <a:t> </a:t>
            </a:r>
            <a:r>
              <a:rPr lang="en-US" dirty="0" err="1" smtClean="0"/>
              <a:t>Cheltowska’s</a:t>
            </a:r>
            <a:r>
              <a:rPr lang="en-US" dirty="0" smtClean="0"/>
              <a:t> talk last </a:t>
            </a:r>
            <a:r>
              <a:rPr lang="en-US" dirty="0" err="1" smtClean="0"/>
              <a:t>week:</a:t>
            </a:r>
            <a:r>
              <a:rPr lang="en-US" sz="1548" dirty="0" err="1" smtClean="0">
                <a:hlinkClick r:id="rId2"/>
              </a:rPr>
              <a:t>https://indico.cern.ch/getFile.py/access?contribId</a:t>
            </a:r>
            <a:r>
              <a:rPr lang="en-US" sz="1548" dirty="0" smtClean="0">
                <a:hlinkClick r:id="rId2"/>
              </a:rPr>
              <a:t>=7&amp;resId=0&amp;materialId=slides&amp;confId=</a:t>
            </a:r>
            <a:r>
              <a:rPr lang="en-US" sz="1548" dirty="0" smtClean="0">
                <a:hlinkClick r:id="rId2"/>
              </a:rPr>
              <a:t>143469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Cross checks between several analyses, event scans, the works</a:t>
            </a:r>
          </a:p>
          <a:p>
            <a:endParaRPr lang="en-US" dirty="0" smtClean="0"/>
          </a:p>
          <a:p>
            <a:r>
              <a:rPr lang="en-US" dirty="0" smtClean="0"/>
              <a:t>Open issues: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roblem </a:t>
            </a:r>
            <a:r>
              <a:rPr lang="en-US" dirty="0" smtClean="0"/>
              <a:t>with the top background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rong </a:t>
            </a:r>
            <a:r>
              <a:rPr lang="en-US" dirty="0" smtClean="0"/>
              <a:t>tau polarization</a:t>
            </a:r>
            <a:r>
              <a:rPr lang="en-US" dirty="0" smtClean="0"/>
              <a:t> in MC</a:t>
            </a:r>
          </a:p>
          <a:p>
            <a:pPr lvl="1"/>
            <a:r>
              <a:rPr lang="en-US" dirty="0" err="1" smtClean="0"/>
              <a:t>Mismodeling</a:t>
            </a:r>
            <a:r>
              <a:rPr lang="en-US" dirty="0" smtClean="0"/>
              <a:t> </a:t>
            </a:r>
            <a:r>
              <a:rPr lang="en-US" dirty="0" smtClean="0"/>
              <a:t>of the low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smtClean="0"/>
              <a:t>electrons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26" y="3656017"/>
            <a:ext cx="3519681" cy="2765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913" y="925875"/>
            <a:ext cx="3516793" cy="27301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09349" cy="182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Statistics Forum</a:t>
            </a:r>
          </a:p>
          <a:p>
            <a:r>
              <a:rPr lang="en-US" dirty="0" smtClean="0"/>
              <a:t>A</a:t>
            </a:r>
            <a:r>
              <a:rPr lang="en-US" dirty="0" smtClean="0"/>
              <a:t>ll </a:t>
            </a:r>
            <a:r>
              <a:rPr lang="en-US" dirty="0" smtClean="0"/>
              <a:t> ATLAS results for</a:t>
            </a:r>
            <a:r>
              <a:rPr lang="en-US" dirty="0" smtClean="0"/>
              <a:t> summer </a:t>
            </a:r>
            <a:r>
              <a:rPr lang="en-US" dirty="0" smtClean="0"/>
              <a:t>conferences should be made using </a:t>
            </a:r>
            <a:r>
              <a:rPr lang="en-US" dirty="0" err="1" smtClean="0"/>
              <a:t>CLs</a:t>
            </a:r>
            <a:endParaRPr lang="en-US" dirty="0" smtClean="0"/>
          </a:p>
          <a:p>
            <a:r>
              <a:rPr lang="en-US" dirty="0" smtClean="0"/>
              <a:t>(All except </a:t>
            </a:r>
            <a:r>
              <a:rPr lang="en-US" dirty="0" smtClean="0"/>
              <a:t>analyses with a Bayesian history and  Bayesian usage in </a:t>
            </a:r>
            <a:r>
              <a:rPr lang="en-US" dirty="0" smtClean="0"/>
              <a:t>CMS)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68" y="3154870"/>
            <a:ext cx="6517273" cy="32967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39"/>
            <a:ext cx="8229600" cy="740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WH/ZH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52" y="3980879"/>
            <a:ext cx="8348740" cy="21493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Second</a:t>
            </a:r>
            <a:r>
              <a:rPr lang="en-US" dirty="0" smtClean="0"/>
              <a:t> </a:t>
            </a:r>
            <a:r>
              <a:rPr lang="en-US" dirty="0" smtClean="0"/>
              <a:t>meeting with the editorial board</a:t>
            </a:r>
            <a:r>
              <a:rPr lang="en-US" dirty="0" smtClean="0"/>
              <a:t> last week</a:t>
            </a:r>
          </a:p>
          <a:p>
            <a:pPr lvl="1"/>
            <a:r>
              <a:rPr lang="en-US" dirty="0" smtClean="0"/>
              <a:t>Next meeting right after weekly meeting today</a:t>
            </a:r>
          </a:p>
          <a:p>
            <a:r>
              <a:rPr lang="en-US" dirty="0" smtClean="0"/>
              <a:t>Note </a:t>
            </a:r>
            <a:r>
              <a:rPr lang="en-US" dirty="0" smtClean="0"/>
              <a:t>available in </a:t>
            </a:r>
            <a:r>
              <a:rPr lang="en-US" dirty="0" smtClean="0"/>
              <a:t>CDS: </a:t>
            </a:r>
            <a:r>
              <a:rPr lang="en-US" dirty="0" smtClean="0">
                <a:hlinkClick r:id="rId2"/>
              </a:rPr>
              <a:t>http://cdsweb.cern.ch/record/1307560?ln=en</a:t>
            </a:r>
            <a:endParaRPr lang="en-US" dirty="0" smtClean="0"/>
          </a:p>
          <a:p>
            <a:pPr lvl="1"/>
            <a:r>
              <a:rPr lang="en-US" dirty="0" smtClean="0"/>
              <a:t>List of authors to be updated </a:t>
            </a:r>
            <a:r>
              <a:rPr lang="en-US" dirty="0" smtClean="0"/>
              <a:t>soon (sorry, mea culpa)</a:t>
            </a:r>
          </a:p>
          <a:p>
            <a:r>
              <a:rPr lang="en-US" dirty="0" smtClean="0"/>
              <a:t>Our deadlines next…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35" y="917671"/>
            <a:ext cx="4151729" cy="3063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159" y="917671"/>
            <a:ext cx="4210133" cy="306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3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Last </a:t>
            </a:r>
            <a:r>
              <a:rPr lang="en-US" smtClean="0"/>
              <a:t>call for 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44658"/>
            <a:ext cx="8444483" cy="45465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June 23</a:t>
            </a:r>
            <a:r>
              <a:rPr lang="en-US" b="1" baseline="30000" dirty="0" smtClean="0">
                <a:solidFill>
                  <a:srgbClr val="000090"/>
                </a:solidFill>
              </a:rPr>
              <a:t>rd</a:t>
            </a:r>
            <a:r>
              <a:rPr lang="en-US" dirty="0" smtClean="0"/>
              <a:t>:	 final “analysis update” </a:t>
            </a:r>
          </a:p>
          <a:p>
            <a:pPr lvl="1"/>
            <a:r>
              <a:rPr lang="en-US" dirty="0" smtClean="0"/>
              <a:t>Assumes ~ 7-10 days to run full analysis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Data taken up to June 18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b="1" u="sng" dirty="0" smtClean="0">
                <a:solidFill>
                  <a:srgbClr val="FF0000"/>
                </a:solidFill>
              </a:rPr>
              <a:t> available with GRL (recorded L=1 fb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-1</a:t>
            </a:r>
            <a:r>
              <a:rPr lang="en-US" b="1" u="sng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Jul 5</a:t>
            </a:r>
            <a:r>
              <a:rPr lang="en-US" b="1" baseline="30000" dirty="0" smtClean="0">
                <a:solidFill>
                  <a:srgbClr val="000090"/>
                </a:solidFill>
              </a:rPr>
              <a:t>th</a:t>
            </a:r>
            <a:r>
              <a:rPr lang="en-US" dirty="0" smtClean="0"/>
              <a:t>:		Drafts submitted to </a:t>
            </a:r>
            <a:r>
              <a:rPr lang="en-US" dirty="0" err="1" smtClean="0"/>
              <a:t>EdBoard</a:t>
            </a:r>
            <a:endParaRPr lang="en-US" dirty="0" smtClean="0"/>
          </a:p>
          <a:p>
            <a:pPr lvl="1"/>
            <a:r>
              <a:rPr lang="en-US" dirty="0" smtClean="0"/>
              <a:t>Early drafts should be circulated to the </a:t>
            </a:r>
            <a:r>
              <a:rPr lang="en-US" dirty="0" err="1" smtClean="0"/>
              <a:t>EdBoard</a:t>
            </a:r>
            <a:r>
              <a:rPr lang="en-US" dirty="0" smtClean="0"/>
              <a:t> earlier; very similar to PLHC</a:t>
            </a:r>
          </a:p>
          <a:p>
            <a:pPr lvl="1"/>
            <a:r>
              <a:rPr lang="en-US" dirty="0" smtClean="0"/>
              <a:t>Final drafts on Jul 8</a:t>
            </a:r>
            <a:r>
              <a:rPr lang="en-US" baseline="30000" dirty="0" smtClean="0"/>
              <a:t>th</a:t>
            </a:r>
            <a:r>
              <a:rPr lang="en-US" dirty="0" smtClean="0"/>
              <a:t> to PC;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Jul 9</a:t>
            </a:r>
            <a:r>
              <a:rPr lang="en-US" b="1" baseline="30000" dirty="0" smtClean="0">
                <a:solidFill>
                  <a:srgbClr val="000090"/>
                </a:solidFill>
              </a:rPr>
              <a:t>th</a:t>
            </a:r>
            <a:r>
              <a:rPr lang="en-US" b="1" dirty="0" smtClean="0">
                <a:solidFill>
                  <a:srgbClr val="000090"/>
                </a:solidFill>
              </a:rPr>
              <a:t>:</a:t>
            </a:r>
            <a:r>
              <a:rPr lang="en-US" dirty="0" smtClean="0"/>
              <a:t>		last circulation of </a:t>
            </a:r>
            <a:r>
              <a:rPr lang="en-US" b="1" dirty="0" smtClean="0">
                <a:solidFill>
                  <a:srgbClr val="000090"/>
                </a:solidFill>
              </a:rPr>
              <a:t>Papers/</a:t>
            </a:r>
            <a:r>
              <a:rPr lang="en-US" b="1" dirty="0" smtClean="0"/>
              <a:t>Notes</a:t>
            </a:r>
            <a:endParaRPr lang="en-US" b="1" dirty="0" smtClean="0">
              <a:solidFill>
                <a:srgbClr val="000090"/>
              </a:solidFill>
            </a:endParaRPr>
          </a:p>
          <a:p>
            <a:pPr marL="742950" lvl="2" indent="-342900"/>
            <a:r>
              <a:rPr lang="en-US" sz="2941" b="1" dirty="0" smtClean="0">
                <a:solidFill>
                  <a:srgbClr val="FF0000"/>
                </a:solidFill>
              </a:rPr>
              <a:t>Run again the full analysis to include the data after June 26</a:t>
            </a:r>
            <a:r>
              <a:rPr lang="en-US" sz="2941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941" b="1" dirty="0" smtClean="0">
                <a:solidFill>
                  <a:srgbClr val="FF0000"/>
                </a:solidFill>
              </a:rPr>
              <a:t>  , at least for benchmark analyses? (technical stop on June 29th</a:t>
            </a:r>
            <a:r>
              <a:rPr lang="en-US" sz="2941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941" b="1" dirty="0" smtClean="0">
                <a:solidFill>
                  <a:srgbClr val="FF0000"/>
                </a:solidFill>
              </a:rPr>
              <a:t>, for ~10 days)</a:t>
            </a:r>
            <a:endParaRPr lang="en-US" sz="2941" dirty="0" smtClean="0"/>
          </a:p>
          <a:p>
            <a:r>
              <a:rPr lang="en-US" b="1" dirty="0" smtClean="0">
                <a:solidFill>
                  <a:srgbClr val="000090"/>
                </a:solidFill>
              </a:rPr>
              <a:t>Jul 15</a:t>
            </a:r>
            <a:r>
              <a:rPr lang="en-US" b="1" baseline="30000" dirty="0" smtClean="0">
                <a:solidFill>
                  <a:srgbClr val="000090"/>
                </a:solidFill>
              </a:rPr>
              <a:t>th</a:t>
            </a:r>
            <a:r>
              <a:rPr lang="en-US" dirty="0" smtClean="0"/>
              <a:t>:		last approval meetings</a:t>
            </a:r>
          </a:p>
          <a:p>
            <a:pPr lvl="1"/>
            <a:r>
              <a:rPr lang="en-US" dirty="0" smtClean="0"/>
              <a:t>Present the circulated results and the ones obtained updating the analysis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Jul 18</a:t>
            </a:r>
            <a:r>
              <a:rPr lang="en-US" b="1" baseline="30000" dirty="0" smtClean="0">
                <a:solidFill>
                  <a:srgbClr val="008000"/>
                </a:solidFill>
              </a:rPr>
              <a:t>th</a:t>
            </a:r>
            <a:r>
              <a:rPr lang="en-US" dirty="0" smtClean="0"/>
              <a:t>: 		conclude sign-offs of </a:t>
            </a:r>
            <a:r>
              <a:rPr lang="en-US" b="1" dirty="0" smtClean="0"/>
              <a:t>Papers/CONF Notes</a:t>
            </a:r>
          </a:p>
          <a:p>
            <a:pPr lvl="1"/>
            <a:r>
              <a:rPr lang="en-US" dirty="0" smtClean="0"/>
              <a:t>Assumes 1 week for </a:t>
            </a:r>
            <a:r>
              <a:rPr lang="en-US" dirty="0" err="1" smtClean="0"/>
              <a:t>EdBoard</a:t>
            </a:r>
            <a:r>
              <a:rPr lang="en-US" dirty="0" smtClean="0"/>
              <a:t> and two sign-offs from PC/</a:t>
            </a:r>
            <a:r>
              <a:rPr lang="en-US" dirty="0" err="1" smtClean="0"/>
              <a:t>PubComm/Mngt</a:t>
            </a:r>
            <a:endParaRPr lang="en-US" dirty="0" smtClean="0"/>
          </a:p>
          <a:p>
            <a:pPr lvl="1"/>
            <a:r>
              <a:rPr lang="en-US" dirty="0" smtClean="0"/>
              <a:t>18</a:t>
            </a:r>
            <a:r>
              <a:rPr lang="en-US" dirty="0" smtClean="0">
                <a:sym typeface="Wingdings"/>
              </a:rPr>
              <a:t>20: 3</a:t>
            </a:r>
            <a:r>
              <a:rPr lang="en-US" dirty="0" smtClean="0"/>
              <a:t> days contingency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Jul 21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/>
              <a:t>:		EPS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3D78-5BBB-5348-891F-0A45E1488C7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199" y="5191193"/>
            <a:ext cx="8444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This particular schedule can be adopted only for a few Papers and/or Notes (searches or more in general luminosity sensitive)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Expect a “hot period” during next two weeks fully dominated by CONF/Paper approval 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3470" y="0"/>
            <a:ext cx="253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Leandro (ATLAS Week)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27" y="252271"/>
            <a:ext cx="5342867" cy="3973708"/>
          </a:xfrm>
          <a:prstGeom prst="rect">
            <a:avLst/>
          </a:prstGeom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271"/>
            <a:ext cx="8229600" cy="780529"/>
          </a:xfrm>
        </p:spPr>
        <p:txBody>
          <a:bodyPr>
            <a:normAutofit/>
          </a:bodyPr>
          <a:lstStyle/>
          <a:p>
            <a:r>
              <a:rPr lang="en-US" dirty="0" smtClean="0"/>
              <a:t>Schedule for Setting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9" y="4225979"/>
            <a:ext cx="8910081" cy="21303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Combination meeting: </a:t>
            </a:r>
            <a:r>
              <a:rPr lang="en-US" dirty="0" smtClean="0">
                <a:hlinkClick r:id="rId3"/>
              </a:rPr>
              <a:t>https://indico.cern.ch/conferenceDisplay.py?confId=144353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Inputs need to be:</a:t>
            </a:r>
          </a:p>
          <a:p>
            <a:pPr lvl="1"/>
            <a:r>
              <a:rPr lang="en-US" dirty="0" smtClean="0"/>
              <a:t>Available today (28</a:t>
            </a:r>
            <a:r>
              <a:rPr lang="en-US" baseline="30000" dirty="0" smtClean="0"/>
              <a:t>th</a:t>
            </a:r>
            <a:r>
              <a:rPr lang="en-US" dirty="0" smtClean="0"/>
              <a:t> June) – to have </a:t>
            </a:r>
            <a:r>
              <a:rPr lang="en-US" b="1" dirty="0" smtClean="0"/>
              <a:t>limits</a:t>
            </a:r>
            <a:r>
              <a:rPr lang="en-US" dirty="0" smtClean="0"/>
              <a:t> for INT note approval by </a:t>
            </a:r>
            <a:r>
              <a:rPr lang="en-US" dirty="0" err="1" smtClean="0"/>
              <a:t>Ed.board</a:t>
            </a:r>
            <a:r>
              <a:rPr lang="en-US" dirty="0" smtClean="0"/>
              <a:t> and Higgs WG on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On 30</a:t>
            </a:r>
            <a:r>
              <a:rPr lang="en-US" baseline="30000" dirty="0" smtClean="0"/>
              <a:t>th</a:t>
            </a:r>
            <a:r>
              <a:rPr lang="en-US" dirty="0" smtClean="0"/>
              <a:t> June – approval and </a:t>
            </a:r>
            <a:r>
              <a:rPr lang="en-US" b="1" dirty="0" smtClean="0"/>
              <a:t>final decision</a:t>
            </a:r>
            <a:r>
              <a:rPr lang="en-US" dirty="0" smtClean="0"/>
              <a:t> on whether to include in SM Higgs combination</a:t>
            </a:r>
          </a:p>
          <a:p>
            <a:pPr lvl="1"/>
            <a:r>
              <a:rPr lang="en-US" b="1" dirty="0" smtClean="0"/>
              <a:t>Frozen</a:t>
            </a:r>
            <a:r>
              <a:rPr lang="en-US" dirty="0" smtClean="0"/>
              <a:t> by 4</a:t>
            </a:r>
            <a:r>
              <a:rPr lang="en-US" baseline="30000" dirty="0" smtClean="0"/>
              <a:t>th</a:t>
            </a:r>
            <a:r>
              <a:rPr lang="en-US" dirty="0" smtClean="0"/>
              <a:t> July for Higgs approval on the 8</a:t>
            </a:r>
            <a:r>
              <a:rPr lang="en-US" baseline="30000" dirty="0" smtClean="0"/>
              <a:t>th</a:t>
            </a:r>
            <a:r>
              <a:rPr lang="en-US" dirty="0" smtClean="0"/>
              <a:t> July</a:t>
            </a:r>
          </a:p>
          <a:p>
            <a:pPr lvl="1"/>
            <a:r>
              <a:rPr lang="en-US" b="1" dirty="0" smtClean="0"/>
              <a:t>Interpolated</a:t>
            </a:r>
            <a:r>
              <a:rPr lang="en-US" dirty="0" smtClean="0"/>
              <a:t> inputs ready right after Higgs WH approval for input to ATLAS SM Higgs combination</a:t>
            </a:r>
          </a:p>
          <a:p>
            <a:pPr lvl="1"/>
            <a:r>
              <a:rPr lang="en-US" dirty="0" smtClean="0"/>
              <a:t>ATLAS approval on 15</a:t>
            </a:r>
            <a:r>
              <a:rPr lang="en-US" baseline="30000" dirty="0" smtClean="0"/>
              <a:t>th</a:t>
            </a:r>
            <a:r>
              <a:rPr lang="en-US" dirty="0" smtClean="0"/>
              <a:t> July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362"/>
            <a:ext cx="8229600" cy="800032"/>
          </a:xfrm>
        </p:spPr>
        <p:txBody>
          <a:bodyPr/>
          <a:lstStyle/>
          <a:p>
            <a:r>
              <a:rPr lang="en-US" dirty="0" smtClean="0"/>
              <a:t>JVF-fixed D3PDs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" y="1020836"/>
            <a:ext cx="8875218" cy="255787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Still need analysis cross check!</a:t>
            </a:r>
            <a:r>
              <a:rPr lang="en-US" b="1" dirty="0" smtClean="0"/>
              <a:t> </a:t>
            </a:r>
            <a:r>
              <a:rPr lang="en-US" dirty="0" smtClean="0"/>
              <a:t>– cut-flow comparison between different analyses</a:t>
            </a:r>
          </a:p>
          <a:p>
            <a:r>
              <a:rPr lang="en-US" dirty="0" smtClean="0"/>
              <a:t>SMWZ </a:t>
            </a:r>
            <a:r>
              <a:rPr lang="en-US" dirty="0" smtClean="0"/>
              <a:t>D3PDs were produced by</a:t>
            </a:r>
            <a:r>
              <a:rPr lang="en-US" dirty="0" smtClean="0"/>
              <a:t> </a:t>
            </a:r>
            <a:r>
              <a:rPr lang="en-US" dirty="0" err="1" smtClean="0"/>
              <a:t>Haifeng</a:t>
            </a:r>
            <a:r>
              <a:rPr lang="en-US" dirty="0" smtClean="0"/>
              <a:t> with </a:t>
            </a:r>
            <a:r>
              <a:rPr lang="en-US" dirty="0" smtClean="0"/>
              <a:t>the </a:t>
            </a:r>
            <a:r>
              <a:rPr lang="en-US" dirty="0" err="1" smtClean="0"/>
              <a:t>bugfix</a:t>
            </a:r>
            <a:r>
              <a:rPr lang="en-US" dirty="0" smtClean="0"/>
              <a:t> for the Jet Vertex Fraction bug </a:t>
            </a:r>
          </a:p>
          <a:p>
            <a:pPr lvl="1"/>
            <a:r>
              <a:rPr lang="en-US" dirty="0" smtClean="0"/>
              <a:t>Contain data from run 178044 (22 March 2011) to run 183021 (2 June)</a:t>
            </a:r>
          </a:p>
          <a:p>
            <a:pPr lvl="1"/>
            <a:r>
              <a:rPr lang="en-US" dirty="0" smtClean="0"/>
              <a:t>Total (</a:t>
            </a:r>
            <a:r>
              <a:rPr lang="en-US" dirty="0" err="1" smtClean="0"/>
              <a:t>data+MC</a:t>
            </a:r>
            <a:r>
              <a:rPr lang="en-US" dirty="0" smtClean="0"/>
              <a:t>) is 2.7 TB</a:t>
            </a:r>
          </a:p>
          <a:p>
            <a:r>
              <a:rPr lang="en-US" dirty="0" smtClean="0"/>
              <a:t>Listed in </a:t>
            </a:r>
            <a:r>
              <a:rPr lang="en-US" dirty="0" smtClean="0">
                <a:hlinkClick r:id="rId2"/>
              </a:rPr>
              <a:t>https://twiki.cern.ch/twiki/bin/view/Main/PrivateD3PDWithJVFFix</a:t>
            </a:r>
            <a:endParaRPr lang="en-US" dirty="0" smtClean="0"/>
          </a:p>
          <a:p>
            <a:r>
              <a:rPr lang="en-US" dirty="0" smtClean="0"/>
              <a:t>Transferred to UKI-LT2-RHUL_LOCALGROUPDISK</a:t>
            </a:r>
          </a:p>
          <a:p>
            <a:pPr lvl="1"/>
            <a:r>
              <a:rPr lang="en-US" dirty="0" smtClean="0"/>
              <a:t>Should be accessible to everyone;</a:t>
            </a:r>
            <a:r>
              <a:rPr lang="en-US" dirty="0" smtClean="0"/>
              <a:t> let </a:t>
            </a:r>
            <a:r>
              <a:rPr lang="en-US" dirty="0" smtClean="0"/>
              <a:t>me know in case of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More samples were produced and now being transferred to grid</a:t>
            </a:r>
          </a:p>
          <a:p>
            <a:r>
              <a:rPr lang="en-US" dirty="0" smtClean="0"/>
              <a:t>Thanks to Jonas for helping with remaining samples!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8708"/>
            <a:ext cx="9149181" cy="2900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601"/>
            <a:ext cx="8229600" cy="19660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Submitted abstract to Lepton Photon </a:t>
            </a:r>
            <a:r>
              <a:rPr lang="en-US" dirty="0" smtClean="0"/>
              <a:t>2011 in Mumbai, starting August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ATLAS </a:t>
            </a:r>
            <a:r>
              <a:rPr lang="en-US" dirty="0" err="1" smtClean="0"/>
              <a:t>abstracts: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err="1" smtClean="0">
                <a:hlinkClick r:id="rId2"/>
              </a:rPr>
              <a:t>://indico.cern.ch/conferenceDisplay.py?confId</a:t>
            </a:r>
            <a:r>
              <a:rPr lang="en-US" dirty="0" smtClean="0">
                <a:hlinkClick r:id="rId2"/>
              </a:rPr>
              <a:t>=143052</a:t>
            </a:r>
            <a:endParaRPr lang="en-US" dirty="0" smtClean="0"/>
          </a:p>
          <a:p>
            <a:r>
              <a:rPr lang="en-US" dirty="0" smtClean="0"/>
              <a:t>If accepted, will be presented </a:t>
            </a:r>
            <a:r>
              <a:rPr lang="en-US" dirty="0" smtClean="0"/>
              <a:t>by </a:t>
            </a:r>
            <a:r>
              <a:rPr lang="en-US" dirty="0" err="1" smtClean="0"/>
              <a:t>Koloina</a:t>
            </a:r>
            <a:r>
              <a:rPr lang="en-US" dirty="0" smtClean="0"/>
              <a:t> </a:t>
            </a:r>
            <a:r>
              <a:rPr lang="en-US" dirty="0" err="1" smtClean="0"/>
              <a:t>Randrianarivony</a:t>
            </a:r>
            <a:r>
              <a:rPr lang="en-US" dirty="0" smtClean="0"/>
              <a:t> who volunteered for this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- 21/6/2011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24" y="2824582"/>
            <a:ext cx="7331589" cy="3411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112544</TotalTime>
  <Words>1372</Words>
  <Application>Microsoft Macintosh PowerPoint</Application>
  <PresentationFormat>On-screen Show (4:3)</PresentationFormat>
  <Paragraphs>175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H-&gt;bb Note Plans for Summer</vt:lpstr>
      <vt:lpstr>News! News! News!</vt:lpstr>
      <vt:lpstr>News! News! News!</vt:lpstr>
      <vt:lpstr>News! News! News!</vt:lpstr>
      <vt:lpstr>WH/ZH Note</vt:lpstr>
      <vt:lpstr>Last call for EPS</vt:lpstr>
      <vt:lpstr>Schedule for Setting Limits</vt:lpstr>
      <vt:lpstr>JVF-fixed D3PDs</vt:lpstr>
      <vt:lpstr>Slide 9</vt:lpstr>
      <vt:lpstr>Other issues…</vt:lpstr>
      <vt:lpstr>Backup</vt:lpstr>
      <vt:lpstr>WH/ZH Note: Missing Ingredients</vt:lpstr>
      <vt:lpstr>Slide 13</vt:lpstr>
      <vt:lpstr>Do we need a JVF cut?</vt:lpstr>
      <vt:lpstr>Do we need a JVF cut?</vt:lpstr>
      <vt:lpstr>WH/ZH Note: Outlook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185</cp:revision>
  <cp:lastPrinted>2011-04-11T11:26:17Z</cp:lastPrinted>
  <dcterms:created xsi:type="dcterms:W3CDTF">2011-06-27T23:02:13Z</dcterms:created>
  <dcterms:modified xsi:type="dcterms:W3CDTF">2011-06-28T09:00:23Z</dcterms:modified>
</cp:coreProperties>
</file>