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pdf" ContentType="application/pd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437" r:id="rId3"/>
    <p:sldId id="438" r:id="rId4"/>
    <p:sldId id="427" r:id="rId5"/>
    <p:sldId id="434" r:id="rId6"/>
    <p:sldId id="435" r:id="rId7"/>
    <p:sldId id="436" r:id="rId8"/>
    <p:sldId id="43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618" autoAdjust="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7/26/11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7/25/11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df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d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2347" y="660400"/>
            <a:ext cx="8510463" cy="1108258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H-&gt;</a:t>
            </a:r>
            <a:r>
              <a:rPr lang="en-US" sz="4800" dirty="0" smtClean="0"/>
              <a:t>bb: plans and EPS post-mortem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828260"/>
            <a:ext cx="6400800" cy="78024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</a:t>
            </a:r>
          </a:p>
          <a:p>
            <a:r>
              <a:rPr lang="en-US" dirty="0" smtClean="0"/>
              <a:t>HSG5 H-&gt;bb weekly meeting</a:t>
            </a:r>
            <a:r>
              <a:rPr lang="en-US" dirty="0" smtClean="0"/>
              <a:t>, 26 </a:t>
            </a:r>
            <a:r>
              <a:rPr lang="en-US" dirty="0" smtClean="0"/>
              <a:t>July 2011</a:t>
            </a:r>
            <a:endParaRPr lang="en-US" dirty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3887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12190" y="74583"/>
            <a:ext cx="35318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+mj-lt"/>
              </a:rPr>
              <a:t>CFS+D0 H-&gt;bb Results from EPS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9114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111"/>
            <a:ext cx="8229600" cy="66232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General Impressions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2419345"/>
          </a:xfrm>
        </p:spPr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1" y="783432"/>
            <a:ext cx="5457826" cy="5757041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Very good that we presented these results for several reasons:</a:t>
            </a:r>
          </a:p>
          <a:p>
            <a:pPr lvl="1"/>
            <a:r>
              <a:rPr lang="en-US" dirty="0" smtClean="0"/>
              <a:t>We </a:t>
            </a:r>
            <a:r>
              <a:rPr lang="en-US" dirty="0" smtClean="0"/>
              <a:t>showed it can be done!... (first time for the LHC) And now w</a:t>
            </a:r>
            <a:r>
              <a:rPr lang="en-US" dirty="0" smtClean="0"/>
              <a:t>e have baseline to build on</a:t>
            </a:r>
          </a:p>
          <a:p>
            <a:pPr lvl="1"/>
            <a:r>
              <a:rPr lang="en-US" dirty="0" smtClean="0"/>
              <a:t>It was nicely done in several ways – data-driven estimates of worst backgrounds etc</a:t>
            </a:r>
            <a:endParaRPr lang="en-US" dirty="0" smtClean="0"/>
          </a:p>
          <a:p>
            <a:pPr lvl="1"/>
            <a:r>
              <a:rPr lang="en-US" dirty="0" smtClean="0"/>
              <a:t>We showed that boosted VH is within reach – boosted VH plot got lots of attention! Now we need to deliver on the promise</a:t>
            </a:r>
          </a:p>
          <a:p>
            <a:pPr lvl="1"/>
            <a:r>
              <a:rPr lang="en-US" dirty="0" smtClean="0"/>
              <a:t>I</a:t>
            </a:r>
            <a:r>
              <a:rPr lang="en-US" dirty="0" smtClean="0"/>
              <a:t>mportant to have a cross check for H-&gt;</a:t>
            </a:r>
            <a:r>
              <a:rPr lang="en-US" dirty="0" err="1" smtClean="0"/>
              <a:t>γγ</a:t>
            </a:r>
            <a:endParaRPr lang="en-US" dirty="0" smtClean="0"/>
          </a:p>
          <a:p>
            <a:pPr lvl="1"/>
            <a:r>
              <a:rPr lang="en-US" dirty="0" smtClean="0"/>
              <a:t>Results </a:t>
            </a:r>
            <a:r>
              <a:rPr lang="en-US" dirty="0" smtClean="0"/>
              <a:t>included in ATLAS SM Higgs </a:t>
            </a:r>
            <a:r>
              <a:rPr lang="en-US" dirty="0" smtClean="0"/>
              <a:t>combination</a:t>
            </a:r>
          </a:p>
          <a:p>
            <a:r>
              <a:rPr lang="en-US" dirty="0" smtClean="0"/>
              <a:t>What is missing:</a:t>
            </a:r>
          </a:p>
          <a:p>
            <a:pPr lvl="1"/>
            <a:r>
              <a:rPr lang="en-US" dirty="0" smtClean="0"/>
              <a:t>Real sensitivity – we’re only at 10-15 </a:t>
            </a:r>
            <a:r>
              <a:rPr lang="en-US" dirty="0" smtClean="0"/>
              <a:t>times the</a:t>
            </a:r>
            <a:r>
              <a:rPr lang="en-US" dirty="0" smtClean="0"/>
              <a:t> SM</a:t>
            </a:r>
          </a:p>
          <a:p>
            <a:r>
              <a:rPr lang="en-US" dirty="0" smtClean="0"/>
              <a:t>The way forward:</a:t>
            </a:r>
          </a:p>
          <a:p>
            <a:pPr lvl="1"/>
            <a:r>
              <a:rPr lang="en-US" dirty="0" smtClean="0"/>
              <a:t>Space for improvement in WH/ZH</a:t>
            </a:r>
          </a:p>
          <a:p>
            <a:pPr lvl="1"/>
            <a:r>
              <a:rPr lang="en-US" dirty="0" smtClean="0"/>
              <a:t>Include other channels</a:t>
            </a:r>
          </a:p>
          <a:p>
            <a:pPr lvl="1"/>
            <a:r>
              <a:rPr lang="en-US" dirty="0" smtClean="0"/>
              <a:t>Try to move higher in mass reach (but cannot do much)</a:t>
            </a:r>
          </a:p>
          <a:p>
            <a:pPr lvl="1"/>
            <a:r>
              <a:rPr lang="en-US" dirty="0" smtClean="0"/>
              <a:t>See next slides…</a:t>
            </a:r>
          </a:p>
          <a:p>
            <a:r>
              <a:rPr lang="en-US" dirty="0" smtClean="0"/>
              <a:t>Concerns</a:t>
            </a:r>
          </a:p>
          <a:p>
            <a:pPr lvl="1"/>
            <a:r>
              <a:rPr lang="en-US" dirty="0" smtClean="0"/>
              <a:t>Current results: small screw-up in l</a:t>
            </a:r>
            <a:r>
              <a:rPr lang="en-US" dirty="0" smtClean="0"/>
              <a:t>imits (</a:t>
            </a:r>
            <a:r>
              <a:rPr lang="en-US" dirty="0" err="1" smtClean="0"/>
              <a:t>obs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exp) needs to be </a:t>
            </a:r>
            <a:r>
              <a:rPr lang="en-US" dirty="0" smtClean="0"/>
              <a:t>understood</a:t>
            </a:r>
            <a:endParaRPr lang="en-US" dirty="0" smtClean="0"/>
          </a:p>
          <a:p>
            <a:pPr lvl="1"/>
            <a:r>
              <a:rPr lang="en-US" dirty="0" smtClean="0"/>
              <a:t>Near future: not much time! Waiting to see how much low mass excluded by </a:t>
            </a:r>
            <a:r>
              <a:rPr lang="en-US" dirty="0" err="1" smtClean="0"/>
              <a:t>Tevatron</a:t>
            </a:r>
            <a:endParaRPr lang="en-US" dirty="0" smtClean="0"/>
          </a:p>
          <a:p>
            <a:pPr lvl="1"/>
            <a:r>
              <a:rPr lang="en-US" dirty="0" smtClean="0"/>
              <a:t>Sociological: need to keep focused on this – need to get activity going again after EPS madness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4" name="Picture 13" descr="jetmass_all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457826" y="3786051"/>
            <a:ext cx="3624484" cy="2570299"/>
          </a:xfrm>
          <a:prstGeom prst="rect">
            <a:avLst/>
          </a:prstGeom>
        </p:spPr>
      </p:pic>
      <p:pic>
        <p:nvPicPr>
          <p:cNvPr id="15" name="Picture 14" descr="Preliminary_1fb_VH_SMHiggs_combined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5457826" y="975898"/>
            <a:ext cx="3624484" cy="28701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42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Post-mortem of WH/ZH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9325" y="1163278"/>
            <a:ext cx="4286475" cy="5193072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/>
              <a:t>M</a:t>
            </a:r>
            <a:r>
              <a:rPr lang="en-US" baseline="-25000" dirty="0" err="1" smtClean="0"/>
              <a:t>bb</a:t>
            </a:r>
            <a:r>
              <a:rPr lang="en-US" baseline="-25000" dirty="0" smtClean="0"/>
              <a:t> </a:t>
            </a:r>
            <a:r>
              <a:rPr lang="en-US" dirty="0" smtClean="0"/>
              <a:t>resolution is extremely poor</a:t>
            </a:r>
          </a:p>
          <a:p>
            <a:pPr lvl="1"/>
            <a:r>
              <a:rPr lang="en-US" dirty="0" smtClean="0"/>
              <a:t>S</a:t>
            </a:r>
            <a:r>
              <a:rPr lang="en-US" dirty="0" smtClean="0"/>
              <a:t>hould try to get a peak, but this needs work on jet (and </a:t>
            </a:r>
            <a:r>
              <a:rPr lang="en-US" dirty="0" err="1" smtClean="0"/>
              <a:t>b</a:t>
            </a:r>
            <a:r>
              <a:rPr lang="en-US" dirty="0" smtClean="0"/>
              <a:t>-jet) energy scale </a:t>
            </a:r>
          </a:p>
          <a:p>
            <a:pPr lvl="1"/>
            <a:r>
              <a:rPr lang="en-US" dirty="0" smtClean="0"/>
              <a:t>T</a:t>
            </a:r>
            <a:r>
              <a:rPr lang="en-US" dirty="0" smtClean="0"/>
              <a:t>ry to think about this together with jet/</a:t>
            </a:r>
            <a:r>
              <a:rPr lang="en-US" dirty="0" err="1" smtClean="0"/>
              <a:t>E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miss</a:t>
            </a:r>
            <a:r>
              <a:rPr lang="en-US" dirty="0" smtClean="0"/>
              <a:t> people</a:t>
            </a:r>
          </a:p>
          <a:p>
            <a:pPr lvl="1"/>
            <a:r>
              <a:rPr lang="en-US" dirty="0" smtClean="0"/>
              <a:t>Could we improve other things in jet </a:t>
            </a:r>
            <a:r>
              <a:rPr lang="en-US" dirty="0" err="1" smtClean="0"/>
              <a:t>reco</a:t>
            </a:r>
            <a:r>
              <a:rPr lang="en-US" dirty="0" smtClean="0"/>
              <a:t> to improve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bb</a:t>
            </a:r>
            <a:r>
              <a:rPr lang="en-US" dirty="0" smtClean="0"/>
              <a:t>?  </a:t>
            </a:r>
          </a:p>
          <a:p>
            <a:pPr lvl="1"/>
            <a:r>
              <a:rPr lang="en-US" dirty="0" smtClean="0"/>
              <a:t>In ZH-&gt;</a:t>
            </a:r>
            <a:r>
              <a:rPr lang="en-US" dirty="0" err="1" smtClean="0"/>
              <a:t>llbb</a:t>
            </a:r>
            <a:r>
              <a:rPr lang="en-US" dirty="0" smtClean="0"/>
              <a:t> could try to use </a:t>
            </a:r>
            <a:r>
              <a:rPr lang="en-US" dirty="0" err="1" smtClean="0"/>
              <a:t>ll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bb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balance to do in-situ </a:t>
            </a:r>
            <a:r>
              <a:rPr lang="en-US" dirty="0" smtClean="0"/>
              <a:t>calibration?</a:t>
            </a:r>
          </a:p>
          <a:p>
            <a:endParaRPr lang="en-US" dirty="0" smtClean="0"/>
          </a:p>
          <a:p>
            <a:r>
              <a:rPr lang="en-US" dirty="0" smtClean="0"/>
              <a:t>B</a:t>
            </a:r>
            <a:r>
              <a:rPr lang="en-US" dirty="0" smtClean="0"/>
              <a:t>-tagging systematic uncertainty dominates by far</a:t>
            </a:r>
          </a:p>
          <a:p>
            <a:pPr lvl="1"/>
            <a:r>
              <a:rPr lang="en-US" dirty="0" smtClean="0"/>
              <a:t>16% </a:t>
            </a:r>
            <a:r>
              <a:rPr lang="en-US" dirty="0" err="1" smtClean="0"/>
              <a:t>vs</a:t>
            </a:r>
            <a:r>
              <a:rPr lang="en-US" dirty="0" smtClean="0"/>
              <a:t> 7-9% for JES and ≈1-2% others</a:t>
            </a:r>
          </a:p>
          <a:p>
            <a:pPr lvl="1"/>
            <a:r>
              <a:rPr lang="en-US" dirty="0" smtClean="0"/>
              <a:t>Should be possible to improve this, since the error is dominated by the statistics used in </a:t>
            </a:r>
            <a:r>
              <a:rPr lang="en-US" dirty="0" err="1" smtClean="0"/>
              <a:t>b</a:t>
            </a:r>
            <a:r>
              <a:rPr lang="en-US" dirty="0" smtClean="0"/>
              <a:t>-tagging studies</a:t>
            </a:r>
          </a:p>
          <a:p>
            <a:pPr lvl="1"/>
            <a:r>
              <a:rPr lang="en-US" dirty="0" smtClean="0"/>
              <a:t>Would improve limits by up to 25-30%</a:t>
            </a:r>
          </a:p>
          <a:p>
            <a:pPr lvl="1"/>
            <a:r>
              <a:rPr lang="en-US" dirty="0" smtClean="0"/>
              <a:t>Think about this with </a:t>
            </a:r>
            <a:r>
              <a:rPr lang="en-US" dirty="0" err="1" smtClean="0"/>
              <a:t>b</a:t>
            </a:r>
            <a:r>
              <a:rPr lang="en-US" dirty="0" smtClean="0"/>
              <a:t>-tagging people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Limits</a:t>
            </a:r>
            <a:r>
              <a:rPr lang="en-US" dirty="0" smtClean="0"/>
              <a:t>: must get help from </a:t>
            </a:r>
            <a:r>
              <a:rPr lang="en-US" dirty="0" err="1" smtClean="0"/>
              <a:t>roostats</a:t>
            </a:r>
            <a:r>
              <a:rPr lang="en-US" dirty="0" smtClean="0"/>
              <a:t> experts to understand the difference between expected and observed</a:t>
            </a:r>
          </a:p>
          <a:p>
            <a:pPr lvl="1"/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163278"/>
            <a:ext cx="4269032" cy="519307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WH cuts on exactly 2 jets</a:t>
            </a:r>
          </a:p>
          <a:p>
            <a:pPr lvl="1"/>
            <a:r>
              <a:rPr lang="en-US" dirty="0" smtClean="0"/>
              <a:t>A lot of signal is lost there – can it be improved?</a:t>
            </a:r>
          </a:p>
          <a:p>
            <a:endParaRPr lang="en-US" dirty="0" smtClean="0"/>
          </a:p>
          <a:p>
            <a:r>
              <a:rPr lang="en-US" dirty="0" smtClean="0"/>
              <a:t>WH </a:t>
            </a:r>
            <a:r>
              <a:rPr lang="en-US" dirty="0" smtClean="0"/>
              <a:t>backgrounds: </a:t>
            </a:r>
          </a:p>
          <a:p>
            <a:pPr lvl="1"/>
            <a:r>
              <a:rPr lang="en-US" dirty="0" smtClean="0"/>
              <a:t>Top and </a:t>
            </a:r>
            <a:r>
              <a:rPr lang="en-US" dirty="0" err="1" smtClean="0"/>
              <a:t>W+jets</a:t>
            </a:r>
            <a:r>
              <a:rPr lang="en-US" dirty="0" smtClean="0"/>
              <a:t> background estimate using simultaneous template fit to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bb</a:t>
            </a:r>
            <a:r>
              <a:rPr lang="en-US" dirty="0" smtClean="0"/>
              <a:t> sidebands (&lt;80GeV and 140-250GeV)</a:t>
            </a:r>
          </a:p>
          <a:p>
            <a:pPr lvl="1"/>
            <a:r>
              <a:rPr lang="en-US" dirty="0" smtClean="0"/>
              <a:t>Probably should try to also constrain jet energy scale from this fit </a:t>
            </a:r>
          </a:p>
          <a:p>
            <a:pPr lvl="1"/>
            <a:r>
              <a:rPr lang="en-US" dirty="0" smtClean="0"/>
              <a:t>JES changes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bb</a:t>
            </a:r>
            <a:r>
              <a:rPr lang="en-US" baseline="-25000" dirty="0" smtClean="0"/>
              <a:t> </a:t>
            </a:r>
            <a:r>
              <a:rPr lang="en-US" dirty="0" smtClean="0"/>
              <a:t>distribution and could affect normalization of backgrounds</a:t>
            </a:r>
          </a:p>
          <a:p>
            <a:pPr lvl="1"/>
            <a:r>
              <a:rPr lang="en-US" dirty="0" smtClean="0"/>
              <a:t>In light of H-&gt;WW results, should move upper sideband to e.g. 160-250GeV – at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H</a:t>
            </a:r>
            <a:r>
              <a:rPr lang="en-US" dirty="0" smtClean="0"/>
              <a:t>=150GeV, </a:t>
            </a:r>
            <a:r>
              <a:rPr lang="en-US" dirty="0" err="1" smtClean="0"/>
              <a:t>σ</a:t>
            </a:r>
            <a:r>
              <a:rPr lang="en-US" dirty="0" smtClean="0"/>
              <a:t>*BR already 1/10 of value at 115GeV, but H-&gt;WW and H-&gt;bb resolution is very broad </a:t>
            </a:r>
            <a:endParaRPr lang="en-US" dirty="0" smtClean="0"/>
          </a:p>
          <a:p>
            <a:pPr lvl="1"/>
            <a:r>
              <a:rPr lang="en-US" dirty="0" smtClean="0"/>
              <a:t>Can top background be reduced further?</a:t>
            </a:r>
          </a:p>
          <a:p>
            <a:endParaRPr lang="en-US" dirty="0" smtClean="0"/>
          </a:p>
          <a:p>
            <a:r>
              <a:rPr lang="en-US" dirty="0" smtClean="0"/>
              <a:t>ZH background from </a:t>
            </a:r>
            <a:r>
              <a:rPr lang="en-US" dirty="0" err="1" smtClean="0"/>
              <a:t>Z+bb</a:t>
            </a:r>
            <a:r>
              <a:rPr lang="en-US" dirty="0" smtClean="0"/>
              <a:t> seems irreducible – can it be improved?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32198"/>
            <a:ext cx="8229600" cy="71058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WH/ZH analysis plans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66173" y="997096"/>
            <a:ext cx="8977827" cy="5531506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We can still try to improve </a:t>
            </a:r>
            <a:r>
              <a:rPr lang="en-US" dirty="0" smtClean="0"/>
              <a:t>cut based </a:t>
            </a:r>
            <a:r>
              <a:rPr lang="en-US" dirty="0" smtClean="0"/>
              <a:t>analysis: </a:t>
            </a:r>
          </a:p>
          <a:p>
            <a:pPr lvl="1"/>
            <a:r>
              <a:rPr lang="en-US" dirty="0" smtClean="0"/>
              <a:t>Get a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bb</a:t>
            </a:r>
            <a:r>
              <a:rPr lang="en-US" dirty="0" smtClean="0"/>
              <a:t> peak, improve </a:t>
            </a:r>
            <a:r>
              <a:rPr lang="en-US" dirty="0" err="1" smtClean="0"/>
              <a:t>b</a:t>
            </a:r>
            <a:r>
              <a:rPr lang="en-US" dirty="0" smtClean="0"/>
              <a:t>-tagging </a:t>
            </a:r>
            <a:r>
              <a:rPr lang="en-US" dirty="0" err="1" smtClean="0"/>
              <a:t>systematics</a:t>
            </a:r>
            <a:r>
              <a:rPr lang="en-US" dirty="0" smtClean="0"/>
              <a:t>, constrain JES in WH, etc…</a:t>
            </a:r>
          </a:p>
          <a:p>
            <a:pPr lvl="1"/>
            <a:r>
              <a:rPr lang="en-US" dirty="0" smtClean="0"/>
              <a:t>Reduce top background in WH: </a:t>
            </a:r>
          </a:p>
          <a:p>
            <a:pPr lvl="2"/>
            <a:r>
              <a:rPr lang="en-US" dirty="0" smtClean="0"/>
              <a:t>T</a:t>
            </a:r>
            <a:r>
              <a:rPr lang="en-US" dirty="0" smtClean="0"/>
              <a:t>ry using looser leptons or extending lepton id to forward region to veto </a:t>
            </a:r>
            <a:r>
              <a:rPr lang="en-US" dirty="0" err="1" smtClean="0"/>
              <a:t>tt</a:t>
            </a:r>
            <a:r>
              <a:rPr lang="en-US" dirty="0" smtClean="0"/>
              <a:t>-&gt;</a:t>
            </a:r>
            <a:r>
              <a:rPr lang="en-US" dirty="0" err="1" smtClean="0"/>
              <a:t>lvlvbb</a:t>
            </a:r>
            <a:endParaRPr lang="en-US" dirty="0" smtClean="0"/>
          </a:p>
          <a:p>
            <a:pPr lvl="2"/>
            <a:r>
              <a:rPr lang="en-US" dirty="0" smtClean="0"/>
              <a:t>Loosen jet </a:t>
            </a:r>
            <a:r>
              <a:rPr lang="en-US" dirty="0" err="1" smtClean="0"/>
              <a:t>η</a:t>
            </a:r>
            <a:r>
              <a:rPr lang="en-US" dirty="0" smtClean="0"/>
              <a:t> cut (at |</a:t>
            </a:r>
            <a:r>
              <a:rPr lang="en-US" dirty="0" err="1" smtClean="0"/>
              <a:t>η</a:t>
            </a:r>
            <a:r>
              <a:rPr lang="en-US" dirty="0" smtClean="0"/>
              <a:t>|&lt;2.5 now) and maybe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cut to veto </a:t>
            </a:r>
            <a:r>
              <a:rPr lang="en-US" dirty="0" err="1" smtClean="0"/>
              <a:t>tt</a:t>
            </a:r>
            <a:r>
              <a:rPr lang="en-US" dirty="0" smtClean="0"/>
              <a:t>-&gt;</a:t>
            </a:r>
            <a:r>
              <a:rPr lang="en-US" dirty="0" err="1" smtClean="0"/>
              <a:t>lvjjbb/jjjjjbb</a:t>
            </a:r>
            <a:endParaRPr lang="en-US" dirty="0" smtClean="0"/>
          </a:p>
          <a:p>
            <a:pPr lvl="1"/>
            <a:r>
              <a:rPr lang="en-US" dirty="0" smtClean="0"/>
              <a:t>But… </a:t>
            </a:r>
            <a:r>
              <a:rPr lang="en-US" dirty="0" smtClean="0"/>
              <a:t>m</a:t>
            </a:r>
            <a:r>
              <a:rPr lang="en-US" dirty="0" smtClean="0"/>
              <a:t>ust keep pileup and JVF in mind </a:t>
            </a:r>
          </a:p>
          <a:p>
            <a:endParaRPr lang="en-US" dirty="0" smtClean="0"/>
          </a:p>
          <a:p>
            <a:r>
              <a:rPr lang="en-US" dirty="0" smtClean="0"/>
              <a:t>Reduce </a:t>
            </a:r>
            <a:r>
              <a:rPr lang="en-US" dirty="0" err="1" smtClean="0"/>
              <a:t>Z+bb</a:t>
            </a:r>
            <a:r>
              <a:rPr lang="en-US" dirty="0" smtClean="0"/>
              <a:t> background in ZH? Would probably need a clever new variable like </a:t>
            </a:r>
            <a:r>
              <a:rPr lang="en-US" dirty="0" err="1" smtClean="0"/>
              <a:t>cos</a:t>
            </a:r>
            <a:r>
              <a:rPr lang="en-US" baseline="30000" dirty="0" smtClean="0"/>
              <a:t>*</a:t>
            </a:r>
            <a:r>
              <a:rPr lang="en-US" dirty="0" err="1" smtClean="0"/>
              <a:t>θ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Then clearly we should include multivariate methods</a:t>
            </a:r>
          </a:p>
          <a:p>
            <a:pPr lvl="1"/>
            <a:r>
              <a:rPr lang="en-US" dirty="0" smtClean="0"/>
              <a:t>Used intensively by </a:t>
            </a:r>
            <a:r>
              <a:rPr lang="en-US" dirty="0" err="1" smtClean="0"/>
              <a:t>Tevatron</a:t>
            </a:r>
            <a:endParaRPr lang="en-US" dirty="0" smtClean="0"/>
          </a:p>
          <a:p>
            <a:pPr lvl="1"/>
            <a:r>
              <a:rPr lang="en-US" dirty="0" smtClean="0"/>
              <a:t>e.g. use NN to target top background – may allow to relax 2-jet cut in WH</a:t>
            </a:r>
          </a:p>
          <a:p>
            <a:pPr lvl="1"/>
            <a:r>
              <a:rPr lang="en-US" dirty="0" smtClean="0"/>
              <a:t>NN may also help in rejecting </a:t>
            </a:r>
            <a:r>
              <a:rPr lang="en-US" dirty="0" err="1" smtClean="0"/>
              <a:t>Z+bb</a:t>
            </a:r>
            <a:r>
              <a:rPr lang="en-US" dirty="0" smtClean="0"/>
              <a:t> background in ZH?</a:t>
            </a:r>
          </a:p>
          <a:p>
            <a:pPr lvl="1"/>
            <a:r>
              <a:rPr lang="en-US" dirty="0" smtClean="0"/>
              <a:t>See if MV method can improve existing </a:t>
            </a:r>
            <a:r>
              <a:rPr lang="en-US" dirty="0" err="1" smtClean="0"/>
              <a:t>b</a:t>
            </a:r>
            <a:r>
              <a:rPr lang="en-US" dirty="0" smtClean="0"/>
              <a:t>-tagging </a:t>
            </a:r>
          </a:p>
          <a:p>
            <a:endParaRPr lang="en-US" dirty="0" smtClean="0"/>
          </a:p>
          <a:p>
            <a:r>
              <a:rPr lang="en-US" dirty="0" smtClean="0"/>
              <a:t>Add more channels!</a:t>
            </a:r>
          </a:p>
          <a:p>
            <a:pPr lvl="1"/>
            <a:r>
              <a:rPr lang="en-US" dirty="0" smtClean="0"/>
              <a:t>Can something be done with ZH-&gt;</a:t>
            </a:r>
            <a:r>
              <a:rPr lang="en-US" dirty="0" err="1" smtClean="0"/>
              <a:t>ννbb</a:t>
            </a:r>
            <a:r>
              <a:rPr lang="en-US" dirty="0" smtClean="0"/>
              <a:t>? Very good channel in </a:t>
            </a:r>
            <a:r>
              <a:rPr lang="en-US" dirty="0" err="1" smtClean="0"/>
              <a:t>Tevatron</a:t>
            </a:r>
            <a:r>
              <a:rPr lang="en-US" dirty="0" smtClean="0"/>
              <a:t>, but complex and mature analysis</a:t>
            </a:r>
          </a:p>
          <a:p>
            <a:pPr lvl="2"/>
            <a:r>
              <a:rPr lang="en-US" dirty="0" smtClean="0"/>
              <a:t>Academia </a:t>
            </a:r>
            <a:r>
              <a:rPr lang="en-US" dirty="0" err="1" smtClean="0"/>
              <a:t>Sinica</a:t>
            </a:r>
            <a:r>
              <a:rPr lang="en-US" dirty="0" smtClean="0"/>
              <a:t> group plans to work on this But trigger is the crucial part</a:t>
            </a:r>
          </a:p>
          <a:p>
            <a:pPr lvl="1"/>
            <a:r>
              <a:rPr lang="en-US" dirty="0" smtClean="0"/>
              <a:t>Boosted VH is clearly the next thing to push! </a:t>
            </a:r>
            <a:r>
              <a:rPr lang="en-US" dirty="0" smtClean="0"/>
              <a:t>WH-&gt;</a:t>
            </a:r>
            <a:r>
              <a:rPr lang="en-US" dirty="0" err="1" smtClean="0"/>
              <a:t>lνbb</a:t>
            </a:r>
            <a:r>
              <a:rPr lang="en-US" dirty="0" smtClean="0"/>
              <a:t> and </a:t>
            </a:r>
            <a:r>
              <a:rPr lang="en-US" dirty="0" smtClean="0"/>
              <a:t>ZH-&gt;</a:t>
            </a:r>
            <a:r>
              <a:rPr lang="en-US" dirty="0" err="1" smtClean="0"/>
              <a:t>llbb</a:t>
            </a:r>
            <a:r>
              <a:rPr lang="en-US" dirty="0" smtClean="0"/>
              <a:t>,</a:t>
            </a:r>
            <a:r>
              <a:rPr lang="en-US" dirty="0" smtClean="0"/>
              <a:t> but also ZH</a:t>
            </a:r>
            <a:r>
              <a:rPr lang="en-US" dirty="0" smtClean="0"/>
              <a:t>-&gt;</a:t>
            </a:r>
            <a:r>
              <a:rPr lang="en-US" dirty="0" err="1" smtClean="0"/>
              <a:t>ννbb</a:t>
            </a:r>
            <a:endParaRPr lang="en-US" dirty="0" smtClean="0"/>
          </a:p>
          <a:p>
            <a:pPr lvl="2"/>
            <a:r>
              <a:rPr lang="en-US" dirty="0" smtClean="0"/>
              <a:t>UCL and Edinburgh working on this – should be enough manpower now, but need to get results soon</a:t>
            </a:r>
          </a:p>
          <a:p>
            <a:pPr lvl="1"/>
            <a:r>
              <a:rPr lang="en-US" dirty="0" err="1" smtClean="0"/>
              <a:t>ttH</a:t>
            </a:r>
            <a:r>
              <a:rPr lang="en-US" dirty="0" smtClean="0"/>
              <a:t> has been slowly building up in Glasgow – will push for this to happen together with Chris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245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Technical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7096"/>
            <a:ext cx="8229600" cy="512906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ZH benefitted from HSG2 DAOD skims, but WH suffered from painful running on data </a:t>
            </a:r>
          </a:p>
          <a:p>
            <a:r>
              <a:rPr lang="en-US" dirty="0" smtClean="0"/>
              <a:t>N</a:t>
            </a:r>
            <a:r>
              <a:rPr lang="en-US" dirty="0" smtClean="0"/>
              <a:t>eed to push for WH skims – will follow up with Kostas &amp; Co.</a:t>
            </a:r>
          </a:p>
          <a:p>
            <a:r>
              <a:rPr lang="en-US" dirty="0" smtClean="0"/>
              <a:t>In </a:t>
            </a:r>
            <a:r>
              <a:rPr lang="en-US" dirty="0" smtClean="0"/>
              <a:t>contrast to other groups we don't have an error due to LO/NLO on the signal.</a:t>
            </a:r>
            <a:r>
              <a:rPr lang="en-US" dirty="0" smtClean="0"/>
              <a:t> Need to get NLO signal MC</a:t>
            </a:r>
          </a:p>
          <a:p>
            <a:r>
              <a:rPr lang="en-US" dirty="0" smtClean="0"/>
              <a:t>Also need to re-do </a:t>
            </a:r>
            <a:r>
              <a:rPr lang="en-US" dirty="0" smtClean="0"/>
              <a:t>WH</a:t>
            </a:r>
            <a:r>
              <a:rPr lang="en-US" dirty="0" smtClean="0"/>
              <a:t> samples at </a:t>
            </a:r>
            <a:r>
              <a:rPr lang="en-US" dirty="0" smtClean="0"/>
              <a:t>110 and 140</a:t>
            </a:r>
            <a:r>
              <a:rPr lang="en-US" dirty="0" smtClean="0"/>
              <a:t> since the current ones were done with a </a:t>
            </a:r>
            <a:r>
              <a:rPr lang="en-US" dirty="0" smtClean="0"/>
              <a:t>lepton </a:t>
            </a:r>
            <a:r>
              <a:rPr lang="en-US" dirty="0" smtClean="0"/>
              <a:t>filter by mistake</a:t>
            </a:r>
          </a:p>
          <a:p>
            <a:r>
              <a:rPr lang="en-US" dirty="0" smtClean="0"/>
              <a:t>Should also other mass points:</a:t>
            </a:r>
          </a:p>
          <a:p>
            <a:r>
              <a:rPr lang="en-US" dirty="0" smtClean="0"/>
              <a:t>G</a:t>
            </a:r>
            <a:r>
              <a:rPr lang="en-US" dirty="0" smtClean="0"/>
              <a:t>et </a:t>
            </a:r>
            <a:r>
              <a:rPr lang="en-US" dirty="0" smtClean="0"/>
              <a:t>135 for</a:t>
            </a:r>
            <a:r>
              <a:rPr lang="en-US" dirty="0" smtClean="0"/>
              <a:t> WH and ZH since we have 130 and 140</a:t>
            </a:r>
          </a:p>
          <a:p>
            <a:r>
              <a:rPr lang="en-US" dirty="0" smtClean="0"/>
              <a:t>Should we try to extend to 150 </a:t>
            </a:r>
            <a:r>
              <a:rPr lang="en-US" dirty="0" err="1" smtClean="0"/>
              <a:t>GeV</a:t>
            </a:r>
            <a:r>
              <a:rPr lang="en-US" dirty="0" smtClean="0"/>
              <a:t> in light of H-&gt;WW results? Almost no sensitivity, but could prove useful later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- 19/7/2011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7212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114282</TotalTime>
  <Words>1031</Words>
  <Application>Microsoft Macintosh PowerPoint</Application>
  <PresentationFormat>On-screen Show (4:3)</PresentationFormat>
  <Paragraphs>98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H-&gt;bb: plans and EPS post-mortem</vt:lpstr>
      <vt:lpstr>Slide 2</vt:lpstr>
      <vt:lpstr>Slide 3</vt:lpstr>
      <vt:lpstr>General Impressions</vt:lpstr>
      <vt:lpstr>Post-mortem of WH/ZH results</vt:lpstr>
      <vt:lpstr>WH/ZH analysis plans</vt:lpstr>
      <vt:lpstr>Technical issues</vt:lpstr>
      <vt:lpstr>Slide 8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205</cp:revision>
  <cp:lastPrinted>2011-04-11T11:26:17Z</cp:lastPrinted>
  <dcterms:created xsi:type="dcterms:W3CDTF">2011-07-25T15:39:48Z</dcterms:created>
  <dcterms:modified xsi:type="dcterms:W3CDTF">2011-07-26T09:00:23Z</dcterms:modified>
</cp:coreProperties>
</file>