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35" r:id="rId3"/>
    <p:sldId id="336" r:id="rId4"/>
    <p:sldId id="338" r:id="rId5"/>
    <p:sldId id="348" r:id="rId6"/>
    <p:sldId id="263" r:id="rId7"/>
    <p:sldId id="333" r:id="rId8"/>
    <p:sldId id="345" r:id="rId9"/>
    <p:sldId id="344" r:id="rId10"/>
    <p:sldId id="34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1618" autoAdjust="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0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4/26/12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4/26/12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- 26/4/2012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- 26/4/2012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- 26/4/2012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- 26/4/2012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- 26/4/2012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- 26/4/2012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- 26/4/2012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- 26/4/2012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- 26/4/2012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- 26/4/2012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- 26/4/2012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HSG5 weekly meeting - 26/4/2012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dsweb.cern.ch/record/1439564?ln=en" TargetMode="External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cdsweb.cern.ch/record/1440266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cdsweb.cern.ch/record/1440874?ln=en" TargetMode="External"/><Relationship Id="rId3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4556"/>
            <a:ext cx="7772400" cy="1470025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729110"/>
            <a:ext cx="6400800" cy="78598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(RHUL) </a:t>
            </a:r>
          </a:p>
          <a:p>
            <a:r>
              <a:rPr lang="en-US" dirty="0" smtClean="0"/>
              <a:t>Higgs Weekly Meeting – 19 April 2012</a:t>
            </a:r>
          </a:p>
        </p:txBody>
      </p:sp>
      <p:pic>
        <p:nvPicPr>
          <p:cNvPr id="5" name="Picture 4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83" y="2130425"/>
            <a:ext cx="3474433" cy="301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6838"/>
            <a:ext cx="8229600" cy="804862"/>
          </a:xfrm>
        </p:spPr>
        <p:txBody>
          <a:bodyPr/>
          <a:lstStyle/>
          <a:p>
            <a:r>
              <a:rPr lang="en-US" dirty="0" smtClean="0"/>
              <a:t>Higgs self-couplings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01700"/>
            <a:ext cx="4089400" cy="59563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 complete verification of the Standard Model prediction requires the measurements of the Higgs self-couplings.</a:t>
            </a:r>
          </a:p>
          <a:p>
            <a:pPr lvl="1"/>
            <a:r>
              <a:rPr lang="en-US" dirty="0" err="1" smtClean="0"/>
              <a:t>Trilinear</a:t>
            </a:r>
            <a:r>
              <a:rPr lang="en-US" dirty="0" smtClean="0"/>
              <a:t> and </a:t>
            </a:r>
            <a:r>
              <a:rPr lang="en-US" dirty="0" err="1" smtClean="0"/>
              <a:t>quartic</a:t>
            </a:r>
            <a:r>
              <a:rPr lang="en-US" dirty="0" smtClean="0"/>
              <a:t> interactions</a:t>
            </a:r>
          </a:p>
          <a:p>
            <a:r>
              <a:rPr lang="en-US" dirty="0" smtClean="0"/>
              <a:t>Direct </a:t>
            </a:r>
            <a:r>
              <a:rPr lang="en-US" dirty="0" err="1" smtClean="0"/>
              <a:t>trilinear</a:t>
            </a:r>
            <a:r>
              <a:rPr lang="en-US" dirty="0" smtClean="0"/>
              <a:t> interaction: H*</a:t>
            </a:r>
            <a:r>
              <a:rPr lang="en-US" dirty="0" smtClean="0">
                <a:sym typeface="Wingdings"/>
              </a:rPr>
              <a:t>HH</a:t>
            </a:r>
          </a:p>
          <a:p>
            <a:pPr lvl="1"/>
            <a:r>
              <a:rPr lang="en-US" dirty="0" smtClean="0">
                <a:sym typeface="Wingdings"/>
              </a:rPr>
              <a:t>SM: </a:t>
            </a:r>
            <a:r>
              <a:rPr lang="en-US" dirty="0" err="1" smtClean="0">
                <a:sym typeface="Wingdings"/>
              </a:rPr>
              <a:t>g</a:t>
            </a:r>
            <a:r>
              <a:rPr lang="en-US" dirty="0" smtClean="0">
                <a:sym typeface="Wingdings"/>
              </a:rPr>
              <a:t> = 3m</a:t>
            </a:r>
            <a:r>
              <a:rPr lang="en-US" baseline="30000" dirty="0" smtClean="0">
                <a:sym typeface="Wingdings"/>
              </a:rPr>
              <a:t>2</a:t>
            </a:r>
            <a:r>
              <a:rPr lang="en-US" baseline="-25000" dirty="0" smtClean="0">
                <a:sym typeface="Wingdings"/>
              </a:rPr>
              <a:t>H</a:t>
            </a:r>
            <a:r>
              <a:rPr lang="en-US" dirty="0" smtClean="0">
                <a:sym typeface="Wingdings"/>
              </a:rPr>
              <a:t>/v </a:t>
            </a:r>
          </a:p>
          <a:p>
            <a:r>
              <a:rPr lang="en-US" dirty="0" smtClean="0">
                <a:sym typeface="Wingdings"/>
              </a:rPr>
              <a:t>Processes of interest: </a:t>
            </a:r>
            <a:r>
              <a:rPr lang="en-US" dirty="0" err="1" smtClean="0">
                <a:sym typeface="Wingdings"/>
              </a:rPr>
              <a:t>gg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HH, VBF </a:t>
            </a:r>
            <a:r>
              <a:rPr lang="en-US" dirty="0" err="1" smtClean="0">
                <a:sym typeface="Wingdings"/>
              </a:rPr>
              <a:t>qqqqHH</a:t>
            </a:r>
            <a:r>
              <a:rPr lang="en-US" dirty="0" smtClean="0">
                <a:sym typeface="Wingdings"/>
              </a:rPr>
              <a:t>, associated production (</a:t>
            </a:r>
            <a:r>
              <a:rPr lang="en-US" dirty="0" err="1" smtClean="0">
                <a:sym typeface="Wingdings"/>
              </a:rPr>
              <a:t>ttH,VH</a:t>
            </a:r>
            <a:r>
              <a:rPr lang="en-US" dirty="0" smtClean="0">
                <a:sym typeface="Wingdings"/>
              </a:rPr>
              <a:t>)</a:t>
            </a:r>
          </a:p>
          <a:p>
            <a:pPr lvl="1"/>
            <a:r>
              <a:rPr lang="en-US" dirty="0" smtClean="0">
                <a:sym typeface="Wingdings"/>
              </a:rPr>
              <a:t>Most interesting final state so far studied: </a:t>
            </a:r>
            <a:r>
              <a:rPr lang="en-US" dirty="0" err="1" smtClean="0">
                <a:sym typeface="Wingdings"/>
              </a:rPr>
              <a:t>HHWWWWlνjj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lνjj</a:t>
            </a:r>
            <a:endParaRPr lang="en-US" dirty="0" smtClean="0">
              <a:sym typeface="Wingdings"/>
            </a:endParaRPr>
          </a:p>
          <a:p>
            <a:pPr lvl="1"/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1486" y="1185800"/>
            <a:ext cx="5156314" cy="3060700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292600" y="4254500"/>
            <a:ext cx="4787900" cy="162559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Wingdings"/>
              </a:rPr>
              <a:t>ggF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Wingdings"/>
              </a:rPr>
              <a:t> cross section: ~30/fb</a:t>
            </a:r>
          </a:p>
          <a:p>
            <a:pPr marL="342900" indent="-342900">
              <a:spcBef>
                <a:spcPct val="20000"/>
              </a:spcBef>
              <a:buFont typeface="Arial"/>
              <a:buChar char="•"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Wingdings"/>
              </a:rPr>
              <a:t>Quartic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Wingdings"/>
              </a:rPr>
              <a:t> </a:t>
            </a:r>
            <a:r>
              <a:rPr lang="en-US" sz="3200" dirty="0" smtClean="0">
                <a:latin typeface="Times New Roman"/>
                <a:sym typeface="Wingdings"/>
              </a:rPr>
              <a:t>interactions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Wingdings"/>
              </a:rPr>
              <a:t>: very likely not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Wingdings"/>
              </a:rPr>
              <a:t>feasable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Wingdings"/>
              </a:rPr>
              <a:t> at the LHC/HL-LHC, but it is worth to review this process as well</a:t>
            </a:r>
          </a:p>
          <a:p>
            <a:pPr marL="800100" lvl="1" indent="-342900">
              <a:spcBef>
                <a:spcPct val="20000"/>
              </a:spcBef>
              <a:buFont typeface="Arial"/>
              <a:buChar char="•"/>
              <a:defRPr/>
            </a:pPr>
            <a:r>
              <a:rPr lang="en-US" sz="3200" dirty="0" smtClean="0">
                <a:latin typeface="Times New Roman"/>
                <a:sym typeface="Wingdings"/>
              </a:rPr>
              <a:t>SM: </a:t>
            </a:r>
            <a:r>
              <a:rPr lang="en-US" sz="3200" dirty="0" err="1" smtClean="0">
                <a:latin typeface="Times New Roman"/>
                <a:sym typeface="Wingdings"/>
              </a:rPr>
              <a:t>g</a:t>
            </a:r>
            <a:r>
              <a:rPr lang="en-US" sz="3200" dirty="0" smtClean="0">
                <a:latin typeface="Times New Roman"/>
                <a:sym typeface="Wingdings"/>
              </a:rPr>
              <a:t> = 3m</a:t>
            </a:r>
            <a:r>
              <a:rPr lang="en-US" sz="3200" baseline="30000" dirty="0" smtClean="0">
                <a:latin typeface="Times New Roman"/>
                <a:sym typeface="Wingdings"/>
              </a:rPr>
              <a:t>2</a:t>
            </a:r>
            <a:r>
              <a:rPr lang="en-US" sz="3200" baseline="-25000" dirty="0" smtClean="0">
                <a:latin typeface="Times New Roman"/>
                <a:sym typeface="Wingdings"/>
              </a:rPr>
              <a:t>H</a:t>
            </a:r>
            <a:r>
              <a:rPr lang="en-US" sz="3200" dirty="0" smtClean="0">
                <a:latin typeface="Times New Roman"/>
                <a:sym typeface="Wingdings"/>
              </a:rPr>
              <a:t>/v</a:t>
            </a:r>
            <a:r>
              <a:rPr lang="en-US" sz="3200" baseline="30000" dirty="0" smtClean="0">
                <a:latin typeface="Times New Roman"/>
                <a:sym typeface="Wingdings"/>
              </a:rPr>
              <a:t>2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+mn-ea"/>
              <a:cs typeface="+mn-cs"/>
              <a:sym typeface="Wingding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53790" y="977578"/>
            <a:ext cx="3908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http://arxiv.org/abs/hep-ph/9904287v1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50B9A-0B35-3F4C-BF31-B72DCBB0B2E2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460844" y="5880099"/>
            <a:ext cx="4394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90"/>
                </a:solidFill>
              </a:rPr>
              <a:t>Recent internal studies done in ATLAS by A. </a:t>
            </a:r>
            <a:r>
              <a:rPr lang="en-US" b="1" dirty="0" err="1" smtClean="0">
                <a:solidFill>
                  <a:srgbClr val="000090"/>
                </a:solidFill>
              </a:rPr>
              <a:t>Dahlhoff</a:t>
            </a:r>
            <a:r>
              <a:rPr lang="en-US" b="1" dirty="0" smtClean="0">
                <a:solidFill>
                  <a:srgbClr val="000090"/>
                </a:solidFill>
              </a:rPr>
              <a:t> and M. </a:t>
            </a:r>
            <a:r>
              <a:rPr lang="en-US" b="1" dirty="0" err="1" smtClean="0">
                <a:solidFill>
                  <a:srgbClr val="000090"/>
                </a:solidFill>
              </a:rPr>
              <a:t>Duhrssen</a:t>
            </a:r>
            <a:r>
              <a:rPr lang="en-US" b="1" dirty="0" smtClean="0">
                <a:solidFill>
                  <a:srgbClr val="000090"/>
                </a:solidFill>
              </a:rPr>
              <a:t> (based on fast simulation).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- 26/4/2012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2332"/>
            <a:ext cx="8229600" cy="7438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News! News! News!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094" y="1791128"/>
            <a:ext cx="4696153" cy="3276777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LHC: technical stop</a:t>
            </a:r>
          </a:p>
          <a:p>
            <a:pPr lvl="1"/>
            <a:r>
              <a:rPr lang="en-US" dirty="0" smtClean="0"/>
              <a:t>Peak &lt;</a:t>
            </a:r>
            <a:r>
              <a:rPr lang="en-US" dirty="0" err="1" smtClean="0"/>
              <a:t>evts</a:t>
            </a:r>
            <a:r>
              <a:rPr lang="en-US" dirty="0" smtClean="0"/>
              <a:t>&gt;/bunch crossing 20 – 25</a:t>
            </a:r>
          </a:p>
          <a:p>
            <a:pPr lvl="1"/>
            <a:r>
              <a:rPr lang="en-US" dirty="0" smtClean="0"/>
              <a:t>Peak stable </a:t>
            </a:r>
            <a:r>
              <a:rPr lang="en-US" dirty="0" err="1" smtClean="0"/>
              <a:t>lumi</a:t>
            </a:r>
            <a:r>
              <a:rPr lang="en-US" dirty="0" smtClean="0"/>
              <a:t> 5.12x10</a:t>
            </a:r>
            <a:r>
              <a:rPr lang="en-US" baseline="30000" dirty="0" smtClean="0"/>
              <a:t>33</a:t>
            </a:r>
            <a:r>
              <a:rPr lang="en-US" dirty="0" smtClean="0"/>
              <a:t>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</a:p>
          <a:p>
            <a:pPr lvl="1"/>
            <a:r>
              <a:rPr lang="en-US" dirty="0" err="1" smtClean="0"/>
              <a:t>Lumi</a:t>
            </a:r>
            <a:r>
              <a:rPr lang="en-US" dirty="0" smtClean="0"/>
              <a:t> with stable beams 0.80fb</a:t>
            </a:r>
            <a:r>
              <a:rPr lang="en-US" baseline="30000" dirty="0" smtClean="0"/>
              <a:t>-1</a:t>
            </a:r>
          </a:p>
          <a:p>
            <a:pPr lvl="1"/>
            <a:r>
              <a:rPr lang="en-US" dirty="0" smtClean="0"/>
              <a:t>≈ 0.15fb</a:t>
            </a:r>
            <a:r>
              <a:rPr lang="en-US" baseline="30000" dirty="0" smtClean="0"/>
              <a:t>-1</a:t>
            </a:r>
            <a:r>
              <a:rPr lang="en-US" dirty="0" smtClean="0"/>
              <a:t> collected since last week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- 26/4/2012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5981" y="1791128"/>
            <a:ext cx="4168019" cy="29951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News! News! News!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4824610" cy="4708527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H-&gt;bb analysis approved by to go for second circulation</a:t>
            </a:r>
          </a:p>
          <a:p>
            <a:r>
              <a:rPr lang="en-US" dirty="0" smtClean="0">
                <a:hlinkClick r:id="rId2"/>
              </a:rPr>
              <a:t>https://cdsweb.cern.ch/record/1440266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Current version in CDS for last updates and reading by EB</a:t>
            </a:r>
          </a:p>
          <a:p>
            <a:r>
              <a:rPr lang="en-US" dirty="0" smtClean="0">
                <a:hlinkClick r:id="rId3"/>
              </a:rPr>
              <a:t>https://cdsweb.cern.ch/record/1439564?ln=en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Should be circulated soon (next few days)</a:t>
            </a:r>
          </a:p>
          <a:p>
            <a:endParaRPr lang="en-US" dirty="0" smtClean="0"/>
          </a:p>
          <a:p>
            <a:r>
              <a:rPr lang="en-US" sz="4500" b="1" dirty="0" smtClean="0">
                <a:solidFill>
                  <a:srgbClr val="008000"/>
                </a:solidFill>
              </a:rPr>
              <a:t>Congratulations everyone! </a:t>
            </a:r>
            <a:r>
              <a:rPr lang="en-US" sz="4500" b="1" dirty="0" err="1" smtClean="0">
                <a:solidFill>
                  <a:srgbClr val="008000"/>
                </a:solidFill>
                <a:sym typeface="Wingdings"/>
              </a:rPr>
              <a:t></a:t>
            </a:r>
            <a:endParaRPr lang="en-US" sz="4500" b="1" dirty="0" smtClean="0">
              <a:solidFill>
                <a:srgbClr val="008000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What next:</a:t>
            </a:r>
          </a:p>
          <a:p>
            <a:pPr lvl="1"/>
            <a:r>
              <a:rPr lang="en-US" dirty="0" smtClean="0"/>
              <a:t>Second circulation</a:t>
            </a:r>
          </a:p>
          <a:p>
            <a:pPr lvl="1"/>
            <a:r>
              <a:rPr lang="en-US" dirty="0" smtClean="0"/>
              <a:t>1 week of comments by collaboration and management</a:t>
            </a:r>
          </a:p>
          <a:p>
            <a:pPr lvl="1"/>
            <a:r>
              <a:rPr lang="en-US" dirty="0" smtClean="0"/>
              <a:t>Second reading</a:t>
            </a:r>
          </a:p>
          <a:p>
            <a:pPr lvl="1"/>
            <a:r>
              <a:rPr lang="en-US" dirty="0" smtClean="0"/>
              <a:t>Send to journal</a:t>
            </a:r>
          </a:p>
          <a:p>
            <a:pPr lvl="1"/>
            <a:r>
              <a:rPr lang="en-US" dirty="0" smtClean="0"/>
              <a:t>More comments…</a:t>
            </a:r>
          </a:p>
          <a:p>
            <a:pPr lvl="1"/>
            <a:r>
              <a:rPr lang="en-US" dirty="0" smtClean="0"/>
              <a:t>Publication!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- 26/4/2012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1810" y="1417637"/>
            <a:ext cx="3404990" cy="4708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83605"/>
          </a:xfrm>
        </p:spPr>
        <p:txBody>
          <a:bodyPr/>
          <a:lstStyle/>
          <a:p>
            <a:r>
              <a:rPr lang="en-US" dirty="0" smtClean="0"/>
              <a:t>Internal note with 2012 plans -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000" y="1269892"/>
            <a:ext cx="4558800" cy="5086458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After discussing with Sandra and </a:t>
            </a:r>
            <a:r>
              <a:rPr lang="en-US" dirty="0" err="1" smtClean="0"/>
              <a:t>Eilam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Cannot make fully detailed note </a:t>
            </a:r>
          </a:p>
          <a:p>
            <a:pPr lvl="1"/>
            <a:r>
              <a:rPr lang="en-US" dirty="0" smtClean="0"/>
              <a:t>We don’t have enough information to predict 2012 changes</a:t>
            </a:r>
          </a:p>
          <a:p>
            <a:pPr lvl="1"/>
            <a:r>
              <a:rPr lang="en-US" dirty="0" smtClean="0"/>
              <a:t>Argument was taken into account</a:t>
            </a:r>
          </a:p>
          <a:p>
            <a:pPr lvl="1"/>
            <a:r>
              <a:rPr lang="en-US" dirty="0" smtClean="0"/>
              <a:t>Should still make “declaration of intentions” for 2012 analyses</a:t>
            </a:r>
          </a:p>
          <a:p>
            <a:pPr lvl="1"/>
            <a:r>
              <a:rPr lang="en-US" dirty="0" smtClean="0"/>
              <a:t>Useful to prepare roadmap but no legal bound to detailed cuts (impossible)</a:t>
            </a:r>
          </a:p>
          <a:p>
            <a:pPr lvl="1"/>
            <a:r>
              <a:rPr lang="en-US" dirty="0" smtClean="0"/>
              <a:t>To be ready for 10</a:t>
            </a:r>
            <a:r>
              <a:rPr lang="en-US" baseline="30000" dirty="0" smtClean="0"/>
              <a:t>th</a:t>
            </a:r>
            <a:r>
              <a:rPr lang="en-US" dirty="0" smtClean="0"/>
              <a:t> May</a:t>
            </a:r>
          </a:p>
          <a:p>
            <a:endParaRPr lang="en-US" dirty="0" smtClean="0"/>
          </a:p>
          <a:p>
            <a:r>
              <a:rPr lang="en-US" dirty="0" smtClean="0"/>
              <a:t>Content:</a:t>
            </a:r>
          </a:p>
          <a:p>
            <a:pPr lvl="1"/>
            <a:r>
              <a:rPr lang="en-US" dirty="0" smtClean="0"/>
              <a:t>WH/ZH</a:t>
            </a:r>
          </a:p>
          <a:p>
            <a:pPr lvl="1"/>
            <a:r>
              <a:rPr lang="en-US" dirty="0" smtClean="0"/>
              <a:t>Boosted VH</a:t>
            </a:r>
          </a:p>
          <a:p>
            <a:pPr lvl="1"/>
            <a:r>
              <a:rPr lang="en-US" dirty="0" err="1" smtClean="0"/>
              <a:t>ttH</a:t>
            </a:r>
            <a:endParaRPr lang="en-US" dirty="0" smtClean="0"/>
          </a:p>
          <a:p>
            <a:pPr lvl="1"/>
            <a:r>
              <a:rPr lang="en-US" dirty="0" smtClean="0"/>
              <a:t>MWT? VBF? MSSM </a:t>
            </a:r>
            <a:r>
              <a:rPr lang="en-US" dirty="0" err="1" smtClean="0"/>
              <a:t>bH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 smtClean="0"/>
              <a:t>I will prepare note and send questions/sections to each analysis group</a:t>
            </a:r>
          </a:p>
          <a:p>
            <a:r>
              <a:rPr lang="en-US" dirty="0" smtClean="0">
                <a:hlinkClick r:id="rId2"/>
              </a:rPr>
              <a:t>ATL-COM-PHYS-2012-416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- 26/4/2012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1800" y="1269891"/>
            <a:ext cx="3855000" cy="508645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8640"/>
          </a:xfrm>
        </p:spPr>
        <p:txBody>
          <a:bodyPr/>
          <a:lstStyle/>
          <a:p>
            <a:r>
              <a:rPr lang="en-US" dirty="0" smtClean="0"/>
              <a:t>Today…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9"/>
            <a:ext cx="8229600" cy="1693940"/>
          </a:xfrm>
        </p:spPr>
        <p:txBody>
          <a:bodyPr/>
          <a:lstStyle/>
          <a:p>
            <a:r>
              <a:rPr lang="en-US" dirty="0" smtClean="0"/>
              <a:t>Need to have MC discussion – at 3pm to have </a:t>
            </a:r>
            <a:r>
              <a:rPr lang="en-US" smtClean="0"/>
              <a:t>Tatsuya’s help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- 26/4/2012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111578"/>
            <a:ext cx="8237463" cy="334588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253378"/>
            <a:ext cx="8229600" cy="1143000"/>
          </a:xfrm>
        </p:spPr>
        <p:txBody>
          <a:bodyPr/>
          <a:lstStyle/>
          <a:p>
            <a:pPr algn="r"/>
            <a:r>
              <a:rPr lang="en-US" dirty="0" smtClean="0"/>
              <a:t>Bonus slides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- 26/4/2012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5912"/>
          </a:xfrm>
        </p:spPr>
        <p:txBody>
          <a:bodyPr>
            <a:normAutofit/>
          </a:bodyPr>
          <a:lstStyle/>
          <a:p>
            <a:r>
              <a:rPr lang="en-US" dirty="0" smtClean="0"/>
              <a:t>Planning for 2012 analyses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902" y="1140550"/>
            <a:ext cx="8854098" cy="5215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No rest for the weary!…</a:t>
            </a:r>
          </a:p>
          <a:p>
            <a:endParaRPr lang="en-US" dirty="0" smtClean="0"/>
          </a:p>
          <a:p>
            <a:r>
              <a:rPr lang="en-US" dirty="0" smtClean="0"/>
              <a:t>Next issue for the whole group is an internal note on plans for 2012 analyses</a:t>
            </a:r>
          </a:p>
          <a:p>
            <a:pPr lvl="1"/>
            <a:r>
              <a:rPr lang="en-US" dirty="0" smtClean="0"/>
              <a:t>The plan is not completely clear to me yet (e.g. which MC to use)</a:t>
            </a:r>
          </a:p>
          <a:p>
            <a:pPr lvl="1"/>
            <a:r>
              <a:rPr lang="en-US" dirty="0" smtClean="0"/>
              <a:t>But main goal is to make unbiased decisions: </a:t>
            </a:r>
          </a:p>
          <a:p>
            <a:pPr lvl="1"/>
            <a:r>
              <a:rPr lang="en-US" dirty="0" smtClean="0"/>
              <a:t>Decide on cuts and strategy before looking at new data</a:t>
            </a:r>
          </a:p>
          <a:p>
            <a:endParaRPr lang="en-US" dirty="0" smtClean="0"/>
          </a:p>
          <a:p>
            <a:r>
              <a:rPr lang="en-US" dirty="0" smtClean="0"/>
              <a:t>Should take this as an opportunity to think ahead:</a:t>
            </a:r>
          </a:p>
          <a:p>
            <a:pPr lvl="1"/>
            <a:r>
              <a:rPr lang="en-US" dirty="0" smtClean="0"/>
              <a:t>Boosted VH analyses and how to merge with inclusive</a:t>
            </a:r>
          </a:p>
          <a:p>
            <a:pPr lvl="1"/>
            <a:r>
              <a:rPr lang="en-US" dirty="0" err="1" smtClean="0"/>
              <a:t>ttH</a:t>
            </a:r>
            <a:r>
              <a:rPr lang="en-US" dirty="0" smtClean="0"/>
              <a:t>, VBF, BSM analyses (see e.g. Javier and Merlin’s talk today)</a:t>
            </a:r>
          </a:p>
          <a:p>
            <a:pPr lvl="1"/>
            <a:r>
              <a:rPr lang="en-US" dirty="0" smtClean="0"/>
              <a:t>Use of </a:t>
            </a:r>
            <a:r>
              <a:rPr lang="en-US" dirty="0" err="1" smtClean="0"/>
              <a:t>MVAs</a:t>
            </a:r>
            <a:r>
              <a:rPr lang="en-US" dirty="0" smtClean="0"/>
              <a:t> (see e.g. Jan’s talk today)</a:t>
            </a:r>
          </a:p>
          <a:p>
            <a:pPr lvl="1"/>
            <a:r>
              <a:rPr lang="en-US" dirty="0" smtClean="0"/>
              <a:t>Study trigger constraints and where we can gain signal (ongoing)</a:t>
            </a:r>
          </a:p>
          <a:p>
            <a:pPr lvl="1"/>
            <a:r>
              <a:rPr lang="en-US" dirty="0" smtClean="0"/>
              <a:t>Needs from MC: generators, where MC improvements can help most – e.g. </a:t>
            </a:r>
            <a:r>
              <a:rPr lang="en-US" dirty="0" err="1" smtClean="0"/>
              <a:t>W+jets</a:t>
            </a:r>
            <a:r>
              <a:rPr lang="en-US" dirty="0" smtClean="0"/>
              <a:t> background,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jets</a:t>
            </a:r>
            <a:r>
              <a:rPr lang="en-US" dirty="0" smtClean="0"/>
              <a:t> and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W</a:t>
            </a:r>
            <a:r>
              <a:rPr lang="en-US" dirty="0" smtClean="0"/>
              <a:t> description, where can theory help?</a:t>
            </a:r>
          </a:p>
          <a:p>
            <a:pPr lvl="1"/>
            <a:r>
              <a:rPr lang="en-US" dirty="0" smtClean="0"/>
              <a:t>CP performance gains needed: </a:t>
            </a:r>
            <a:r>
              <a:rPr lang="en-US" dirty="0" err="1" smtClean="0"/>
              <a:t>b</a:t>
            </a:r>
            <a:r>
              <a:rPr lang="en-US" dirty="0" smtClean="0"/>
              <a:t>-tagging, </a:t>
            </a:r>
            <a:r>
              <a:rPr lang="en-US" dirty="0" err="1" smtClean="0"/>
              <a:t>bJES</a:t>
            </a:r>
            <a:r>
              <a:rPr lang="en-US" dirty="0" smtClean="0"/>
              <a:t>, MET (see e.g. </a:t>
            </a:r>
            <a:r>
              <a:rPr lang="en-US" dirty="0" err="1" smtClean="0"/>
              <a:t>Jike’s</a:t>
            </a:r>
            <a:r>
              <a:rPr lang="en-US" dirty="0" smtClean="0"/>
              <a:t> and David’s talk)</a:t>
            </a:r>
          </a:p>
          <a:p>
            <a:pPr lvl="2"/>
            <a:r>
              <a:rPr lang="en-US" dirty="0" smtClean="0"/>
              <a:t>Remember WH/ZH analyses are now </a:t>
            </a:r>
            <a:r>
              <a:rPr lang="en-US" dirty="0" err="1" smtClean="0"/>
              <a:t>systematics</a:t>
            </a:r>
            <a:r>
              <a:rPr lang="en-US" dirty="0" smtClean="0"/>
              <a:t> limited!</a:t>
            </a:r>
          </a:p>
          <a:p>
            <a:pPr lvl="1"/>
            <a:r>
              <a:rPr lang="en-US" dirty="0" smtClean="0"/>
              <a:t>How to optimize analyses to prepare for 125GeV Higgs property measurements?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- 26/4/2012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00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Higgs couplings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6123"/>
            <a:ext cx="4432300" cy="543262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Fit Higgs couplings using all available final states and injecting some theory assumption, i.e. Γ</a:t>
            </a:r>
            <a:r>
              <a:rPr lang="en-US" baseline="-25000" dirty="0" smtClean="0"/>
              <a:t>V</a:t>
            </a:r>
            <a:r>
              <a:rPr lang="en-US" dirty="0" smtClean="0"/>
              <a:t> ≤ Γ</a:t>
            </a:r>
            <a:r>
              <a:rPr lang="en-US" baseline="-25000" dirty="0" smtClean="0"/>
              <a:t>V</a:t>
            </a:r>
            <a:r>
              <a:rPr lang="en-US" baseline="30000" dirty="0" smtClean="0"/>
              <a:t>SM</a:t>
            </a:r>
            <a:r>
              <a:rPr lang="en-US" dirty="0" smtClean="0"/>
              <a:t> (V=W,Z)</a:t>
            </a:r>
          </a:p>
          <a:p>
            <a:r>
              <a:rPr lang="en-US" dirty="0" smtClean="0"/>
              <a:t>Δg</a:t>
            </a:r>
            <a:r>
              <a:rPr lang="en-US" baseline="30000" dirty="0" smtClean="0"/>
              <a:t>2</a:t>
            </a:r>
            <a:r>
              <a:rPr lang="en-US" baseline="-25000" dirty="0" smtClean="0"/>
              <a:t>VV</a:t>
            </a:r>
            <a:r>
              <a:rPr lang="en-US" dirty="0" smtClean="0"/>
              <a:t>/g</a:t>
            </a:r>
            <a:r>
              <a:rPr lang="en-US" baseline="30000" dirty="0" smtClean="0"/>
              <a:t>2</a:t>
            </a:r>
            <a:r>
              <a:rPr lang="en-US" baseline="-25000" dirty="0" smtClean="0"/>
              <a:t>VV</a:t>
            </a:r>
            <a:r>
              <a:rPr lang="en-US" dirty="0" smtClean="0"/>
              <a:t> can be determined with an uncertainty of ~ 20% (2x300/fb)</a:t>
            </a:r>
          </a:p>
          <a:p>
            <a:r>
              <a:rPr lang="en-US" dirty="0" smtClean="0"/>
              <a:t>Δg</a:t>
            </a:r>
            <a:r>
              <a:rPr lang="en-US" baseline="30000" dirty="0" smtClean="0"/>
              <a:t>2</a:t>
            </a:r>
            <a:r>
              <a:rPr lang="en-US" baseline="-25000" dirty="0" smtClean="0"/>
              <a:t>bb</a:t>
            </a:r>
            <a:r>
              <a:rPr lang="en-US" dirty="0" smtClean="0"/>
              <a:t>/g</a:t>
            </a:r>
            <a:r>
              <a:rPr lang="en-US" baseline="30000" dirty="0" smtClean="0"/>
              <a:t>2</a:t>
            </a:r>
            <a:r>
              <a:rPr lang="en-US" baseline="-25000" dirty="0" smtClean="0"/>
              <a:t>bb</a:t>
            </a:r>
            <a:r>
              <a:rPr lang="en-US" dirty="0" smtClean="0"/>
              <a:t> can be determined with an uncertainty of ~ 40% (2x300/fb)</a:t>
            </a:r>
          </a:p>
          <a:p>
            <a:r>
              <a:rPr lang="en-US" dirty="0" smtClean="0"/>
              <a:t>Find the optimal point in the luminosity-pileup plane to perform the best measurements </a:t>
            </a:r>
            <a:r>
              <a:rPr lang="en-US" dirty="0" smtClean="0">
                <a:sym typeface="Wingdings"/>
              </a:rPr>
              <a:t>in particular </a:t>
            </a:r>
            <a:r>
              <a:rPr lang="en-US" dirty="0" smtClean="0"/>
              <a:t>for </a:t>
            </a:r>
            <a:r>
              <a:rPr lang="en-US" dirty="0" err="1" smtClean="0"/>
              <a:t>H</a:t>
            </a:r>
            <a:r>
              <a:rPr lang="en-US" dirty="0" err="1" smtClean="0">
                <a:sym typeface="Wingdings"/>
              </a:rPr>
              <a:t>bb</a:t>
            </a:r>
            <a:r>
              <a:rPr lang="en-US" dirty="0" smtClean="0">
                <a:sym typeface="Wingdings"/>
              </a:rPr>
              <a:t> and Hττ?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9500" y="999646"/>
            <a:ext cx="3797300" cy="5166203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50B9A-0B35-3F4C-BF31-B72DCBB0B2E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802660" y="6400074"/>
            <a:ext cx="43192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M. </a:t>
            </a:r>
            <a:r>
              <a:rPr lang="en-US" sz="1600" dirty="0" err="1" smtClean="0"/>
              <a:t>Duhrssen</a:t>
            </a:r>
            <a:r>
              <a:rPr lang="en-US" sz="1600" dirty="0" smtClean="0"/>
              <a:t> </a:t>
            </a:r>
            <a:r>
              <a:rPr lang="en-US" sz="1500" dirty="0" smtClean="0"/>
              <a:t>PHYSICAL REVIEW D 70, 113009 (2004)</a:t>
            </a:r>
            <a:endParaRPr lang="en-US" sz="1500" dirty="0"/>
          </a:p>
        </p:txBody>
      </p:sp>
      <p:cxnSp>
        <p:nvCxnSpPr>
          <p:cNvPr id="8" name="Straight Connector 7"/>
          <p:cNvCxnSpPr/>
          <p:nvPr/>
        </p:nvCxnSpPr>
        <p:spPr>
          <a:xfrm rot="16200000" flipH="1">
            <a:off x="3908259" y="3376646"/>
            <a:ext cx="4645048" cy="65131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- 26/4/2012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3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Higgs couplings with up to 2012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98139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Fit Higgs couplings using all available possible final states and injecting some theory assumption, i.e.  Γ</a:t>
            </a:r>
            <a:r>
              <a:rPr lang="en-US" baseline="-25000" dirty="0" smtClean="0"/>
              <a:t>V</a:t>
            </a:r>
            <a:r>
              <a:rPr lang="en-US" dirty="0" smtClean="0"/>
              <a:t> ≤ Γ</a:t>
            </a:r>
            <a:r>
              <a:rPr lang="en-US" baseline="-25000" dirty="0" smtClean="0"/>
              <a:t>V</a:t>
            </a:r>
            <a:r>
              <a:rPr lang="en-US" baseline="30000" dirty="0" smtClean="0"/>
              <a:t>SM</a:t>
            </a:r>
            <a:r>
              <a:rPr lang="en-US" dirty="0" smtClean="0"/>
              <a:t> (V=W,Z)</a:t>
            </a:r>
          </a:p>
          <a:p>
            <a:r>
              <a:rPr lang="en-US" dirty="0" smtClean="0"/>
              <a:t>Δg</a:t>
            </a:r>
            <a:r>
              <a:rPr lang="en-US" baseline="30000" dirty="0" smtClean="0"/>
              <a:t>2</a:t>
            </a:r>
            <a:r>
              <a:rPr lang="en-US" baseline="-25000" dirty="0" smtClean="0"/>
              <a:t>VV</a:t>
            </a:r>
            <a:r>
              <a:rPr lang="en-US" dirty="0" smtClean="0"/>
              <a:t>/g</a:t>
            </a:r>
            <a:r>
              <a:rPr lang="en-US" baseline="30000" dirty="0" smtClean="0"/>
              <a:t>2</a:t>
            </a:r>
            <a:r>
              <a:rPr lang="en-US" baseline="-25000" dirty="0" smtClean="0"/>
              <a:t>VV</a:t>
            </a:r>
            <a:r>
              <a:rPr lang="en-US" dirty="0" smtClean="0"/>
              <a:t> can be determined with an uncertainty of ~ 35% (2x30/fb)</a:t>
            </a:r>
          </a:p>
          <a:p>
            <a:r>
              <a:rPr lang="en-US" dirty="0" smtClean="0"/>
              <a:t>Δg</a:t>
            </a:r>
            <a:r>
              <a:rPr lang="en-US" baseline="30000" dirty="0" smtClean="0"/>
              <a:t>2</a:t>
            </a:r>
            <a:r>
              <a:rPr lang="en-US" baseline="-25000" dirty="0" smtClean="0"/>
              <a:t>bb</a:t>
            </a:r>
            <a:r>
              <a:rPr lang="en-US" dirty="0" smtClean="0"/>
              <a:t>/g</a:t>
            </a:r>
            <a:r>
              <a:rPr lang="en-US" baseline="30000" dirty="0" smtClean="0"/>
              <a:t>2</a:t>
            </a:r>
            <a:r>
              <a:rPr lang="en-US" baseline="-25000" dirty="0" smtClean="0"/>
              <a:t>bb</a:t>
            </a:r>
            <a:r>
              <a:rPr lang="en-US" dirty="0" smtClean="0"/>
              <a:t> can be determined with an uncertainty of ~ 65% (2x30/fb)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- 26/4/2012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5339" y="896938"/>
            <a:ext cx="4021219" cy="558006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211832</TotalTime>
  <Words>882</Words>
  <Application>Microsoft Macintosh PowerPoint</Application>
  <PresentationFormat>On-screen Show (4:3)</PresentationFormat>
  <Paragraphs>113</Paragraphs>
  <Slides>10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Introduction</vt:lpstr>
      <vt:lpstr>News! News! News!</vt:lpstr>
      <vt:lpstr>News! News! News!</vt:lpstr>
      <vt:lpstr>Internal note with 2012 plans - I</vt:lpstr>
      <vt:lpstr>Today…</vt:lpstr>
      <vt:lpstr>Bonus slides</vt:lpstr>
      <vt:lpstr>Planning for 2012 analyses</vt:lpstr>
      <vt:lpstr>Higgs couplings</vt:lpstr>
      <vt:lpstr>Higgs couplings with up to 2012 data</vt:lpstr>
      <vt:lpstr>Higgs self-couplings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381</cp:revision>
  <cp:lastPrinted>2012-04-04T17:01:46Z</cp:lastPrinted>
  <dcterms:created xsi:type="dcterms:W3CDTF">2012-04-26T11:46:32Z</dcterms:created>
  <dcterms:modified xsi:type="dcterms:W3CDTF">2012-04-26T11:46:53Z</dcterms:modified>
</cp:coreProperties>
</file>