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47" r:id="rId3"/>
    <p:sldId id="335" r:id="rId4"/>
    <p:sldId id="350" r:id="rId5"/>
    <p:sldId id="351" r:id="rId6"/>
    <p:sldId id="348" r:id="rId7"/>
    <p:sldId id="286" r:id="rId8"/>
    <p:sldId id="342" r:id="rId9"/>
    <p:sldId id="303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space.cern.ch/atlas-sm-wz-physics/default.aspx" TargetMode="External"/><Relationship Id="rId4" Type="http://schemas.openxmlformats.org/officeDocument/2006/relationships/hyperlink" Target="https://twiki.cern.ch/twiki/bin/view/AtlasProtected/Analysis16" TargetMode="External"/><Relationship Id="rId5" Type="http://schemas.openxmlformats.org/officeDocument/2006/relationships/hyperlink" Target="https://twiki.cern.ch/twiki/bin/view/AtlasProtected/EnergyScaleResolutionRecommendations" TargetMode="External"/><Relationship Id="rId7" Type="http://schemas.openxmlformats.org/officeDocument/2006/relationships/hyperlink" Target="https://espace.cern.ch/atlas-sm-wz-physics/Lists/Common%20Selection/Flat.aspx?RootFolder=/atlas-sm-wz-physics/Lists/Common%20Selection/Baseline%20Selection%20v1.0&amp;FolderCTID=0x0120020089CD65DCB70FDA479AB77EB366E7C9F0&amp;TopicsView=https://espace.cern.ch/atlas-sm-wz-physics/Lists/Common%20Selection/AllItems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Rel16" TargetMode="External"/><Relationship Id="rId3" Type="http://schemas.openxmlformats.org/officeDocument/2006/relationships/hyperlink" Target="https://twiki.cern.ch/twiki/bin/view/AtlasProtected/HowToCleanJets%23Bad_jets_rel16_data" TargetMode="External"/><Relationship Id="rId6" Type="http://schemas.openxmlformats.org/officeDocument/2006/relationships/hyperlink" Target="https://twiki.cern.ch/twiki/bin/view/AtlasProtected/EnergyResca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s://indico.cern.ch/conferenceDisplay.py?confId=13249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27277" TargetMode="External"/><Relationship Id="rId3" Type="http://schemas.openxmlformats.org/officeDocument/2006/relationships/hyperlink" Target="https://indico.cern.ch/conferenceDisplay.py?confId=132123" TargetMode="External"/><Relationship Id="rId5" Type="http://schemas.openxmlformats.org/officeDocument/2006/relationships/hyperlink" Target="http://www.bnl.gov/hcs/" TargetMode="Externa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hyperlink" Target="http://people.web.psi.ch/spira/hdecay/" TargetMode="External"/><Relationship Id="rId5" Type="http://schemas.openxmlformats.org/officeDocument/2006/relationships/hyperlink" Target="https://twiki.cern.ch/twiki/bin/view/Atlas/ReleaseReprocessing2011Planning" TargetMode="External"/><Relationship Id="rId7" Type="http://schemas.openxmlformats.org/officeDocument/2006/relationships/hyperlink" Target="https://twiki.cern.ch/twiki/bin/view/Atlas/MC1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36045" TargetMode="External"/><Relationship Id="rId3" Type="http://schemas.openxmlformats.org/officeDocument/2006/relationships/hyperlink" Target="http://powhegbox.mib.infn.it" TargetMode="External"/><Relationship Id="rId6" Type="http://schemas.openxmlformats.org/officeDocument/2006/relationships/hyperlink" Target="https://twiki.cern.ch/twiki/bin/view/Atlas/DeliverablesForRelease1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hyperlink" Target="http://eps-hep2011.e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:443:443/conferenceDisplay.py?confId=124954" TargetMode="External"/><Relationship Id="rId3" Type="http://schemas.openxmlformats.org/officeDocument/2006/relationships/hyperlink" Target="http://www.pg.infn.it/plhc2011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26 </a:t>
            </a:r>
            <a:r>
              <a:rPr lang="en-US" dirty="0" smtClean="0"/>
              <a:t>April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7240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Reconstruction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115797"/>
            <a:ext cx="8706555" cy="5240553"/>
          </a:xfrm>
          <a:solidFill>
            <a:schemeClr val="bg1">
              <a:alpha val="74000"/>
            </a:schemeClr>
          </a:solidFill>
          <a:effectLst/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Muon</a:t>
            </a:r>
            <a:r>
              <a:rPr lang="en-US" dirty="0" smtClean="0"/>
              <a:t> CP group recommendations for release 16: </a:t>
            </a:r>
          </a:p>
          <a:p>
            <a:pPr lvl="1"/>
            <a:r>
              <a:rPr lang="en-US" dirty="0" smtClean="0"/>
              <a:t>Reconstruction efficiency and isolation efficiency scale factors, momentum smearing functions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https://twiki.cern.ch/twiki/bin/view/AtlasProtected/MCPAnalysisGuidelinesRel16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Jet/</a:t>
            </a:r>
            <a:r>
              <a:rPr lang="en-US" dirty="0" err="1" smtClean="0"/>
              <a:t>Etmiss</a:t>
            </a:r>
            <a:r>
              <a:rPr lang="en-US" dirty="0" smtClean="0"/>
              <a:t> recommendations for </a:t>
            </a:r>
            <a:r>
              <a:rPr lang="en-US" b="1" dirty="0" smtClean="0"/>
              <a:t>jet cleaning </a:t>
            </a:r>
            <a:r>
              <a:rPr lang="en-US" dirty="0" smtClean="0"/>
              <a:t>in release 16:</a:t>
            </a:r>
          </a:p>
          <a:p>
            <a:pPr lvl="1"/>
            <a:r>
              <a:rPr lang="en-US" dirty="0" smtClean="0"/>
              <a:t>Medium jet cleaning should give similar rejection to </a:t>
            </a:r>
            <a:r>
              <a:rPr lang="en-US" dirty="0" err="1" smtClean="0"/>
              <a:t>rel</a:t>
            </a:r>
            <a:r>
              <a:rPr lang="en-US" dirty="0" smtClean="0"/>
              <a:t> 15 cleaning but with better efficiency</a:t>
            </a:r>
          </a:p>
          <a:p>
            <a:pPr lvl="1"/>
            <a:r>
              <a:rPr lang="en-US" dirty="0" smtClean="0"/>
              <a:t>Tight jet cleaning should not be used – still under discussion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https://twiki.cern.ch/twiki/bin/view/AtlasProtected/HowToCleanJets#Bad_jets_rel16_data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New!: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-tagging calibrations</a:t>
            </a:r>
            <a:r>
              <a:rPr lang="en-US" dirty="0" smtClean="0"/>
              <a:t> for release 16 based on full 2010 data: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https://twiki.cern.ch/twiki/bin/view/AtlasProtected/Analysis16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smtClean="0"/>
              <a:t>/gamma recommendations for </a:t>
            </a:r>
            <a:r>
              <a:rPr lang="en-US" b="1" dirty="0" smtClean="0"/>
              <a:t>energy scale and resolution</a:t>
            </a:r>
            <a:r>
              <a:rPr lang="en-US" dirty="0" smtClean="0"/>
              <a:t> in release 16:</a:t>
            </a:r>
          </a:p>
          <a:p>
            <a:pPr lvl="1"/>
            <a:r>
              <a:rPr lang="en-US" dirty="0" smtClean="0">
                <a:hlinkClick r:id="rId5"/>
              </a:rPr>
              <a:t>https://twiki.cern.ch/twiki/bin/view/AtlasProtected/EnergyScaleResolutionRecommendations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rescaler</a:t>
            </a:r>
            <a:r>
              <a:rPr lang="en-US" dirty="0" smtClean="0"/>
              <a:t> tool: </a:t>
            </a:r>
            <a:r>
              <a:rPr lang="en-US" u="sng" dirty="0" smtClean="0">
                <a:hlinkClick r:id="rId6"/>
              </a:rPr>
              <a:t>https://twiki.cern.ch/twiki/bin/view/AtlasProtected/EnergyRescaler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Model </a:t>
            </a:r>
            <a:r>
              <a:rPr lang="en-US" b="1" dirty="0" smtClean="0"/>
              <a:t>W/Z </a:t>
            </a:r>
            <a:r>
              <a:rPr lang="en-US" dirty="0" smtClean="0"/>
              <a:t>group </a:t>
            </a:r>
            <a:r>
              <a:rPr lang="en-US" b="1" dirty="0" smtClean="0">
                <a:solidFill>
                  <a:srgbClr val="FF0000"/>
                </a:solidFill>
              </a:rPr>
              <a:t>baseline selection </a:t>
            </a:r>
            <a:r>
              <a:rPr lang="en-US" dirty="0" smtClean="0"/>
              <a:t>for release 16 (next 4 slides):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7"/>
              </a:rPr>
              <a:t>discussion</a:t>
            </a:r>
            <a:r>
              <a:rPr lang="en-US" dirty="0" smtClean="0"/>
              <a:t> in W/Z group </a:t>
            </a:r>
            <a:r>
              <a:rPr lang="en-US" dirty="0" smtClean="0">
                <a:hlinkClick r:id="rId8"/>
              </a:rPr>
              <a:t>Sharepoint</a:t>
            </a:r>
            <a:endParaRPr lang="en-US" dirty="0" smtClean="0"/>
          </a:p>
          <a:p>
            <a:pPr lvl="1"/>
            <a:r>
              <a:rPr lang="en-US" dirty="0" smtClean="0"/>
              <a:t>Also, finer points (and perhaps the not so fine) still being discussed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021" y="2195984"/>
            <a:ext cx="4501016" cy="313431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About 147 pb</a:t>
            </a:r>
            <a:r>
              <a:rPr lang="en-US" baseline="30000" dirty="0" smtClean="0"/>
              <a:t>-1</a:t>
            </a:r>
            <a:r>
              <a:rPr lang="en-US" dirty="0" smtClean="0"/>
              <a:t> collected with stable beams so far</a:t>
            </a:r>
          </a:p>
          <a:p>
            <a:pPr lvl="1"/>
            <a:r>
              <a:rPr lang="en-US" dirty="0" smtClean="0"/>
              <a:t>50ns bunch spacing </a:t>
            </a:r>
          </a:p>
          <a:p>
            <a:pPr lvl="1"/>
            <a:r>
              <a:rPr lang="en-US" dirty="0" smtClean="0"/>
              <a:t>480 colliding bunches</a:t>
            </a:r>
          </a:p>
          <a:p>
            <a:endParaRPr lang="en-US" dirty="0" smtClean="0"/>
          </a:p>
          <a:p>
            <a:r>
              <a:rPr lang="en-US" dirty="0" smtClean="0"/>
              <a:t>Typical peak pileup values around 10-14 collisions per bunch crossing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037" y="2344511"/>
            <a:ext cx="4155046" cy="29857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419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10756"/>
            <a:ext cx="8528045" cy="514559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Meeting</a:t>
            </a:r>
            <a:r>
              <a:rPr lang="en-US" dirty="0" smtClean="0"/>
              <a:t> in the last few weeks (anything we should know?):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LHC </a:t>
            </a:r>
            <a:r>
              <a:rPr lang="en-US" dirty="0" smtClean="0"/>
              <a:t>Physics Center (LPCC): Status of Higgs and BSM searches at the LHC</a:t>
            </a:r>
            <a:r>
              <a:rPr lang="en-US" dirty="0" smtClean="0"/>
              <a:t> on April </a:t>
            </a:r>
            <a:r>
              <a:rPr lang="en-US" dirty="0" smtClean="0"/>
              <a:t>11</a:t>
            </a:r>
            <a:r>
              <a:rPr lang="en-US" dirty="0" smtClean="0"/>
              <a:t>-12: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://indico.cern.ch/conferenceDisplay.py?confId=127277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Workshop on combined performance for 2011, on 14 April: </a:t>
            </a:r>
            <a:r>
              <a:rPr lang="en-US" dirty="0" smtClean="0">
                <a:hlinkClick r:id="rId3"/>
              </a:rPr>
              <a:t>https://indico.cern.ch/conferenceDisplay.py?confId=132123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meeting on procedures for statistical interpretation of ATLAS results on April </a:t>
            </a:r>
            <a:r>
              <a:rPr lang="en-US" dirty="0" smtClean="0"/>
              <a:t>15: </a:t>
            </a:r>
            <a:r>
              <a:rPr lang="en-US" dirty="0" smtClean="0">
                <a:hlinkClick r:id="rId4"/>
              </a:rPr>
              <a:t>https://indico.cern.ch/conferenceDisplay.py?confId=</a:t>
            </a:r>
            <a:r>
              <a:rPr lang="en-US" dirty="0" smtClean="0">
                <a:hlinkClick r:id="rId4"/>
              </a:rPr>
              <a:t>132499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Coming up: 4th </a:t>
            </a:r>
            <a:r>
              <a:rPr lang="en-US" dirty="0" smtClean="0"/>
              <a:t>workshop</a:t>
            </a:r>
            <a:r>
              <a:rPr lang="en-US" dirty="0" smtClean="0"/>
              <a:t> on Higgs </a:t>
            </a:r>
            <a:r>
              <a:rPr lang="en-US" dirty="0" smtClean="0"/>
              <a:t>Cross Sections for the </a:t>
            </a:r>
            <a:r>
              <a:rPr lang="en-US" dirty="0" smtClean="0"/>
              <a:t>LHC at </a:t>
            </a:r>
            <a:r>
              <a:rPr lang="en-US" dirty="0" smtClean="0"/>
              <a:t>BNL</a:t>
            </a:r>
            <a:r>
              <a:rPr lang="en-US" dirty="0" smtClean="0"/>
              <a:t> on </a:t>
            </a:r>
            <a:r>
              <a:rPr lang="en-US" dirty="0" smtClean="0"/>
              <a:t>May 4-</a:t>
            </a:r>
            <a:r>
              <a:rPr lang="en-US" dirty="0" smtClean="0"/>
              <a:t>6</a:t>
            </a:r>
            <a:r>
              <a:rPr lang="en-US" dirty="0" smtClean="0"/>
              <a:t>:</a:t>
            </a:r>
            <a:r>
              <a:rPr lang="en-US" dirty="0" smtClean="0"/>
              <a:t> </a:t>
            </a:r>
            <a:r>
              <a:rPr lang="en-US" u="sng" dirty="0" smtClean="0">
                <a:hlinkClick r:id="rId5"/>
              </a:rPr>
              <a:t>http://www.bnl.gov/hcs/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890"/>
            <a:ext cx="8229600" cy="51574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Theory &amp; generators:</a:t>
            </a:r>
          </a:p>
          <a:p>
            <a:pPr lvl="1"/>
            <a:r>
              <a:rPr lang="en-US" b="1" dirty="0" err="1" smtClean="0"/>
              <a:t>Wbb</a:t>
            </a:r>
            <a:r>
              <a:rPr lang="en-US" dirty="0" smtClean="0"/>
              <a:t> </a:t>
            </a:r>
            <a:r>
              <a:rPr lang="en-US" dirty="0" smtClean="0"/>
              <a:t>production in </a:t>
            </a:r>
            <a:r>
              <a:rPr lang="en-US" b="1" dirty="0" smtClean="0"/>
              <a:t>POWHEG</a:t>
            </a:r>
            <a:r>
              <a:rPr lang="en-US" dirty="0" smtClean="0"/>
              <a:t> now implemented: </a:t>
            </a:r>
            <a:r>
              <a:rPr lang="en-US" dirty="0" smtClean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136045</a:t>
            </a:r>
            <a:endParaRPr lang="en-US" dirty="0" smtClean="0"/>
          </a:p>
          <a:p>
            <a:pPr lvl="2"/>
            <a:r>
              <a:rPr lang="en-US" dirty="0" smtClean="0"/>
              <a:t>Download code from: </a:t>
            </a:r>
            <a:r>
              <a:rPr lang="en-US" dirty="0" smtClean="0">
                <a:hlinkClick r:id="rId3"/>
              </a:rPr>
              <a:t>http://powhegbox.mib.infn.</a:t>
            </a:r>
            <a:r>
              <a:rPr lang="en-US" dirty="0" smtClean="0">
                <a:hlinkClick r:id="rId3"/>
              </a:rPr>
              <a:t>it</a:t>
            </a:r>
            <a:endParaRPr lang="en-US" dirty="0" smtClean="0"/>
          </a:p>
          <a:p>
            <a:pPr lvl="1"/>
            <a:r>
              <a:rPr lang="en-US" b="1" dirty="0" smtClean="0"/>
              <a:t>HDECAY </a:t>
            </a:r>
            <a:r>
              <a:rPr lang="en-US" b="1" dirty="0" smtClean="0"/>
              <a:t>3.60</a:t>
            </a:r>
            <a:r>
              <a:rPr lang="en-US" dirty="0" smtClean="0"/>
              <a:t> released: </a:t>
            </a:r>
            <a:r>
              <a:rPr lang="en-US" dirty="0" smtClean="0">
                <a:hlinkClick r:id="rId4"/>
              </a:rPr>
              <a:t>http://people.web.psi.ch/spira/hdecay/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Releases &amp; data:</a:t>
            </a:r>
          </a:p>
          <a:p>
            <a:pPr lvl="1"/>
            <a:r>
              <a:rPr lang="en-US" dirty="0" smtClean="0"/>
              <a:t>2011 </a:t>
            </a:r>
            <a:r>
              <a:rPr lang="en-US" b="1" dirty="0" smtClean="0"/>
              <a:t>reprocessing </a:t>
            </a:r>
            <a:r>
              <a:rPr lang="en-US" dirty="0" smtClean="0"/>
              <a:t>plans listed here: </a:t>
            </a:r>
            <a:r>
              <a:rPr lang="en-US" sz="2171" dirty="0" smtClean="0">
                <a:hlinkClick r:id="rId5"/>
              </a:rPr>
              <a:t>https://twiki.cern.ch/twiki/bin/view/Atlas/ReleaseReprocessing2011Planning</a:t>
            </a:r>
            <a:endParaRPr lang="en-US" sz="2171" dirty="0" smtClean="0"/>
          </a:p>
          <a:p>
            <a:pPr lvl="1"/>
            <a:r>
              <a:rPr lang="en-US" dirty="0" smtClean="0"/>
              <a:t>Analysis for Summer conferences to be done with </a:t>
            </a:r>
            <a:r>
              <a:rPr lang="en-US" b="1" dirty="0" smtClean="0"/>
              <a:t>rel.16</a:t>
            </a:r>
          </a:p>
          <a:p>
            <a:pPr lvl="1"/>
            <a:r>
              <a:rPr lang="en-US" dirty="0" smtClean="0"/>
              <a:t>Data taken up to ≈1 August will later be </a:t>
            </a:r>
            <a:r>
              <a:rPr lang="en-US" b="1" dirty="0" smtClean="0"/>
              <a:t>reprocessed</a:t>
            </a:r>
            <a:r>
              <a:rPr lang="en-US" dirty="0" smtClean="0"/>
              <a:t> with </a:t>
            </a:r>
            <a:r>
              <a:rPr lang="en-US" b="1" dirty="0" smtClean="0"/>
              <a:t>rel.17</a:t>
            </a:r>
          </a:p>
          <a:p>
            <a:pPr lvl="2"/>
            <a:r>
              <a:rPr lang="en-US" dirty="0" smtClean="0"/>
              <a:t>List of deliverables for rel. 17: </a:t>
            </a:r>
            <a:r>
              <a:rPr lang="en-US" dirty="0" smtClean="0">
                <a:hlinkClick r:id="rId6"/>
              </a:rPr>
              <a:t>https://twiki.cern.ch/twiki/bin/view/Atlas/</a:t>
            </a:r>
            <a:r>
              <a:rPr lang="en-US" dirty="0" smtClean="0">
                <a:hlinkClick r:id="rId6"/>
              </a:rPr>
              <a:t>DeliverablesForRelease17</a:t>
            </a:r>
            <a:endParaRPr lang="en-US" dirty="0" smtClean="0"/>
          </a:p>
          <a:p>
            <a:pPr lvl="1"/>
            <a:r>
              <a:rPr lang="en-US" dirty="0" smtClean="0"/>
              <a:t>Not clear about </a:t>
            </a:r>
            <a:r>
              <a:rPr lang="en-US" b="1" dirty="0" smtClean="0"/>
              <a:t>Pixel re-</a:t>
            </a:r>
            <a:r>
              <a:rPr lang="en-US" b="1" dirty="0" err="1" smtClean="0"/>
              <a:t>clusterization</a:t>
            </a:r>
            <a:r>
              <a:rPr lang="en-US" dirty="0" smtClean="0"/>
              <a:t>, but should be in rel.17</a:t>
            </a:r>
          </a:p>
          <a:p>
            <a:pPr lvl="1"/>
            <a:r>
              <a:rPr lang="en-US" b="1" dirty="0" smtClean="0"/>
              <a:t>MC11</a:t>
            </a:r>
            <a:r>
              <a:rPr lang="en-US" dirty="0" smtClean="0"/>
              <a:t> – decisions on geometry, B-field map etc for MC generation: </a:t>
            </a:r>
            <a:r>
              <a:rPr lang="en-US" u="sng" dirty="0" smtClean="0">
                <a:hlinkClick r:id="rId7"/>
              </a:rPr>
              <a:t>https://twiki.cern.ch/twiki/bin/view/Atlas/MC11</a:t>
            </a:r>
            <a:endParaRPr lang="en-US" u="sng" dirty="0" smtClean="0"/>
          </a:p>
          <a:p>
            <a:pPr lvl="2"/>
            <a:r>
              <a:rPr lang="en-US" dirty="0" err="1" smtClean="0"/>
              <a:t>Evgen</a:t>
            </a:r>
            <a:r>
              <a:rPr lang="en-US" dirty="0" smtClean="0"/>
              <a:t> with 16.6.X.Y and </a:t>
            </a:r>
            <a:r>
              <a:rPr lang="en-US" dirty="0" err="1" smtClean="0"/>
              <a:t>reco</a:t>
            </a:r>
            <a:r>
              <a:rPr lang="en-US" dirty="0" smtClean="0"/>
              <a:t> with 17 as part of reprocessing campaign after summer </a:t>
            </a:r>
            <a:r>
              <a:rPr lang="en-US" dirty="0" smtClean="0"/>
              <a:t>conferences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1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 Task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9975" y="832556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00FF"/>
                </a:solidFill>
              </a:rPr>
              <a:t>https://twiki.cern.ch/twiki/bin/view/AtlasProtected/WHNoteSummer2011#Analysis_Tasks</a:t>
            </a:r>
            <a:endParaRPr lang="en-US" sz="1600" u="sng" dirty="0">
              <a:solidFill>
                <a:srgbClr val="0000FF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71110"/>
            <a:ext cx="8229600" cy="56653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&amp; 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Fast monitoring plots – Wisconsin following up: progress?</a:t>
            </a:r>
          </a:p>
          <a:p>
            <a:endParaRPr lang="en-US" dirty="0" smtClean="0"/>
          </a:p>
          <a:p>
            <a:r>
              <a:rPr lang="en-US" dirty="0" err="1" smtClean="0"/>
              <a:t>Dubna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Already in 3 weeks!</a:t>
            </a:r>
          </a:p>
          <a:p>
            <a:pPr lvl="1"/>
            <a:r>
              <a:rPr lang="en-US" dirty="0" smtClean="0"/>
              <a:t>Final rehearsal from our side on May 10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://indico.cern.ch:443:443/conferenceDisplay.py?confId=</a:t>
            </a:r>
            <a:r>
              <a:rPr lang="en-US" dirty="0" smtClean="0">
                <a:hlinkClick r:id="rId2"/>
              </a:rPr>
              <a:t>124954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Reminder of Summer conferences:</a:t>
            </a:r>
          </a:p>
          <a:p>
            <a:pPr lvl="1"/>
            <a:r>
              <a:rPr lang="en-US" dirty="0" smtClean="0"/>
              <a:t>Data estimates from February seem to be on track! </a:t>
            </a:r>
          </a:p>
          <a:p>
            <a:pPr lvl="1"/>
            <a:r>
              <a:rPr lang="en-US" dirty="0" smtClean="0"/>
              <a:t>PLHC 2011: </a:t>
            </a:r>
            <a:r>
              <a:rPr lang="en-US" dirty="0" smtClean="0"/>
              <a:t>6 June (</a:t>
            </a:r>
            <a:r>
              <a:rPr lang="en-US" dirty="0" smtClean="0">
                <a:hlinkClick r:id="rId3"/>
              </a:rPr>
              <a:t>http://www.pg.infn.it/plhc2011/</a:t>
            </a:r>
            <a:r>
              <a:rPr lang="en-US" dirty="0" smtClean="0"/>
              <a:t>) L ≈ 0.6 fb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/>
              <a:t>EPS-HEP 2011: 21 July (</a:t>
            </a:r>
            <a:r>
              <a:rPr lang="en-US" dirty="0" smtClean="0">
                <a:hlinkClick r:id="rId4"/>
              </a:rPr>
              <a:t>http://eps-hep2011.eu/</a:t>
            </a:r>
            <a:r>
              <a:rPr lang="en-US" dirty="0" smtClean="0"/>
              <a:t>) L ≈ 1 fb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BaselineSelection_v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225993" y="166182"/>
            <a:ext cx="10392713" cy="75690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13"/>
                <a:gridCol w="7942987"/>
              </a:tblGrid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Milestones wish list 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Dubna</a:t>
                      </a:r>
                      <a:r>
                        <a:rPr lang="en-US" sz="1600" dirty="0" smtClean="0"/>
                        <a:t> workshop – analysis frozen</a:t>
                      </a:r>
                    </a:p>
                    <a:p>
                      <a:r>
                        <a:rPr lang="en-US" sz="1600" dirty="0" smtClean="0"/>
                        <a:t>After</a:t>
                      </a:r>
                      <a:r>
                        <a:rPr lang="en-US" sz="1600" baseline="0" dirty="0" smtClean="0"/>
                        <a:t> this: add data to un-boosted analysis and prepare for result approval </a:t>
                      </a:r>
                    </a:p>
                    <a:p>
                      <a:r>
                        <a:rPr lang="en-US" sz="1600" baseline="0" dirty="0" smtClean="0"/>
                        <a:t>Concentrate more effort on boosted VH with a view to obtaining results quickly</a:t>
                      </a:r>
                      <a:endParaRPr lang="en-US" sz="1600" dirty="0" smtClean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results with 2011 data from cut-based</a:t>
                      </a:r>
                      <a:r>
                        <a:rPr lang="en-US" sz="1600" baseline="0" dirty="0" smtClean="0"/>
                        <a:t> and multivariate analyses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 for dealing with unforeseen problems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Start looking</a:t>
                      </a:r>
                      <a:r>
                        <a:rPr lang="en-US" sz="1600" baseline="0" dirty="0" smtClean="0"/>
                        <a:t> at 2011 data if enough is available. </a:t>
                      </a:r>
                    </a:p>
                    <a:p>
                      <a:r>
                        <a:rPr lang="en-US" sz="1600" baseline="0" dirty="0" smtClean="0"/>
                        <a:t>Any surprises? How does the MC describe the new data? </a:t>
                      </a:r>
                    </a:p>
                    <a:p>
                      <a:r>
                        <a:rPr lang="en-US" sz="1600" baseline="0" dirty="0" smtClean="0"/>
                        <a:t>By now we should have a reasonable idea of results from the multivariate analysis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End</a:t>
                      </a:r>
                      <a:r>
                        <a:rPr lang="en-US" sz="1600" baseline="0" dirty="0" smtClean="0"/>
                        <a:t> of 2 weeks of beam scrubbing. (</a:t>
                      </a:r>
                      <a:r>
                        <a:rPr lang="en-US" sz="1600" dirty="0" smtClean="0"/>
                        <a:t>I’m away for Easter)</a:t>
                      </a:r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</a:t>
                      </a:r>
                      <a:r>
                        <a:rPr lang="en-US" sz="1600" baseline="0" dirty="0" smtClean="0"/>
                        <a:t> now w</a:t>
                      </a:r>
                      <a:r>
                        <a:rPr lang="en-US" sz="1600" dirty="0" smtClean="0"/>
                        <a:t>e should have a</a:t>
                      </a:r>
                      <a:r>
                        <a:rPr lang="en-US" sz="1600" baseline="0" dirty="0" smtClean="0"/>
                        <a:t> reasonable</a:t>
                      </a:r>
                      <a:r>
                        <a:rPr lang="en-US" sz="1600" dirty="0" smtClean="0"/>
                        <a:t> idea of the</a:t>
                      </a:r>
                      <a:r>
                        <a:rPr lang="en-US" sz="1600" baseline="0" dirty="0" smtClean="0"/>
                        <a:t> exclusion </a:t>
                      </a:r>
                      <a:r>
                        <a:rPr lang="en-US" sz="1600" dirty="0" smtClean="0"/>
                        <a:t>of</a:t>
                      </a:r>
                      <a:r>
                        <a:rPr lang="en-US" sz="1600" baseline="0" dirty="0" smtClean="0"/>
                        <a:t> the cut-based analysis </a:t>
                      </a:r>
                    </a:p>
                    <a:p>
                      <a:r>
                        <a:rPr lang="en-US" sz="1600" dirty="0" smtClean="0"/>
                        <a:t>First report</a:t>
                      </a:r>
                      <a:r>
                        <a:rPr lang="en-US" sz="1600" baseline="0" dirty="0" smtClean="0"/>
                        <a:t> on MVA preliminary results – establish plan for getting results by </a:t>
                      </a:r>
                      <a:r>
                        <a:rPr lang="en-US" sz="1600" baseline="0" dirty="0" err="1" smtClean="0"/>
                        <a:t>Dubna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13780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the worst </a:t>
                      </a:r>
                      <a:r>
                        <a:rPr lang="en-US" sz="1600" dirty="0" err="1" smtClean="0"/>
                        <a:t>systematics</a:t>
                      </a:r>
                      <a:r>
                        <a:rPr lang="en-US" sz="1600" dirty="0" smtClean="0"/>
                        <a:t> and discuss any possible improvements: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/>
                        <a:t>Any</a:t>
                      </a:r>
                      <a:r>
                        <a:rPr lang="en-US" sz="1600" baseline="0" dirty="0" smtClean="0"/>
                        <a:t> changes needed in analysis cuts?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Any study necessary for corrections to some systematic effect? </a:t>
                      </a:r>
                    </a:p>
                    <a:p>
                      <a:r>
                        <a:rPr lang="en-US" sz="1600" baseline="0" dirty="0" smtClean="0"/>
                        <a:t>Multivariate analysis: iterate on </a:t>
                      </a:r>
                      <a:r>
                        <a:rPr lang="en-US" sz="1600" baseline="0" dirty="0" err="1" smtClean="0"/>
                        <a:t>preselection</a:t>
                      </a:r>
                      <a:r>
                        <a:rPr lang="en-US" sz="1600" baseline="0" dirty="0" smtClean="0"/>
                        <a:t> cuts, methods, questions</a:t>
                      </a:r>
                    </a:p>
                    <a:p>
                      <a:r>
                        <a:rPr lang="en-US" sz="1600" baseline="0" dirty="0" smtClean="0"/>
                        <a:t>Assign tasks – divide the work to achieve better results!</a:t>
                      </a:r>
                    </a:p>
                  </a:txBody>
                  <a:tcPr/>
                </a:tc>
              </a:tr>
              <a:tr h="1121635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29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 analysis</a:t>
                      </a:r>
                      <a:r>
                        <a:rPr lang="en-US" sz="1600" baseline="0" dirty="0" smtClean="0"/>
                        <a:t> cuts: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If possible as result of optimization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Use 2010 data to develop cuts and show that data is well described by background MC</a:t>
                      </a:r>
                    </a:p>
                    <a:p>
                      <a:r>
                        <a:rPr lang="en-US" sz="1600" baseline="0" dirty="0" smtClean="0"/>
                        <a:t>Start evaluating </a:t>
                      </a:r>
                      <a:r>
                        <a:rPr lang="en-US" sz="1600" baseline="0" dirty="0" err="1" smtClean="0"/>
                        <a:t>systematics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Iterate on</a:t>
                      </a:r>
                      <a:r>
                        <a:rPr lang="en-US" sz="1600" baseline="0" dirty="0" smtClean="0"/>
                        <a:t> analysis cuts – </a:t>
                      </a:r>
                      <a:r>
                        <a:rPr lang="en-US" sz="1600" dirty="0" smtClean="0"/>
                        <a:t>why is each cut applied at each particular value?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Start iteration on multivariate methods to improve analysis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73583</TotalTime>
  <Words>1179</Words>
  <Application>Microsoft Macintosh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H-&gt;bb Weekly Meeting</vt:lpstr>
      <vt:lpstr>News! News! News!</vt:lpstr>
      <vt:lpstr>News! News! News!</vt:lpstr>
      <vt:lpstr>News! News! News!</vt:lpstr>
      <vt:lpstr>WH Task List</vt:lpstr>
      <vt:lpstr>Milestones &amp; other issues</vt:lpstr>
      <vt:lpstr>Backup</vt:lpstr>
      <vt:lpstr>Slide 8</vt:lpstr>
      <vt:lpstr>Slide 9</vt:lpstr>
      <vt:lpstr>Reconstruction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97</cp:revision>
  <cp:lastPrinted>2011-04-11T11:26:17Z</cp:lastPrinted>
  <dcterms:created xsi:type="dcterms:W3CDTF">2011-04-25T13:52:40Z</dcterms:created>
  <dcterms:modified xsi:type="dcterms:W3CDTF">2011-04-26T08:55:55Z</dcterms:modified>
</cp:coreProperties>
</file>