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99" r:id="rId3"/>
    <p:sldId id="509" r:id="rId4"/>
    <p:sldId id="506" r:id="rId5"/>
    <p:sldId id="508" r:id="rId6"/>
    <p:sldId id="498" r:id="rId7"/>
    <p:sldId id="493" r:id="rId8"/>
    <p:sldId id="495" r:id="rId9"/>
    <p:sldId id="474" r:id="rId10"/>
    <p:sldId id="476" r:id="rId11"/>
    <p:sldId id="502" r:id="rId12"/>
    <p:sldId id="503" r:id="rId13"/>
    <p:sldId id="504" r:id="rId14"/>
    <p:sldId id="505" r:id="rId15"/>
    <p:sldId id="45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se.goncalo@NOSPAMSPAMNOT.cern.ch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HSG5Higgs2bbFinalState%23H_bb_MC_sampl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Higgsbb" TargetMode="Externa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4" Type="http://schemas.openxmlformats.org/officeDocument/2006/relationships/image" Target="../media/image12.gif"/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twiki.cern.ch/twiki/bin/view/AtlasProtected/WHInclusiveNoteWinter2011%23Performance_Studies_for_H_bb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Goncalo</a:t>
            </a:r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</a:t>
            </a:r>
            <a:r>
              <a:rPr lang="en-US" dirty="0" smtClean="0"/>
              <a:t>25</a:t>
            </a:r>
            <a:r>
              <a:rPr lang="en-US" dirty="0" smtClean="0"/>
              <a:t> </a:t>
            </a:r>
            <a:r>
              <a:rPr lang="en-US" dirty="0" smtClean="0"/>
              <a:t>October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73550" cy="758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Backup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3463"/>
            <a:ext cx="4106863" cy="2717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Replaced signal with fitted Gaussian to manipulate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Estimated improvement in  limits (1fb</a:t>
            </a:r>
            <a:r>
              <a:rPr lang="en-US" baseline="30000" dirty="0" smtClean="0">
                <a:ea typeface="+mn-ea"/>
                <a:cs typeface="+mn-cs"/>
              </a:rPr>
              <a:t>-1</a:t>
            </a:r>
            <a:r>
              <a:rPr lang="en-US" dirty="0" smtClean="0">
                <a:ea typeface="+mn-ea"/>
                <a:cs typeface="+mn-cs"/>
              </a:rPr>
              <a:t>) with reduced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Reduction to 80% gives 8% improved limits (magenta line, bottom left)</a:t>
            </a:r>
            <a:endParaRPr lang="en-US" dirty="0">
              <a:ea typeface="+mn-ea"/>
              <a:cs typeface="+mn-cs"/>
            </a:endParaRPr>
          </a:p>
        </p:txBody>
      </p:sp>
      <p:pic>
        <p:nvPicPr>
          <p:cNvPr id="18436" name="Picture 3" descr="compared_limit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4063" y="247650"/>
            <a:ext cx="44132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WHthin0.7mbb1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905250"/>
            <a:ext cx="3735388" cy="268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 descr="H2bbThinSignalRati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4063" y="3417888"/>
            <a:ext cx="44132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Di-jet mass resolution: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Truth-level study, using </a:t>
            </a:r>
            <a:r>
              <a:rPr lang="en-US" b="1" dirty="0" err="1" smtClean="0"/>
              <a:t>partons</a:t>
            </a:r>
            <a:r>
              <a:rPr lang="en-US" b="1" dirty="0" smtClean="0"/>
              <a:t> (a similar study using truth jets would also be interesting). To be done for either WH or ZH channels, signal only would be </a:t>
            </a:r>
            <a:r>
              <a:rPr lang="en-US" b="1" dirty="0" err="1" smtClean="0"/>
              <a:t>enough.The</a:t>
            </a:r>
            <a:r>
              <a:rPr lang="en-US" b="1" dirty="0" smtClean="0"/>
              <a:t> idea is: 1. apply kinematic cuts to leptons and quarks similar to the analysis cuts - to look at a similar region of phase space 2. calculate the invariant mass of the two </a:t>
            </a:r>
            <a:r>
              <a:rPr lang="en-US" b="1" dirty="0" err="1" smtClean="0"/>
              <a:t>b</a:t>
            </a:r>
            <a:r>
              <a:rPr lang="en-US" b="1" dirty="0" smtClean="0"/>
              <a:t> quarks coming from the Higgs boson decay 3. determine the bb mass resolution 4. smear the </a:t>
            </a:r>
            <a:r>
              <a:rPr lang="en-US" b="1" dirty="0" err="1" smtClean="0"/>
              <a:t>parton</a:t>
            </a:r>
            <a:r>
              <a:rPr lang="en-US" b="1" dirty="0" smtClean="0"/>
              <a:t> transverse energies by some amount and go back to 2. The aim is to find by the (</a:t>
            </a:r>
            <a:r>
              <a:rPr lang="en-US" b="1" dirty="0" err="1" smtClean="0"/>
              <a:t>b</a:t>
            </a:r>
            <a:r>
              <a:rPr lang="en-US" b="1" dirty="0" smtClean="0"/>
              <a:t>-jet) energy scale uncertainty corresponding to a given value of the bb mass uncertainty. To define some numbers: the </a:t>
            </a:r>
            <a:r>
              <a:rPr lang="en-US" b="1" dirty="0" err="1" smtClean="0"/>
              <a:t>m(bb</a:t>
            </a:r>
            <a:r>
              <a:rPr lang="en-US" b="1" dirty="0" smtClean="0"/>
              <a:t>) uncertainty is around 20GeV. It would be interesting to know how much the jet energy resolution would need to decrease to make this 5%, 10%, 20% and 30% </a:t>
            </a:r>
            <a:r>
              <a:rPr lang="en-US" b="1" dirty="0" err="1" smtClean="0"/>
              <a:t>better.It</a:t>
            </a:r>
            <a:r>
              <a:rPr lang="en-US" b="1" dirty="0" smtClean="0"/>
              <a:t> would also be interesting to smear the quark directions. This should be a second-order effect for the un-boosted case but should be relevant for the boosted case.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B-tagging efficiency uncertainty: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Analysis-level study. Find how much the </a:t>
            </a:r>
            <a:r>
              <a:rPr lang="en-US" dirty="0" err="1" smtClean="0"/>
              <a:t>b</a:t>
            </a:r>
            <a:r>
              <a:rPr lang="en-US" dirty="0" smtClean="0"/>
              <a:t>-tagging efficiency uncertainty should be, to make the systematic uncertainty comparable to other systematic </a:t>
            </a:r>
            <a:r>
              <a:rPr lang="en-US" dirty="0" err="1" smtClean="0"/>
              <a:t>uncertainties.In</a:t>
            </a:r>
            <a:r>
              <a:rPr lang="en-US" dirty="0" smtClean="0"/>
              <a:t> the EPS analysis, the systematic uncertainty in the number of selected events, arising from the </a:t>
            </a:r>
            <a:r>
              <a:rPr lang="en-US" dirty="0" err="1" smtClean="0"/>
              <a:t>b</a:t>
            </a:r>
            <a:r>
              <a:rPr lang="en-US" dirty="0" smtClean="0"/>
              <a:t>-tagging (</a:t>
            </a:r>
            <a:r>
              <a:rPr lang="en-US" dirty="0" err="1" smtClean="0"/>
              <a:t>b/c</a:t>
            </a:r>
            <a:r>
              <a:rPr lang="en-US" dirty="0" smtClean="0"/>
              <a:t> efficiency &amp; light fake rate), was 17% for WH and 16 for ZH. This was the dominant systematic uncertainty in both cases and the sub-leading systematic was 3% and 9%, respectively for WH and </a:t>
            </a:r>
            <a:r>
              <a:rPr lang="en-US" dirty="0" err="1" smtClean="0"/>
              <a:t>ZH.The</a:t>
            </a:r>
            <a:r>
              <a:rPr lang="en-US" dirty="0" smtClean="0"/>
              <a:t> idea is to run the analysis a few times with different values of the </a:t>
            </a:r>
            <a:r>
              <a:rPr lang="en-US" dirty="0" err="1" smtClean="0"/>
              <a:t>b/c</a:t>
            </a:r>
            <a:r>
              <a:rPr lang="en-US" dirty="0" smtClean="0"/>
              <a:t> efficiency uncertainty and the light fake rates (say, 80%, 60%, 40% of the official values to make it simple) and find what the corresponding systematic uncertainty would be on the signal yield.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Validate </a:t>
            </a:r>
            <a:r>
              <a:rPr lang="en-US" b="1" dirty="0" err="1" smtClean="0"/>
              <a:t>Atlfast</a:t>
            </a:r>
            <a:r>
              <a:rPr lang="en-US" b="1" dirty="0" smtClean="0"/>
              <a:t> II description of </a:t>
            </a:r>
            <a:r>
              <a:rPr lang="en-US" b="1" dirty="0" err="1" smtClean="0"/>
              <a:t>pTrel</a:t>
            </a:r>
            <a:r>
              <a:rPr lang="en-US" b="1" dirty="0" smtClean="0"/>
              <a:t> for </a:t>
            </a:r>
            <a:r>
              <a:rPr lang="en-US" b="1" dirty="0" err="1" smtClean="0"/>
              <a:t>b</a:t>
            </a:r>
            <a:r>
              <a:rPr lang="en-US" b="1" dirty="0" smtClean="0"/>
              <a:t>-tagging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</a:t>
            </a:r>
            <a:r>
              <a:rPr lang="en-US" dirty="0" smtClean="0"/>
              <a:t>-tagging uncertainty is the one of the dominant uncertainties affecting the H-&gt;bb analyses. The estimated uncertainty itself is affected by several systematic uncertainties, and crucially by the MC statistics in the </a:t>
            </a:r>
            <a:r>
              <a:rPr lang="en-US" dirty="0" err="1" smtClean="0"/>
              <a:t>mu+jet</a:t>
            </a:r>
            <a:r>
              <a:rPr lang="en-US" dirty="0" smtClean="0"/>
              <a:t> samples used to determine the </a:t>
            </a:r>
            <a:r>
              <a:rPr lang="en-US" dirty="0" err="1" smtClean="0"/>
              <a:t>b</a:t>
            </a:r>
            <a:r>
              <a:rPr lang="en-US" dirty="0" smtClean="0"/>
              <a:t>-tagging scale factors. A solution for this would be to use fast simulation (</a:t>
            </a:r>
            <a:r>
              <a:rPr lang="en-US" dirty="0" err="1" smtClean="0"/>
              <a:t>Atlfast</a:t>
            </a:r>
            <a:r>
              <a:rPr lang="en-US" dirty="0" smtClean="0"/>
              <a:t> II) to get enough statistics. But this simulation needs to be verified against full </a:t>
            </a:r>
            <a:r>
              <a:rPr lang="en-US" dirty="0" err="1" smtClean="0"/>
              <a:t>simulation.So</a:t>
            </a:r>
            <a:r>
              <a:rPr lang="en-US" dirty="0" smtClean="0"/>
              <a:t>, this task aims to: compare the description of important quantities in AFII files against the same variable in full simulation files. The most important variable is "</a:t>
            </a:r>
            <a:r>
              <a:rPr lang="en-US" dirty="0" err="1" smtClean="0"/>
              <a:t>pTrel</a:t>
            </a:r>
            <a:r>
              <a:rPr lang="en-US" dirty="0" smtClean="0"/>
              <a:t>" for </a:t>
            </a:r>
            <a:r>
              <a:rPr lang="en-US" dirty="0" err="1" smtClean="0"/>
              <a:t>muons</a:t>
            </a:r>
            <a:r>
              <a:rPr lang="en-US" dirty="0" smtClean="0"/>
              <a:t> found inside a jet cone. This is the relative transverse momentum of </a:t>
            </a:r>
            <a:r>
              <a:rPr lang="en-US" dirty="0" err="1" smtClean="0"/>
              <a:t>muons</a:t>
            </a:r>
            <a:r>
              <a:rPr lang="en-US" dirty="0" smtClean="0"/>
              <a:t> with respect to the jet they belong to. of the The files to use are </a:t>
            </a:r>
            <a:r>
              <a:rPr lang="en-US" dirty="0" err="1" smtClean="0"/>
              <a:t>Jx</a:t>
            </a:r>
            <a:r>
              <a:rPr lang="en-US" dirty="0" smtClean="0"/>
              <a:t> samples filtered with a </a:t>
            </a:r>
            <a:r>
              <a:rPr lang="en-US" dirty="0" err="1" smtClean="0"/>
              <a:t>muon</a:t>
            </a:r>
            <a:r>
              <a:rPr lang="en-US" dirty="0" smtClean="0"/>
              <a:t> filter ("</a:t>
            </a:r>
            <a:r>
              <a:rPr lang="en-US" dirty="0" err="1" smtClean="0"/>
              <a:t>Jx</a:t>
            </a:r>
            <a:r>
              <a:rPr lang="en-US" dirty="0" smtClean="0"/>
              <a:t>*</a:t>
            </a:r>
            <a:r>
              <a:rPr lang="en-US" dirty="0" err="1" smtClean="0"/>
              <a:t>mufixed</a:t>
            </a:r>
            <a:r>
              <a:rPr lang="en-US" dirty="0" smtClean="0"/>
              <a:t>", with a filter selecting </a:t>
            </a:r>
            <a:r>
              <a:rPr lang="en-US" dirty="0" err="1" smtClean="0"/>
              <a:t>muons</a:t>
            </a:r>
            <a:r>
              <a:rPr lang="en-US" dirty="0" smtClean="0"/>
              <a:t> with </a:t>
            </a:r>
            <a:r>
              <a:rPr lang="en-US" dirty="0" err="1" smtClean="0"/>
              <a:t>pT</a:t>
            </a:r>
            <a:r>
              <a:rPr lang="en-US" dirty="0" smtClean="0"/>
              <a:t>&gt;3GeV). Equivalent files need to be requested with AFII (to be done soon by Ricardo).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Differences between </a:t>
            </a:r>
            <a:r>
              <a:rPr lang="en-US" b="1" dirty="0" err="1" smtClean="0"/>
              <a:t>hadronic</a:t>
            </a:r>
            <a:r>
              <a:rPr lang="en-US" b="1" dirty="0" smtClean="0"/>
              <a:t> and </a:t>
            </a:r>
            <a:r>
              <a:rPr lang="en-US" b="1" dirty="0" err="1" smtClean="0"/>
              <a:t>semileptonic</a:t>
            </a:r>
            <a:r>
              <a:rPr lang="en-US" b="1" dirty="0" smtClean="0"/>
              <a:t> B decays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is another of the important uncertainties affecting the </a:t>
            </a:r>
            <a:r>
              <a:rPr lang="en-US" dirty="0" err="1" smtClean="0"/>
              <a:t>b</a:t>
            </a:r>
            <a:r>
              <a:rPr lang="en-US" dirty="0" smtClean="0"/>
              <a:t>-tagging efficiency determination (as the study above). A term of the </a:t>
            </a:r>
            <a:r>
              <a:rPr lang="en-US" dirty="0" err="1" smtClean="0"/>
              <a:t>b</a:t>
            </a:r>
            <a:r>
              <a:rPr lang="en-US" dirty="0" smtClean="0"/>
              <a:t>-tagging efficiency uncertainty accounts for differences between jets arising from </a:t>
            </a:r>
            <a:r>
              <a:rPr lang="en-US" dirty="0" err="1" smtClean="0"/>
              <a:t>hadronic</a:t>
            </a:r>
            <a:r>
              <a:rPr lang="en-US" dirty="0" smtClean="0"/>
              <a:t> and </a:t>
            </a:r>
            <a:r>
              <a:rPr lang="en-US" dirty="0" err="1" smtClean="0"/>
              <a:t>semileptonic</a:t>
            </a:r>
            <a:r>
              <a:rPr lang="en-US" dirty="0" smtClean="0"/>
              <a:t> B decays. But this area remains under studied. It would be important to identify variables which show marked differences between these two types of jets, and could lead to differences in </a:t>
            </a:r>
            <a:r>
              <a:rPr lang="en-US" dirty="0" err="1" smtClean="0"/>
              <a:t>b</a:t>
            </a:r>
            <a:r>
              <a:rPr lang="en-US" dirty="0" smtClean="0"/>
              <a:t>-tagging efficiency. And to quantify the differences. Examples of possible variables to examine are the number of tracks, leading track </a:t>
            </a:r>
            <a:r>
              <a:rPr lang="en-US" dirty="0" err="1" smtClean="0"/>
              <a:t>pT</a:t>
            </a:r>
            <a:r>
              <a:rPr lang="en-US" dirty="0" smtClean="0"/>
              <a:t> fraction, </a:t>
            </a:r>
            <a:r>
              <a:rPr lang="en-US" dirty="0" err="1" smtClean="0"/>
              <a:t>Sum(pTtrack</a:t>
            </a:r>
            <a:r>
              <a:rPr lang="en-US" dirty="0" smtClean="0"/>
              <a:t>)/ET, </a:t>
            </a:r>
            <a:r>
              <a:rPr lang="en-US" dirty="0" err="1" smtClean="0"/>
              <a:t>etc.This</a:t>
            </a:r>
            <a:r>
              <a:rPr lang="en-US" dirty="0" smtClean="0"/>
              <a:t> task is not very well defined. Please get in touch with </a:t>
            </a:r>
            <a:r>
              <a:rPr lang="en-US" dirty="0" smtClean="0">
                <a:hlinkClick r:id="rId2"/>
              </a:rPr>
              <a:t>Ricardo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878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Inclusive and boosted H-&gt;bb samples for MC11b:</a:t>
            </a:r>
          </a:p>
          <a:p>
            <a:pPr lvl="1"/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endParaRPr lang="en-US" dirty="0" smtClean="0"/>
          </a:p>
          <a:p>
            <a:pPr lvl="1"/>
            <a:r>
              <a:rPr lang="en-US" dirty="0" smtClean="0"/>
              <a:t>Mass points: M</a:t>
            </a:r>
            <a:r>
              <a:rPr lang="en-US" baseline="-25000" dirty="0" smtClean="0"/>
              <a:t>H</a:t>
            </a:r>
            <a:r>
              <a:rPr lang="en-US" dirty="0" smtClean="0"/>
              <a:t>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 ZH-&gt;</a:t>
            </a:r>
            <a:r>
              <a:rPr lang="en-US" dirty="0" err="1" smtClean="0"/>
              <a:t>llbb</a:t>
            </a:r>
            <a:r>
              <a:rPr lang="en-US" dirty="0" smtClean="0"/>
              <a:t>, 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Both boosted and inclusive for each mass</a:t>
            </a:r>
          </a:p>
          <a:p>
            <a:r>
              <a:rPr lang="en-US" dirty="0" smtClean="0"/>
              <a:t>Approved for production – still in waiting list for MC11b production (delays in MC11a)</a:t>
            </a:r>
          </a:p>
          <a:p>
            <a:endParaRPr lang="en-US" dirty="0" smtClean="0"/>
          </a:p>
          <a:p>
            <a:r>
              <a:rPr lang="en-US" dirty="0" smtClean="0"/>
              <a:t>Other samples: </a:t>
            </a:r>
          </a:p>
          <a:p>
            <a:pPr lvl="1"/>
            <a:r>
              <a:rPr lang="en-US" dirty="0" err="1" smtClean="0"/>
              <a:t>Wbb</a:t>
            </a:r>
            <a:r>
              <a:rPr lang="en-US" dirty="0" smtClean="0"/>
              <a:t>, </a:t>
            </a:r>
            <a:r>
              <a:rPr lang="en-US" dirty="0" err="1" smtClean="0"/>
              <a:t>Zbb</a:t>
            </a:r>
            <a:endParaRPr lang="en-US" dirty="0" smtClean="0"/>
          </a:p>
          <a:p>
            <a:pPr lvl="1"/>
            <a:r>
              <a:rPr lang="en-US" dirty="0" smtClean="0"/>
              <a:t>ZH, WZ, WW -&gt; </a:t>
            </a:r>
            <a:r>
              <a:rPr lang="en-US" dirty="0" err="1" smtClean="0"/>
              <a:t>lljj</a:t>
            </a:r>
            <a:r>
              <a:rPr lang="en-US" dirty="0" smtClean="0"/>
              <a:t> and </a:t>
            </a:r>
            <a:r>
              <a:rPr lang="en-US" dirty="0" err="1" smtClean="0"/>
              <a:t>llbb</a:t>
            </a:r>
            <a:r>
              <a:rPr lang="en-US" dirty="0" smtClean="0"/>
              <a:t> final states </a:t>
            </a:r>
          </a:p>
          <a:p>
            <a:pPr lvl="1"/>
            <a:r>
              <a:rPr lang="en-US" dirty="0" smtClean="0"/>
              <a:t>Gluon-fusion H-&gt;bb</a:t>
            </a:r>
          </a:p>
          <a:p>
            <a:endParaRPr lang="en-US" dirty="0" smtClean="0"/>
          </a:p>
          <a:p>
            <a:r>
              <a:rPr lang="en-US" dirty="0" smtClean="0"/>
              <a:t>See Junichi’s page: </a:t>
            </a:r>
            <a:r>
              <a:rPr lang="en-US" dirty="0" smtClean="0">
                <a:hlinkClick r:id="rId2"/>
              </a:rPr>
              <a:t>https://twiki.cern.ch/twiki/bin/view/AtlasProtected/HSG5Higgs2bbFinalState#H_bb_MC_samples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023896"/>
            <a:ext cx="4556707" cy="533245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stable </a:t>
            </a:r>
            <a:r>
              <a:rPr lang="en-US" dirty="0" smtClean="0"/>
              <a:t>3.59x10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endParaRPr lang="en-US" dirty="0" smtClean="0"/>
          </a:p>
          <a:p>
            <a:r>
              <a:rPr lang="en-US" dirty="0" smtClean="0"/>
              <a:t>5.09 </a:t>
            </a:r>
            <a:r>
              <a:rPr lang="en-US" dirty="0" smtClean="0"/>
              <a:t>fb</a:t>
            </a:r>
            <a:r>
              <a:rPr lang="en-US" baseline="30000" dirty="0" smtClean="0"/>
              <a:t>-1</a:t>
            </a:r>
            <a:r>
              <a:rPr lang="en-US" dirty="0" smtClean="0"/>
              <a:t> with stable beams collected so far</a:t>
            </a:r>
            <a:r>
              <a:rPr lang="en-US" dirty="0" smtClean="0"/>
              <a:t> – 21 pb</a:t>
            </a:r>
            <a:r>
              <a:rPr lang="en-US" baseline="30000" dirty="0" smtClean="0"/>
              <a:t>-1</a:t>
            </a:r>
            <a:r>
              <a:rPr lang="en-US" dirty="0" smtClean="0"/>
              <a:t> collected last week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5.45 </a:t>
            </a:r>
            <a:r>
              <a:rPr lang="en-US" dirty="0" smtClean="0"/>
              <a:t>fb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smtClean="0"/>
              <a:t>delivered</a:t>
            </a:r>
          </a:p>
          <a:p>
            <a:endParaRPr lang="en-US" dirty="0" smtClean="0"/>
          </a:p>
          <a:p>
            <a:r>
              <a:rPr lang="en-US" dirty="0" err="1" smtClean="0"/>
              <a:t>p-</a:t>
            </a:r>
            <a:r>
              <a:rPr lang="en-US" dirty="0" err="1" smtClean="0"/>
              <a:t>p</a:t>
            </a:r>
            <a:r>
              <a:rPr lang="en-US" dirty="0" smtClean="0"/>
              <a:t> run almost finished: until Saturday evening… </a:t>
            </a:r>
          </a:p>
          <a:p>
            <a:endParaRPr lang="en-US" dirty="0" smtClean="0"/>
          </a:p>
          <a:p>
            <a:r>
              <a:rPr lang="en-US" dirty="0" smtClean="0"/>
              <a:t>Bottom line is ≈ 5 fb</a:t>
            </a:r>
            <a:r>
              <a:rPr lang="en-US" baseline="30000" dirty="0" smtClean="0"/>
              <a:t>-1</a:t>
            </a:r>
            <a:r>
              <a:rPr lang="en-US" dirty="0" smtClean="0"/>
              <a:t> of analysis-quality data for 2011!!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239" y="3740761"/>
            <a:ext cx="3780813" cy="27168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239" y="1023896"/>
            <a:ext cx="3780813" cy="2716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419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057"/>
            <a:ext cx="8229600" cy="1895466"/>
          </a:xfrm>
        </p:spPr>
        <p:txBody>
          <a:bodyPr>
            <a:normAutofit/>
          </a:bodyPr>
          <a:lstStyle/>
          <a:p>
            <a:r>
              <a:rPr lang="en-US" dirty="0" smtClean="0"/>
              <a:t>We have a brand new HSG5 group for H-&gt;bb!</a:t>
            </a:r>
          </a:p>
          <a:p>
            <a:r>
              <a:rPr lang="en-US" dirty="0" smtClean="0"/>
              <a:t>New </a:t>
            </a:r>
            <a:r>
              <a:rPr lang="en-US" dirty="0" err="1" smtClean="0"/>
              <a:t>twiki</a:t>
            </a:r>
            <a:r>
              <a:rPr lang="en-US" dirty="0" smtClean="0"/>
              <a:t> (in progress):</a:t>
            </a:r>
          </a:p>
          <a:p>
            <a:pPr lvl="1"/>
            <a:r>
              <a:rPr lang="en-US" sz="2162" dirty="0" smtClean="0">
                <a:hlinkClick r:id="rId2"/>
              </a:rPr>
              <a:t>https://twiki.cern.ch/twiki/bin/view/AtlasProtected/</a:t>
            </a:r>
            <a:r>
              <a:rPr lang="en-US" sz="2162" dirty="0" smtClean="0">
                <a:hlinkClick r:id="rId2"/>
              </a:rPr>
              <a:t>Higgsbb</a:t>
            </a:r>
            <a:endParaRPr lang="en-US" sz="2162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6282" y="2830288"/>
            <a:ext cx="5564570" cy="34793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38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2012 Trigger Menu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79" y="962493"/>
            <a:ext cx="8707126" cy="540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78077" y="593161"/>
            <a:ext cx="16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Stefano </a:t>
            </a:r>
            <a:r>
              <a:rPr lang="en-US" dirty="0" err="1" smtClean="0"/>
              <a:t>Rosati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1733047"/>
            <a:ext cx="4539878" cy="498548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6122"/>
          </a:xfrm>
        </p:spPr>
        <p:txBody>
          <a:bodyPr/>
          <a:lstStyle/>
          <a:p>
            <a:r>
              <a:rPr lang="en-US" dirty="0" smtClean="0"/>
              <a:t>Plan for Christmas Results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96739" y="1210760"/>
            <a:ext cx="4199061" cy="514559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We were asked to provide list of high-priority samples </a:t>
            </a:r>
          </a:p>
          <a:p>
            <a:pPr lvl="1"/>
            <a:r>
              <a:rPr lang="en-US" dirty="0" smtClean="0"/>
              <a:t>≈23M events including new signal and existing/new background </a:t>
            </a:r>
          </a:p>
          <a:p>
            <a:endParaRPr lang="en-US" dirty="0" smtClean="0"/>
          </a:p>
          <a:p>
            <a:r>
              <a:rPr lang="en-US" dirty="0" smtClean="0"/>
              <a:t>MC11b production lost 1 week due to trigger menu problems</a:t>
            </a:r>
          </a:p>
          <a:p>
            <a:pPr lvl="1"/>
            <a:r>
              <a:rPr lang="en-US" dirty="0" smtClean="0"/>
              <a:t>This means production will start only ≈ end of next week</a:t>
            </a:r>
          </a:p>
          <a:p>
            <a:endParaRPr lang="en-US" dirty="0" smtClean="0"/>
          </a:p>
          <a:p>
            <a:r>
              <a:rPr lang="en-US" dirty="0" smtClean="0"/>
              <a:t>Sample priorities:</a:t>
            </a:r>
          </a:p>
          <a:p>
            <a:pPr lvl="1"/>
            <a:r>
              <a:rPr lang="en-US" dirty="0" smtClean="0"/>
              <a:t>H-&gt;</a:t>
            </a:r>
            <a:r>
              <a:rPr lang="en-US" dirty="0" err="1" smtClean="0"/>
              <a:t>γγ</a:t>
            </a:r>
            <a:r>
              <a:rPr lang="en-US" dirty="0" smtClean="0"/>
              <a:t>, H-&gt;WW will be priority 0</a:t>
            </a:r>
          </a:p>
          <a:p>
            <a:pPr lvl="1"/>
            <a:r>
              <a:rPr lang="en-US" dirty="0" smtClean="0"/>
              <a:t>Our high priority samples will be priority 1 – should start to be produced around 14</a:t>
            </a:r>
            <a:r>
              <a:rPr lang="en-US" baseline="30000" dirty="0" smtClean="0"/>
              <a:t>th</a:t>
            </a:r>
            <a:r>
              <a:rPr lang="en-US" dirty="0" smtClean="0"/>
              <a:t> Nov </a:t>
            </a:r>
          </a:p>
          <a:p>
            <a:endParaRPr lang="en-US" dirty="0" smtClean="0"/>
          </a:p>
          <a:p>
            <a:r>
              <a:rPr lang="en-US" dirty="0" smtClean="0"/>
              <a:t>Should converge this week on full list of samples for MC11b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210730" y="1210760"/>
            <a:ext cx="3762645" cy="514559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Possible dates:</a:t>
            </a:r>
          </a:p>
          <a:p>
            <a:pPr lvl="1"/>
            <a:r>
              <a:rPr lang="en-US" dirty="0" smtClean="0"/>
              <a:t>Higgs approval: week of 21 Nov</a:t>
            </a:r>
          </a:p>
          <a:p>
            <a:pPr lvl="1"/>
            <a:r>
              <a:rPr lang="en-US" dirty="0" smtClean="0"/>
              <a:t>ATLAS approval: week of 5 Dec</a:t>
            </a:r>
          </a:p>
          <a:p>
            <a:endParaRPr lang="en-US" dirty="0" smtClean="0"/>
          </a:p>
          <a:p>
            <a:r>
              <a:rPr lang="en-US" dirty="0" smtClean="0"/>
              <a:t>CERN Council December: </a:t>
            </a:r>
          </a:p>
          <a:p>
            <a:pPr lvl="1"/>
            <a:r>
              <a:rPr lang="en-US" dirty="0" smtClean="0"/>
              <a:t>Monday (p.m.)	12	</a:t>
            </a:r>
          </a:p>
          <a:p>
            <a:pPr lvl="1">
              <a:buNone/>
            </a:pPr>
            <a:r>
              <a:rPr lang="en-US" dirty="0" smtClean="0"/>
              <a:t>Scientific </a:t>
            </a:r>
            <a:r>
              <a:rPr lang="en-US" dirty="0" smtClean="0"/>
              <a:t>Policy </a:t>
            </a:r>
            <a:r>
              <a:rPr lang="en-US" dirty="0" smtClean="0"/>
              <a:t>Committee</a:t>
            </a:r>
            <a:endParaRPr lang="en-US" b="1" dirty="0" smtClean="0"/>
          </a:p>
          <a:p>
            <a:pPr lvl="1"/>
            <a:r>
              <a:rPr lang="en-US" dirty="0" smtClean="0"/>
              <a:t>Tuesday (a.m.)	</a:t>
            </a:r>
            <a:r>
              <a:rPr lang="en-US" dirty="0" smtClean="0"/>
              <a:t>13</a:t>
            </a:r>
          </a:p>
          <a:p>
            <a:pPr lvl="1">
              <a:buNone/>
            </a:pPr>
            <a:r>
              <a:rPr lang="en-US" dirty="0" smtClean="0"/>
              <a:t>Scientific </a:t>
            </a:r>
            <a:r>
              <a:rPr lang="en-US" dirty="0" smtClean="0"/>
              <a:t>Policy </a:t>
            </a:r>
            <a:r>
              <a:rPr lang="en-US" dirty="0" smtClean="0"/>
              <a:t>Committee</a:t>
            </a:r>
            <a:endParaRPr lang="en-US" b="1" dirty="0" smtClean="0"/>
          </a:p>
          <a:p>
            <a:pPr lvl="1"/>
            <a:r>
              <a:rPr lang="en-US" dirty="0" smtClean="0"/>
              <a:t>Wednesday	14</a:t>
            </a: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dirty="0" smtClean="0"/>
              <a:t>Finance </a:t>
            </a:r>
            <a:r>
              <a:rPr lang="en-US" dirty="0" smtClean="0"/>
              <a:t>Committee</a:t>
            </a:r>
            <a:r>
              <a:rPr lang="en-US" dirty="0" smtClean="0"/>
              <a:t>	</a:t>
            </a:r>
            <a:endParaRPr lang="en-US" b="1" dirty="0" smtClean="0"/>
          </a:p>
          <a:p>
            <a:pPr lvl="1"/>
            <a:r>
              <a:rPr lang="en-US" dirty="0" smtClean="0"/>
              <a:t>Thursday	15</a:t>
            </a: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dirty="0" smtClean="0"/>
              <a:t>Restricted </a:t>
            </a:r>
            <a:r>
              <a:rPr lang="en-US" dirty="0" smtClean="0"/>
              <a:t>Council Session</a:t>
            </a:r>
            <a:r>
              <a:rPr lang="en-US" dirty="0" smtClean="0"/>
              <a:t>	</a:t>
            </a:r>
            <a:endParaRPr lang="en-US" b="1" dirty="0" smtClean="0"/>
          </a:p>
          <a:p>
            <a:pPr lvl="1"/>
            <a:r>
              <a:rPr lang="en-US" dirty="0" smtClean="0"/>
              <a:t>Friday	16</a:t>
            </a: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dirty="0" smtClean="0"/>
              <a:t>Open </a:t>
            </a:r>
            <a:r>
              <a:rPr lang="en-US" dirty="0" smtClean="0"/>
              <a:t>Session of Council</a:t>
            </a:r>
            <a:r>
              <a:rPr lang="en-US" dirty="0" smtClean="0"/>
              <a:t>	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0493" y="266659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/>
              <a:t>Backup</a:t>
            </a:r>
            <a:endParaRPr lang="en-US" sz="6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20" y="2996190"/>
            <a:ext cx="3386142" cy="27145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8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ATLAS-CMS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653" y="1032705"/>
            <a:ext cx="8560896" cy="196348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Jonas and </a:t>
            </a:r>
            <a:r>
              <a:rPr lang="en-US" dirty="0" err="1" smtClean="0"/>
              <a:t>Jike</a:t>
            </a:r>
            <a:r>
              <a:rPr lang="en-US" dirty="0" smtClean="0"/>
              <a:t> have emulated CMS’s cuts in 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r>
              <a:rPr lang="en-US" dirty="0" smtClean="0"/>
              <a:t>Differences not yet clear – need to continue to pursue this</a:t>
            </a:r>
          </a:p>
          <a:p>
            <a:r>
              <a:rPr lang="en-US" dirty="0" smtClean="0"/>
              <a:t>Similar significances in WH -&gt;</a:t>
            </a:r>
            <a:r>
              <a:rPr lang="en-US" dirty="0" err="1" smtClean="0"/>
              <a:t>lνbb</a:t>
            </a:r>
            <a:r>
              <a:rPr lang="en-US" dirty="0" smtClean="0"/>
              <a:t> when applying mass window cut</a:t>
            </a:r>
          </a:p>
          <a:p>
            <a:pPr lvl="1"/>
            <a:r>
              <a:rPr lang="en-US" dirty="0" smtClean="0"/>
              <a:t>But very different event numbers – by factor 10-100 depending on channel</a:t>
            </a:r>
          </a:p>
          <a:p>
            <a:r>
              <a:rPr lang="en-US" dirty="0" smtClean="0"/>
              <a:t>CMS seems to get a lower QCD background than us in ZH-&gt;</a:t>
            </a:r>
            <a:r>
              <a:rPr lang="en-US" dirty="0" err="1" smtClean="0"/>
              <a:t>ννbb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7006" y="2995072"/>
            <a:ext cx="2782794" cy="27394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2996190"/>
            <a:ext cx="3130240" cy="27286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745163"/>
            <a:ext cx="9144000" cy="74240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584602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43561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475584" y="3471775"/>
            <a:ext cx="1320500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2996190"/>
            <a:ext cx="3237006" cy="2714589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62" y="148693"/>
            <a:ext cx="4907835" cy="892863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863" y="1041557"/>
            <a:ext cx="4955873" cy="531479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Main </a:t>
            </a:r>
            <a:r>
              <a:rPr lang="en-US" dirty="0" err="1" smtClean="0"/>
              <a:t>systematics</a:t>
            </a:r>
            <a:r>
              <a:rPr lang="en-US" dirty="0" smtClean="0"/>
              <a:t> are jet and </a:t>
            </a:r>
            <a:r>
              <a:rPr lang="en-US" dirty="0" err="1" smtClean="0"/>
              <a:t>b</a:t>
            </a:r>
            <a:r>
              <a:rPr lang="en-US" dirty="0" smtClean="0"/>
              <a:t>-tagging related</a:t>
            </a:r>
          </a:p>
          <a:p>
            <a:endParaRPr lang="en-US" dirty="0" smtClean="0"/>
          </a:p>
          <a:p>
            <a:r>
              <a:rPr lang="en-US" dirty="0" smtClean="0"/>
              <a:t>Current tasks listed in </a:t>
            </a:r>
            <a:r>
              <a:rPr lang="en-US" dirty="0" smtClean="0">
                <a:hlinkClick r:id="rId2"/>
              </a:rPr>
              <a:t>Wiki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questions than answers at the moment, but pursuing several threads:</a:t>
            </a:r>
          </a:p>
          <a:p>
            <a:r>
              <a:rPr lang="en-US" dirty="0" smtClean="0"/>
              <a:t>Jet resolution:</a:t>
            </a:r>
          </a:p>
          <a:p>
            <a:pPr lvl="1"/>
            <a:r>
              <a:rPr lang="en-US" dirty="0" smtClean="0"/>
              <a:t>We seem to be affected by out-of-cone losses </a:t>
            </a:r>
          </a:p>
          <a:p>
            <a:pPr lvl="1"/>
            <a:r>
              <a:rPr lang="en-US" dirty="0" smtClean="0"/>
              <a:t>Will try different jets </a:t>
            </a:r>
          </a:p>
          <a:p>
            <a:r>
              <a:rPr lang="en-US" dirty="0" smtClean="0"/>
              <a:t>B-tagging:</a:t>
            </a:r>
          </a:p>
          <a:p>
            <a:pPr lvl="1"/>
            <a:r>
              <a:rPr lang="en-US" dirty="0" smtClean="0"/>
              <a:t>Find how much improvement needed to reduce </a:t>
            </a:r>
            <a:r>
              <a:rPr lang="en-US" dirty="0" err="1" smtClean="0"/>
              <a:t>syst</a:t>
            </a:r>
            <a:endParaRPr lang="en-US" dirty="0" smtClean="0"/>
          </a:p>
          <a:p>
            <a:pPr lvl="1"/>
            <a:r>
              <a:rPr lang="en-US" dirty="0" smtClean="0"/>
              <a:t>Improve MC statistics term of </a:t>
            </a:r>
            <a:r>
              <a:rPr lang="en-US" dirty="0" err="1" smtClean="0"/>
              <a:t>b</a:t>
            </a:r>
            <a:r>
              <a:rPr lang="en-US" dirty="0" smtClean="0"/>
              <a:t>-tagging uncertainty with AFII – requesting some AFII validation samples</a:t>
            </a:r>
          </a:p>
          <a:p>
            <a:pPr lvl="1"/>
            <a:r>
              <a:rPr lang="en-US" dirty="0" smtClean="0"/>
              <a:t>Differences between </a:t>
            </a:r>
            <a:r>
              <a:rPr lang="en-US" dirty="0" err="1" smtClean="0"/>
              <a:t>hadronic</a:t>
            </a:r>
            <a:r>
              <a:rPr lang="en-US" dirty="0" smtClean="0"/>
              <a:t> and </a:t>
            </a:r>
            <a:r>
              <a:rPr lang="en-US" dirty="0" err="1" smtClean="0"/>
              <a:t>semileptonic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-jets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" name="Picture 9" descr="mBB_pTH200_canvas_WH_nor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551" y="3430483"/>
            <a:ext cx="3493519" cy="3281790"/>
          </a:xfrm>
          <a:prstGeom prst="rect">
            <a:avLst/>
          </a:prstGeom>
        </p:spPr>
      </p:pic>
      <p:pic>
        <p:nvPicPr>
          <p:cNvPr id="11" name="Picture 10" descr="mBB_cut4_canvas_WH_norm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551" y="148693"/>
            <a:ext cx="3493519" cy="32817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713"/>
            <a:ext cx="8229600" cy="669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H</a:t>
            </a:r>
            <a:r>
              <a:rPr lang="en-US" dirty="0" err="1" smtClean="0">
                <a:latin typeface="Wingdings 3" charset="2"/>
                <a:ea typeface="+mj-ea"/>
                <a:cs typeface="Wingdings 3" charset="2"/>
              </a:rPr>
              <a:t>g</a:t>
            </a:r>
            <a:r>
              <a:rPr lang="en-US" dirty="0" err="1" smtClean="0">
                <a:ea typeface="+mj-ea"/>
                <a:cs typeface="Calibri"/>
              </a:rPr>
              <a:t>bb</a:t>
            </a:r>
            <a:r>
              <a:rPr lang="en-US" dirty="0" smtClean="0">
                <a:ea typeface="+mj-ea"/>
                <a:cs typeface="Calibri"/>
              </a:rPr>
              <a:t> – Reconstruction Performance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125"/>
            <a:ext cx="4349750" cy="51403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Main limitations from jet reconstruction and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uncertainties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improve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efficiency/fake rate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Dominant  uncertainty on signal yield in EPS analyses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optimize </a:t>
            </a:r>
            <a:r>
              <a:rPr lang="en-US" dirty="0" err="1" smtClean="0">
                <a:ea typeface="+mn-ea"/>
                <a:cs typeface="+mn-cs"/>
              </a:rPr>
              <a:t>di</a:t>
            </a:r>
            <a:r>
              <a:rPr lang="en-US" dirty="0" smtClean="0">
                <a:ea typeface="+mn-ea"/>
                <a:cs typeface="+mn-cs"/>
              </a:rPr>
              <a:t>-jet mass resolution: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 sharper peak improves analysis sensitivity (10% width reduction ≈4% limit improvement)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reduce jet energy scale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Large effect in limit through changes in </a:t>
            </a:r>
            <a:r>
              <a:rPr lang="en-US" dirty="0" err="1" smtClean="0">
                <a:ea typeface="+mn-ea"/>
              </a:rPr>
              <a:t>m</a:t>
            </a:r>
            <a:r>
              <a:rPr lang="en-US" baseline="-25000" dirty="0" err="1" smtClean="0">
                <a:ea typeface="+mn-ea"/>
              </a:rPr>
              <a:t>bb</a:t>
            </a:r>
            <a:r>
              <a:rPr lang="en-US" dirty="0" smtClean="0">
                <a:ea typeface="+mn-ea"/>
              </a:rPr>
              <a:t> shape</a:t>
            </a:r>
            <a:endParaRPr lang="en-US" dirty="0">
              <a:ea typeface="+mn-ea"/>
            </a:endParaRPr>
          </a:p>
        </p:txBody>
      </p:sp>
      <p:pic>
        <p:nvPicPr>
          <p:cNvPr id="16388" name="Picture 3" descr="btag_sys_mb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8738" y="1208088"/>
            <a:ext cx="35147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limits_sys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8738" y="3732213"/>
            <a:ext cx="352742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150949</TotalTime>
  <Words>1619</Words>
  <Application>Microsoft Macintosh PowerPoint</Application>
  <PresentationFormat>On-screen Show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Introduction</vt:lpstr>
      <vt:lpstr>News! News! News!</vt:lpstr>
      <vt:lpstr>News! News! News!</vt:lpstr>
      <vt:lpstr>2012 Trigger Menu</vt:lpstr>
      <vt:lpstr>Plan for Christmas Results</vt:lpstr>
      <vt:lpstr>Backup</vt:lpstr>
      <vt:lpstr>ATLAS-CMS comparisons</vt:lpstr>
      <vt:lpstr>Performance studies</vt:lpstr>
      <vt:lpstr>Hgbb – Reconstruction Performance</vt:lpstr>
      <vt:lpstr>Backup</vt:lpstr>
      <vt:lpstr>1. Di-jet mass resolution:</vt:lpstr>
      <vt:lpstr>2. B-tagging efficiency uncertainty:</vt:lpstr>
      <vt:lpstr>3. Validate Atlfast II description of pTrel for b-tagging improvements</vt:lpstr>
      <vt:lpstr>4. Differences between hadronic and semileptonic B decays</vt:lpstr>
      <vt:lpstr>MC requests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265</cp:revision>
  <cp:lastPrinted>2011-04-11T11:26:17Z</cp:lastPrinted>
  <dcterms:created xsi:type="dcterms:W3CDTF">2011-10-18T11:57:16Z</dcterms:created>
  <dcterms:modified xsi:type="dcterms:W3CDTF">2011-10-25T09:01:20Z</dcterms:modified>
</cp:coreProperties>
</file>