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0" r:id="rId3"/>
    <p:sldId id="392" r:id="rId4"/>
    <p:sldId id="387" r:id="rId5"/>
    <p:sldId id="393" r:id="rId6"/>
    <p:sldId id="286" r:id="rId7"/>
    <p:sldId id="352" r:id="rId8"/>
    <p:sldId id="360" r:id="rId9"/>
    <p:sldId id="374" r:id="rId10"/>
    <p:sldId id="375" r:id="rId11"/>
    <p:sldId id="351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space.cern.ch/atlas-sm-wz-physics/default.aspx" TargetMode="External"/><Relationship Id="rId4" Type="http://schemas.openxmlformats.org/officeDocument/2006/relationships/hyperlink" Target="https://twiki.cern.ch/twiki/bin/view/AtlasProtected/Analysis16" TargetMode="External"/><Relationship Id="rId5" Type="http://schemas.openxmlformats.org/officeDocument/2006/relationships/hyperlink" Target="https://twiki.cern.ch/twiki/bin/view/AtlasProtected/EnergyScaleResolutionRecommendations" TargetMode="External"/><Relationship Id="rId7" Type="http://schemas.openxmlformats.org/officeDocument/2006/relationships/hyperlink" Target="https://espace.cern.ch/atlas-sm-wz-physics/Lists/Common%20Selection/Flat.aspx?RootFolder=/atlas-sm-wz-physics/Lists/Common%20Selection/Baseline%20Selection%20v1.0&amp;FolderCTID=0x0120020089CD65DCB70FDA479AB77EB366E7C9F0&amp;TopicsView=https://espace.cern.ch/atlas-sm-wz-physics/Lists/Common%20Selection/AllItem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Protected/MCPAnalysisGuidelinesRel16" TargetMode="External"/><Relationship Id="rId3" Type="http://schemas.openxmlformats.org/officeDocument/2006/relationships/hyperlink" Target="https://twiki.cern.ch/twiki/bin/view/AtlasProtected/HowToCleanJets%23Bad_jets_rel16_data" TargetMode="External"/><Relationship Id="rId6" Type="http://schemas.openxmlformats.org/officeDocument/2006/relationships/hyperlink" Target="https://twiki.cern.ch/twiki/bin/view/AtlasProtected/EnergyRescal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getFile.py/access?contribId=51&amp;sessionId=1&amp;resId=1&amp;materialId=slides&amp;confId=112739" TargetMode="Externa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Protected/HiggsWGHSG5Dataset7Te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hyperlink" Target="https://indico.cern.ch/getFile.py/access?contribId=0&amp;resId=0&amp;materialId=slides&amp;confId=13640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83524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68910"/>
            <a:ext cx="6400800" cy="839596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endParaRPr lang="en-US" dirty="0" smtClean="0"/>
          </a:p>
          <a:p>
            <a:r>
              <a:rPr lang="en-US" dirty="0" smtClean="0"/>
              <a:t>HSG5 Workshop at JINR, </a:t>
            </a:r>
            <a:r>
              <a:rPr lang="en-US" dirty="0" err="1" smtClean="0"/>
              <a:t>Dubna</a:t>
            </a:r>
            <a:r>
              <a:rPr lang="en-US" dirty="0" smtClean="0"/>
              <a:t>, 10 May 2011</a:t>
            </a:r>
            <a:endParaRPr lang="en-US" dirty="0"/>
          </a:p>
        </p:txBody>
      </p:sp>
      <p:pic>
        <p:nvPicPr>
          <p:cNvPr id="6" name="Picture 5" descr="GroupPho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82466" y="1495643"/>
            <a:ext cx="5471248" cy="4103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22"/>
            <a:ext cx="9163050" cy="65015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 Task 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9975" y="8325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</a:rPr>
              <a:t>https://twiki.cern.ch/twiki/bin/view/AtlasProtected/WHNoteSummer2011#Analysis_Tasks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1110"/>
            <a:ext cx="8229600" cy="5665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Reconstruction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1115797"/>
            <a:ext cx="8706555" cy="5240553"/>
          </a:xfrm>
          <a:solidFill>
            <a:schemeClr val="bg1">
              <a:alpha val="74000"/>
            </a:schemeClr>
          </a:solidFill>
          <a:effectLst/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Muon</a:t>
            </a:r>
            <a:r>
              <a:rPr lang="en-US" dirty="0" smtClean="0"/>
              <a:t> CP group recommendations for release 16: </a:t>
            </a:r>
          </a:p>
          <a:p>
            <a:pPr lvl="1"/>
            <a:r>
              <a:rPr lang="en-US" dirty="0" smtClean="0"/>
              <a:t>Reconstruction efficiency and isolation efficiency scale factors, momentum smearing functions</a:t>
            </a:r>
          </a:p>
          <a:p>
            <a:pPr lvl="1"/>
            <a:r>
              <a:rPr lang="en-US" dirty="0" smtClean="0">
                <a:hlinkClick r:id="rId2"/>
              </a:rPr>
              <a:t>https://twiki.cern.ch/twiki/bin/view/AtlasProtected/MCPAnalysisGuidelinesRel16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Jet/</a:t>
            </a:r>
            <a:r>
              <a:rPr lang="en-US" dirty="0" err="1" smtClean="0"/>
              <a:t>Etmiss</a:t>
            </a:r>
            <a:r>
              <a:rPr lang="en-US" dirty="0" smtClean="0"/>
              <a:t> recommendations for </a:t>
            </a:r>
            <a:r>
              <a:rPr lang="en-US" b="1" dirty="0" smtClean="0"/>
              <a:t>jet cleaning </a:t>
            </a:r>
            <a:r>
              <a:rPr lang="en-US" dirty="0" smtClean="0"/>
              <a:t>in release 16:</a:t>
            </a:r>
          </a:p>
          <a:p>
            <a:pPr lvl="1"/>
            <a:r>
              <a:rPr lang="en-US" dirty="0" smtClean="0"/>
              <a:t>Medium jet cleaning should give similar rejection to </a:t>
            </a:r>
            <a:r>
              <a:rPr lang="en-US" dirty="0" err="1" smtClean="0"/>
              <a:t>rel</a:t>
            </a:r>
            <a:r>
              <a:rPr lang="en-US" dirty="0" smtClean="0"/>
              <a:t> 15 cleaning but with better efficiency</a:t>
            </a:r>
          </a:p>
          <a:p>
            <a:pPr lvl="1"/>
            <a:r>
              <a:rPr lang="en-US" dirty="0" smtClean="0"/>
              <a:t>Tight jet cleaning should not be used – still under discussion</a:t>
            </a:r>
          </a:p>
          <a:p>
            <a:pPr lvl="1"/>
            <a:r>
              <a:rPr lang="en-US" dirty="0" smtClean="0">
                <a:hlinkClick r:id="rId3"/>
              </a:rPr>
              <a:t>https://twiki.cern.ch/twiki/bin/view/AtlasProtected/HowToCleanJets#Bad_jets_rel16_data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New!: </a:t>
            </a:r>
            <a:r>
              <a:rPr lang="en-US" dirty="0" smtClean="0">
                <a:solidFill>
                  <a:srgbClr val="FF0000"/>
                </a:solidFill>
              </a:rPr>
              <a:t>Final</a:t>
            </a:r>
            <a:r>
              <a:rPr lang="en-US" dirty="0" smtClean="0"/>
              <a:t> </a:t>
            </a:r>
            <a:r>
              <a:rPr lang="en-US" b="1" dirty="0" err="1" smtClean="0"/>
              <a:t>b</a:t>
            </a:r>
            <a:r>
              <a:rPr lang="en-US" b="1" dirty="0" smtClean="0"/>
              <a:t>-tagging calibrations</a:t>
            </a:r>
            <a:r>
              <a:rPr lang="en-US" dirty="0" smtClean="0"/>
              <a:t> for release 16 based on full 2010 data:</a:t>
            </a:r>
          </a:p>
          <a:p>
            <a:pPr lvl="1"/>
            <a:r>
              <a:rPr lang="en-US" dirty="0" smtClean="0">
                <a:hlinkClick r:id="rId4"/>
              </a:rPr>
              <a:t>https://twiki.cern.ch/twiki/bin/view/AtlasProtected/Analysis16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dirty="0" smtClean="0"/>
              <a:t>/gamma recommendations for </a:t>
            </a:r>
            <a:r>
              <a:rPr lang="en-US" b="1" dirty="0" smtClean="0"/>
              <a:t>energy scale and resolution</a:t>
            </a:r>
            <a:r>
              <a:rPr lang="en-US" dirty="0" smtClean="0"/>
              <a:t> in release 16:</a:t>
            </a:r>
          </a:p>
          <a:p>
            <a:pPr lvl="1"/>
            <a:r>
              <a:rPr lang="en-US" dirty="0" smtClean="0">
                <a:hlinkClick r:id="rId5"/>
              </a:rPr>
              <a:t>https://twiki.cern.ch/twiki/bin/view/AtlasProtected/EnergyScaleResolutionRecommendations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rescaler</a:t>
            </a:r>
            <a:r>
              <a:rPr lang="en-US" dirty="0" smtClean="0"/>
              <a:t> tool: </a:t>
            </a:r>
            <a:r>
              <a:rPr lang="en-US" u="sng" dirty="0" smtClean="0">
                <a:hlinkClick r:id="rId6"/>
              </a:rPr>
              <a:t>https://twiki.cern.ch/twiki/bin/view/AtlasProtected/EnergyRescaler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Standard Model </a:t>
            </a:r>
            <a:r>
              <a:rPr lang="en-US" b="1" dirty="0" smtClean="0"/>
              <a:t>W/Z </a:t>
            </a:r>
            <a:r>
              <a:rPr lang="en-US" dirty="0" smtClean="0"/>
              <a:t>group </a:t>
            </a:r>
            <a:r>
              <a:rPr lang="en-US" b="1" dirty="0" smtClean="0">
                <a:solidFill>
                  <a:srgbClr val="FF0000"/>
                </a:solidFill>
              </a:rPr>
              <a:t>baseline selection </a:t>
            </a:r>
            <a:r>
              <a:rPr lang="en-US" dirty="0" smtClean="0"/>
              <a:t>for release 16 (next 4 slides):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7"/>
              </a:rPr>
              <a:t>discussion</a:t>
            </a:r>
            <a:r>
              <a:rPr lang="en-US" dirty="0" smtClean="0"/>
              <a:t> in W/Z group </a:t>
            </a:r>
            <a:r>
              <a:rPr lang="en-US" dirty="0" smtClean="0">
                <a:hlinkClick r:id="rId8"/>
              </a:rPr>
              <a:t>Sharepoint</a:t>
            </a:r>
            <a:endParaRPr lang="en-US" dirty="0" smtClean="0"/>
          </a:p>
          <a:p>
            <a:pPr lvl="1"/>
            <a:r>
              <a:rPr lang="en-US" dirty="0" smtClean="0"/>
              <a:t>Also, finer points (and perhaps the not so fine) still being discussed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62"/>
            <a:ext cx="4378892" cy="40515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Currently in technical stop – no changes since last week</a:t>
            </a:r>
          </a:p>
          <a:p>
            <a:endParaRPr lang="en-US" dirty="0" smtClean="0"/>
          </a:p>
          <a:p>
            <a:r>
              <a:rPr lang="en-US" dirty="0" smtClean="0"/>
              <a:t>About </a:t>
            </a:r>
            <a:r>
              <a:rPr lang="en-US" dirty="0" smtClean="0"/>
              <a:t>0.38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r>
              <a:rPr lang="en-US" dirty="0" smtClean="0"/>
              <a:t> collected with stable beams so far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smtClean="0"/>
              <a:t>up to </a:t>
            </a:r>
            <a:r>
              <a:rPr lang="en-US" dirty="0" smtClean="0"/>
              <a:t>≈1.1x10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Peak </a:t>
            </a:r>
            <a:r>
              <a:rPr lang="en-US" dirty="0" smtClean="0"/>
              <a:t>pileup stays ≈ </a:t>
            </a:r>
            <a:r>
              <a:rPr lang="en-US" dirty="0" smtClean="0"/>
              <a:t>10 </a:t>
            </a:r>
            <a:r>
              <a:rPr lang="en-US" dirty="0" smtClean="0"/>
              <a:t>collisions per bunch </a:t>
            </a:r>
            <a:r>
              <a:rPr lang="en-US" dirty="0" smtClean="0"/>
              <a:t>crossing</a:t>
            </a:r>
          </a:p>
          <a:p>
            <a:endParaRPr lang="en-US" dirty="0" smtClean="0"/>
          </a:p>
          <a:p>
            <a:r>
              <a:rPr lang="en-US" dirty="0" smtClean="0"/>
              <a:t>Up to 1200 filled bunches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857" y="3717035"/>
            <a:ext cx="3700943" cy="2659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857" y="1057563"/>
            <a:ext cx="3700943" cy="2659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1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LHC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5874"/>
            <a:ext cx="9144000" cy="26729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M.Aleksa</a:t>
            </a:r>
            <a:r>
              <a:rPr lang="en-US" dirty="0" err="1" smtClean="0"/>
              <a:t>’s</a:t>
            </a:r>
            <a:r>
              <a:rPr lang="en-US" dirty="0" smtClean="0"/>
              <a:t> talk in TDAQ week: </a:t>
            </a:r>
            <a:r>
              <a:rPr lang="en-US" sz="2000" dirty="0" smtClean="0">
                <a:hlinkClick r:id="rId2"/>
              </a:rPr>
              <a:t>https://indico.cern.ch/getFile.py/access?contribId=51&amp;sessionId=1&amp;resId=1&amp;materialId=slides&amp;confId=</a:t>
            </a:r>
            <a:r>
              <a:rPr lang="en-US" sz="2000" dirty="0" smtClean="0">
                <a:hlinkClick r:id="rId2"/>
              </a:rPr>
              <a:t>112739</a:t>
            </a:r>
            <a:endParaRPr lang="en-US" sz="2000" dirty="0" smtClean="0"/>
          </a:p>
          <a:p>
            <a:r>
              <a:rPr lang="en-US" dirty="0" smtClean="0"/>
              <a:t>Intensity </a:t>
            </a:r>
            <a:r>
              <a:rPr lang="en-US" dirty="0" smtClean="0"/>
              <a:t>ramp up: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Up to 1380 bunches in </a:t>
            </a:r>
            <a:r>
              <a:rPr lang="en-US" dirty="0" smtClean="0"/>
              <a:t>3-4 weeks</a:t>
            </a:r>
            <a:endParaRPr lang="en-US" dirty="0" smtClean="0"/>
          </a:p>
          <a:p>
            <a:pPr lvl="1"/>
            <a:r>
              <a:rPr lang="en-US" dirty="0" smtClean="0"/>
              <a:t>Expect </a:t>
            </a:r>
            <a:r>
              <a:rPr lang="en-US" dirty="0" smtClean="0"/>
              <a:t>peak luminosity of up to 1.6x10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, µ around 6 (in average)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 smtClean="0"/>
              <a:t>that maybe </a:t>
            </a:r>
            <a:r>
              <a:rPr lang="en-US" dirty="0" smtClean="0"/>
              <a:t>slowly </a:t>
            </a:r>
            <a:r>
              <a:rPr lang="en-US" dirty="0" smtClean="0"/>
              <a:t>optimizing bunch charge and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lvl="1"/>
            <a:r>
              <a:rPr lang="en-US" dirty="0" smtClean="0"/>
              <a:t>Could </a:t>
            </a:r>
            <a:r>
              <a:rPr lang="en-US" dirty="0" smtClean="0"/>
              <a:t>lead us up to </a:t>
            </a:r>
            <a:r>
              <a:rPr lang="en-US" b="1" dirty="0" smtClean="0"/>
              <a:t>5x10</a:t>
            </a:r>
            <a:r>
              <a:rPr lang="en-US" b="1" baseline="30000" dirty="0" smtClean="0"/>
              <a:t>33</a:t>
            </a:r>
            <a:r>
              <a:rPr lang="en-US" b="1" dirty="0" smtClean="0"/>
              <a:t>cm</a:t>
            </a:r>
            <a:r>
              <a:rPr lang="en-US" b="1" baseline="30000" dirty="0"/>
              <a:t>-2</a:t>
            </a:r>
            <a:r>
              <a:rPr lang="en-US" b="1" dirty="0"/>
              <a:t>s</a:t>
            </a:r>
            <a:r>
              <a:rPr lang="en-US" b="1" baseline="30000" dirty="0"/>
              <a:t>-</a:t>
            </a:r>
            <a:r>
              <a:rPr lang="en-US" b="1" baseline="30000" dirty="0" smtClean="0"/>
              <a:t>1</a:t>
            </a:r>
            <a:r>
              <a:rPr lang="en-US" dirty="0" smtClean="0"/>
              <a:t> in a </a:t>
            </a:r>
            <a:r>
              <a:rPr lang="en-US" dirty="0" err="1" smtClean="0"/>
              <a:t>O</a:t>
            </a:r>
            <a:r>
              <a:rPr lang="en-US" dirty="0" err="1" smtClean="0"/>
              <a:t>(months</a:t>
            </a:r>
            <a:r>
              <a:rPr lang="en-US" dirty="0" smtClean="0"/>
              <a:t>) if all goes well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Aleksa &amp; T. Pauly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8C42-1629-6E4A-9535-17A4A69EA221}" type="datetime4">
              <a:rPr lang="en-US" smtClean="0"/>
              <a:pPr/>
              <a:t>May 24,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CA65-25DC-8649-AF55-14151E10B8B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8824"/>
            <a:ext cx="9144000" cy="27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392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4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 requests for H-&gt;</a:t>
            </a:r>
            <a:r>
              <a:rPr lang="en-US" dirty="0" smtClean="0"/>
              <a:t>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3" y="902134"/>
            <a:ext cx="8954087" cy="54542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Current list in Junichi’s page </a:t>
            </a:r>
            <a:r>
              <a:rPr lang="en-US" dirty="0" smtClean="0"/>
              <a:t>here: </a:t>
            </a:r>
            <a:r>
              <a:rPr lang="en-US" dirty="0" smtClean="0">
                <a:hlinkClick r:id="rId2"/>
              </a:rPr>
              <a:t>https://twiki.cern.ch/twiki/bin/view/AtlasProtected/</a:t>
            </a:r>
            <a:r>
              <a:rPr lang="en-US" dirty="0" smtClean="0">
                <a:hlinkClick r:id="rId2"/>
              </a:rPr>
              <a:t>HiggsWGHSG5Dataset7TeV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Currently: </a:t>
            </a:r>
          </a:p>
          <a:p>
            <a:r>
              <a:rPr lang="en-US" dirty="0" err="1" smtClean="0"/>
              <a:t>e</a:t>
            </a:r>
            <a:r>
              <a:rPr lang="en-US" dirty="0" smtClean="0"/>
              <a:t>/mu/tau decays in WH and ZH for Higgs </a:t>
            </a:r>
            <a:r>
              <a:rPr lang="en-US" dirty="0" smtClean="0"/>
              <a:t>masses 115, 120, 125, 130</a:t>
            </a:r>
          </a:p>
          <a:p>
            <a:r>
              <a:rPr lang="en-US" dirty="0" err="1" smtClean="0"/>
              <a:t>ttH</a:t>
            </a:r>
            <a:r>
              <a:rPr lang="en-US" dirty="0" smtClean="0"/>
              <a:t> </a:t>
            </a:r>
            <a:r>
              <a:rPr lang="en-US" dirty="0" smtClean="0"/>
              <a:t>single-</a:t>
            </a:r>
            <a:r>
              <a:rPr lang="en-US" dirty="0" err="1" smtClean="0"/>
              <a:t>leptonic</a:t>
            </a:r>
            <a:r>
              <a:rPr lang="en-US" dirty="0" smtClean="0"/>
              <a:t> (</a:t>
            </a:r>
            <a:r>
              <a:rPr lang="en-US" dirty="0" err="1" smtClean="0"/>
              <a:t>e</a:t>
            </a:r>
            <a:r>
              <a:rPr lang="en-US" dirty="0" smtClean="0"/>
              <a:t>/mu) with same </a:t>
            </a:r>
            <a:r>
              <a:rPr lang="en-US" dirty="0" err="1" smtClean="0"/>
              <a:t>mH</a:t>
            </a:r>
            <a:r>
              <a:rPr lang="en-US" dirty="0" smtClean="0"/>
              <a:t> values</a:t>
            </a:r>
            <a:endParaRPr lang="en-US" dirty="0" smtClean="0"/>
          </a:p>
          <a:p>
            <a:r>
              <a:rPr lang="en-US" dirty="0" smtClean="0"/>
              <a:t>WH </a:t>
            </a:r>
            <a:r>
              <a:rPr lang="en-US" dirty="0" smtClean="0"/>
              <a:t>(</a:t>
            </a:r>
            <a:r>
              <a:rPr lang="en-US" dirty="0" err="1" smtClean="0"/>
              <a:t>e</a:t>
            </a:r>
            <a:r>
              <a:rPr lang="en-US" dirty="0" smtClean="0"/>
              <a:t>/mu/tau) with </a:t>
            </a:r>
            <a:r>
              <a:rPr lang="en-US" dirty="0" err="1" smtClean="0"/>
              <a:t>e</a:t>
            </a:r>
            <a:r>
              <a:rPr lang="en-US" dirty="0" smtClean="0"/>
              <a:t>/mu filter with </a:t>
            </a:r>
            <a:r>
              <a:rPr lang="en-US" dirty="0" err="1" smtClean="0"/>
              <a:t>mH</a:t>
            </a:r>
            <a:r>
              <a:rPr lang="en-US" dirty="0" smtClean="0"/>
              <a:t> at the same values for high stats training samples</a:t>
            </a:r>
            <a:endParaRPr lang="en-US" dirty="0" smtClean="0"/>
          </a:p>
          <a:p>
            <a:r>
              <a:rPr lang="en-US" dirty="0" smtClean="0"/>
              <a:t>WH </a:t>
            </a:r>
            <a:r>
              <a:rPr lang="en-US" dirty="0" smtClean="0"/>
              <a:t>and ZH with inclusive W/Z decays with </a:t>
            </a:r>
            <a:r>
              <a:rPr lang="en-US" dirty="0" err="1" smtClean="0"/>
              <a:t>mH</a:t>
            </a:r>
            <a:r>
              <a:rPr lang="en-US" dirty="0" smtClean="0"/>
              <a:t>=120</a:t>
            </a:r>
            <a:endParaRPr lang="en-US" dirty="0" smtClean="0"/>
          </a:p>
          <a:p>
            <a:r>
              <a:rPr lang="en-US" dirty="0" smtClean="0"/>
              <a:t>ZH</a:t>
            </a:r>
            <a:r>
              <a:rPr lang="en-US" dirty="0" smtClean="0"/>
              <a:t>-&gt;</a:t>
            </a:r>
            <a:r>
              <a:rPr lang="en-US" dirty="0" err="1" smtClean="0"/>
              <a:t>vvbb</a:t>
            </a:r>
            <a:r>
              <a:rPr lang="en-US" dirty="0" smtClean="0"/>
              <a:t> with </a:t>
            </a:r>
            <a:r>
              <a:rPr lang="en-US" dirty="0" err="1" smtClean="0"/>
              <a:t>mH</a:t>
            </a:r>
            <a:r>
              <a:rPr lang="en-US" dirty="0" smtClean="0"/>
              <a:t>=</a:t>
            </a:r>
            <a:r>
              <a:rPr lang="en-US" dirty="0" smtClean="0"/>
              <a:t>120GeV</a:t>
            </a:r>
          </a:p>
          <a:p>
            <a:r>
              <a:rPr lang="en-US" dirty="0" smtClean="0"/>
              <a:t>Boosted VH </a:t>
            </a:r>
            <a:r>
              <a:rPr lang="en-US" dirty="0" smtClean="0"/>
              <a:t>samples: WH</a:t>
            </a:r>
            <a:r>
              <a:rPr lang="en-US" dirty="0" smtClean="0"/>
              <a:t>, W-&gt;inclusive, H-&gt;bb, </a:t>
            </a:r>
            <a:r>
              <a:rPr lang="en-US" dirty="0" err="1" smtClean="0"/>
              <a:t>Pt(H</a:t>
            </a:r>
            <a:r>
              <a:rPr lang="en-US" dirty="0" smtClean="0"/>
              <a:t>)&gt;150GeV, </a:t>
            </a:r>
            <a:r>
              <a:rPr lang="en-US" dirty="0" err="1" smtClean="0"/>
              <a:t>Pt(W</a:t>
            </a:r>
            <a:r>
              <a:rPr lang="en-US" dirty="0" smtClean="0"/>
              <a:t>)&gt;100GeV with 1e/mu filter, </a:t>
            </a:r>
            <a:r>
              <a:rPr lang="en-US" dirty="0" err="1" smtClean="0"/>
              <a:t>mH</a:t>
            </a:r>
            <a:r>
              <a:rPr lang="en-US" dirty="0" smtClean="0"/>
              <a:t>=</a:t>
            </a:r>
            <a:r>
              <a:rPr lang="en-US" dirty="0" smtClean="0"/>
              <a:t>120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Requesting the following:</a:t>
            </a:r>
          </a:p>
          <a:p>
            <a:r>
              <a:rPr lang="en-US" dirty="0" smtClean="0"/>
              <a:t>Un-boosted channels:</a:t>
            </a:r>
          </a:p>
          <a:p>
            <a:pPr lvl="1"/>
            <a:r>
              <a:rPr lang="en-US" dirty="0" smtClean="0"/>
              <a:t>Low </a:t>
            </a:r>
            <a:r>
              <a:rPr lang="en-US" dirty="0" smtClean="0"/>
              <a:t>Higgs-mass WH, ZH and </a:t>
            </a:r>
            <a:r>
              <a:rPr lang="en-US" dirty="0" err="1" smtClean="0"/>
              <a:t>ttH</a:t>
            </a:r>
            <a:r>
              <a:rPr lang="en-US" dirty="0" smtClean="0"/>
              <a:t> for interpolating </a:t>
            </a:r>
            <a:r>
              <a:rPr lang="en-US" dirty="0" smtClean="0"/>
              <a:t>limits: </a:t>
            </a:r>
            <a:r>
              <a:rPr lang="en-US" dirty="0" err="1" smtClean="0"/>
              <a:t>mH</a:t>
            </a:r>
            <a:r>
              <a:rPr lang="en-US" dirty="0" smtClean="0"/>
              <a:t>=</a:t>
            </a:r>
            <a:r>
              <a:rPr lang="en-US" dirty="0" smtClean="0"/>
              <a:t>110 </a:t>
            </a:r>
            <a:r>
              <a:rPr lang="en-US" dirty="0" err="1" smtClean="0"/>
              <a:t>GeV</a:t>
            </a:r>
            <a:r>
              <a:rPr lang="en-US" dirty="0" smtClean="0"/>
              <a:t> and 140GeV</a:t>
            </a:r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 at the same mass points with </a:t>
            </a:r>
            <a:r>
              <a:rPr lang="en-US" dirty="0" err="1" smtClean="0"/>
              <a:t>t</a:t>
            </a:r>
            <a:r>
              <a:rPr lang="en-US" dirty="0" smtClean="0"/>
              <a:t>-&gt;</a:t>
            </a:r>
            <a:r>
              <a:rPr lang="en-US" dirty="0" err="1" smtClean="0"/>
              <a:t>bW</a:t>
            </a:r>
            <a:r>
              <a:rPr lang="en-US" dirty="0" smtClean="0"/>
              <a:t>-&gt;tau...</a:t>
            </a:r>
            <a:r>
              <a:rPr lang="en-US" dirty="0" smtClean="0"/>
              <a:t> </a:t>
            </a:r>
            <a:r>
              <a:rPr lang="en-US" dirty="0" smtClean="0"/>
              <a:t>Inclusive</a:t>
            </a:r>
            <a:r>
              <a:rPr lang="en-US" dirty="0" smtClean="0"/>
              <a:t> </a:t>
            </a:r>
            <a:r>
              <a:rPr lang="en-US" dirty="0" err="1" smtClean="0"/>
              <a:t>ttH</a:t>
            </a:r>
            <a:r>
              <a:rPr lang="en-US" dirty="0" smtClean="0"/>
              <a:t> sample </a:t>
            </a:r>
            <a:r>
              <a:rPr lang="en-US" dirty="0" smtClean="0"/>
              <a:t>at 120GeV</a:t>
            </a:r>
            <a:endParaRPr lang="en-US" dirty="0" smtClean="0"/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asically </a:t>
            </a:r>
            <a:r>
              <a:rPr lang="en-US" dirty="0" smtClean="0"/>
              <a:t>same generators, numbers of events, </a:t>
            </a:r>
            <a:r>
              <a:rPr lang="en-US" dirty="0" smtClean="0"/>
              <a:t>etc as we already use</a:t>
            </a:r>
          </a:p>
          <a:p>
            <a:r>
              <a:rPr lang="en-US" dirty="0" smtClean="0"/>
              <a:t>Boosted Higgs:</a:t>
            </a:r>
          </a:p>
          <a:p>
            <a:pPr lvl="1"/>
            <a:r>
              <a:rPr lang="en-US" dirty="0" smtClean="0"/>
              <a:t>WH, W-&gt;</a:t>
            </a:r>
            <a:r>
              <a:rPr lang="en-US" dirty="0" err="1" smtClean="0"/>
              <a:t>e/mu/tau+nu</a:t>
            </a:r>
            <a:r>
              <a:rPr lang="en-US" dirty="0" smtClean="0"/>
              <a:t>, H-&gt;bb, </a:t>
            </a:r>
            <a:r>
              <a:rPr lang="en-US" dirty="0" err="1" smtClean="0"/>
              <a:t>pt(H</a:t>
            </a:r>
            <a:r>
              <a:rPr lang="en-US" dirty="0" smtClean="0"/>
              <a:t>)&gt;100GeV, </a:t>
            </a:r>
            <a:r>
              <a:rPr lang="en-US" dirty="0" err="1" smtClean="0"/>
              <a:t>Pt(W</a:t>
            </a:r>
            <a:r>
              <a:rPr lang="en-US" dirty="0" smtClean="0"/>
              <a:t>)&gt;100GeV with 1e/mu filter, </a:t>
            </a:r>
            <a:r>
              <a:rPr lang="en-US" dirty="0" err="1" smtClean="0"/>
              <a:t>mH</a:t>
            </a:r>
            <a:r>
              <a:rPr lang="en-US" dirty="0" smtClean="0"/>
              <a:t>=110/120/130</a:t>
            </a:r>
            <a:endParaRPr lang="en-US" dirty="0" smtClean="0"/>
          </a:p>
          <a:p>
            <a:pPr lvl="1"/>
            <a:r>
              <a:rPr lang="en-US" dirty="0" smtClean="0"/>
              <a:t>ZH</a:t>
            </a:r>
            <a:r>
              <a:rPr lang="en-US" dirty="0" smtClean="0"/>
              <a:t>, Z-&gt;2e/2mu/2tau, H-&gt;bb, </a:t>
            </a:r>
            <a:r>
              <a:rPr lang="en-US" dirty="0" err="1" smtClean="0"/>
              <a:t>pt(H</a:t>
            </a:r>
            <a:r>
              <a:rPr lang="en-US" dirty="0" smtClean="0"/>
              <a:t>)&gt;100GeV, </a:t>
            </a:r>
            <a:r>
              <a:rPr lang="en-US" dirty="0" err="1" smtClean="0"/>
              <a:t>Pt(W</a:t>
            </a:r>
            <a:r>
              <a:rPr lang="en-US" dirty="0" smtClean="0"/>
              <a:t>)&gt;100GeV, </a:t>
            </a:r>
            <a:r>
              <a:rPr lang="en-US" dirty="0" err="1" smtClean="0"/>
              <a:t>mH</a:t>
            </a:r>
            <a:r>
              <a:rPr lang="en-US" dirty="0" smtClean="0"/>
              <a:t>=110/120/130</a:t>
            </a:r>
            <a:endParaRPr lang="en-US" dirty="0" smtClean="0"/>
          </a:p>
          <a:p>
            <a:pPr lvl="1"/>
            <a:r>
              <a:rPr lang="en-US" dirty="0" smtClean="0"/>
              <a:t>ZH</a:t>
            </a:r>
            <a:r>
              <a:rPr lang="en-US" dirty="0" smtClean="0"/>
              <a:t>, Z-&gt;2nu, H-&gt;bb, </a:t>
            </a:r>
            <a:r>
              <a:rPr lang="en-US" dirty="0" err="1" smtClean="0"/>
              <a:t>pt(H</a:t>
            </a:r>
            <a:r>
              <a:rPr lang="en-US" dirty="0" smtClean="0"/>
              <a:t>)&gt;100GeV, </a:t>
            </a:r>
            <a:r>
              <a:rPr lang="en-US" dirty="0" err="1" smtClean="0"/>
              <a:t>Pt(W</a:t>
            </a:r>
            <a:r>
              <a:rPr lang="en-US" dirty="0" smtClean="0"/>
              <a:t>)&gt;100GeV, </a:t>
            </a:r>
            <a:r>
              <a:rPr lang="en-US" dirty="0" err="1" smtClean="0"/>
              <a:t>mH</a:t>
            </a:r>
            <a:r>
              <a:rPr lang="en-US" dirty="0" smtClean="0"/>
              <a:t>=110/120/</a:t>
            </a:r>
            <a:r>
              <a:rPr lang="en-US" dirty="0" smtClean="0"/>
              <a:t>130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SM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475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finished ATLAS plans for an internal Higgs channel combination for Summer yet </a:t>
            </a:r>
          </a:p>
          <a:p>
            <a:pPr lvl="1"/>
            <a:r>
              <a:rPr lang="en-US" dirty="0" smtClean="0"/>
              <a:t>CMS </a:t>
            </a:r>
            <a:r>
              <a:rPr lang="en-US" dirty="0" smtClean="0"/>
              <a:t>combination deadline is 29th June.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Assume same deadline for an ATLAS combination for EPS</a:t>
            </a:r>
          </a:p>
          <a:p>
            <a:r>
              <a:rPr lang="en-US" dirty="0" smtClean="0"/>
              <a:t>Means analysis approval only up to Higgs WG</a:t>
            </a:r>
          </a:p>
          <a:p>
            <a:r>
              <a:rPr lang="en-US" dirty="0" smtClean="0"/>
              <a:t>Do we want to/should we try to take part?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6113"/>
            <a:ext cx="8229600" cy="1519832"/>
          </a:xfrm>
        </p:spPr>
        <p:txBody>
          <a:bodyPr>
            <a:noAutofit/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Poster abstract for EPS-HEP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3667"/>
            <a:ext cx="8229600" cy="3640666"/>
          </a:xfrm>
          <a:solidFill>
            <a:schemeClr val="bg1"/>
          </a:solidFill>
          <a:effectLst>
            <a:outerShdw blurRad="107950" dist="1905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Times"/>
                <a:cs typeface="Times"/>
              </a:rPr>
              <a:t>H-&gt;bb searches with the ATLAS detector at the LHC</a:t>
            </a:r>
            <a:endParaRPr lang="en-US" dirty="0" smtClean="0">
              <a:latin typeface="Times"/>
              <a:cs typeface="Times"/>
            </a:endParaRPr>
          </a:p>
          <a:p>
            <a:pPr>
              <a:buNone/>
            </a:pPr>
            <a:endParaRPr lang="en-GB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GB" dirty="0" smtClean="0">
                <a:latin typeface="Times"/>
                <a:cs typeface="Times"/>
              </a:rPr>
              <a:t>	The H -&gt; bb channel is extremely important for the observation of a Higgs boson signal at the LHC. In the Standard Model, this channel would provide a significant contribution to the Higgs boson search in the low mass region, where this decay mode constitutes the dominant Higgs decay channel. Due to the enormous jet production cross-section at the LHC, the search must target channels where the Higgs boson is produced in association with a weak boson, a pair of top quarks, or jets separated by a rapidity gap. It also requires complex techniques to reconstruct the signal and separate it from an overwhelmingly large background. We present the status of Higgs searches in the H-&gt;bb channel currently being performed within ATLAS. </a:t>
            </a:r>
            <a:endParaRPr lang="en-US" dirty="0" smtClean="0">
              <a:latin typeface="Times"/>
              <a:cs typeface="Time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46666" y="5094111"/>
            <a:ext cx="7840133" cy="12622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case it’s accepted we’ll need a candidate to present it at EPS</a:t>
            </a:r>
          </a:p>
          <a:p>
            <a:r>
              <a:rPr lang="en-US" dirty="0" smtClean="0"/>
              <a:t>Please let me know by email before Friday if you would like to do this</a:t>
            </a:r>
          </a:p>
          <a:p>
            <a:r>
              <a:rPr lang="en-US" dirty="0" smtClean="0"/>
              <a:t>Will randomly choose a presenter from candidates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45" y="1"/>
            <a:ext cx="7473244" cy="13361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Conferences:</a:t>
            </a:r>
          </a:p>
          <a:p>
            <a:pPr lvl="1"/>
            <a:r>
              <a:rPr lang="en-US" dirty="0" smtClean="0"/>
              <a:t>for EPS-HEP, focus on papers instead of notes</a:t>
            </a:r>
          </a:p>
          <a:p>
            <a:pPr lvl="1"/>
            <a:r>
              <a:rPr lang="en-US" dirty="0" smtClean="0"/>
              <a:t>Higgs approvals for EPS-HEP: 20</a:t>
            </a:r>
            <a:r>
              <a:rPr lang="en-US" baseline="30000" dirty="0" smtClean="0"/>
              <a:t>th</a:t>
            </a:r>
            <a:r>
              <a:rPr lang="en-US" dirty="0" smtClean="0"/>
              <a:t> – 25</a:t>
            </a:r>
            <a:r>
              <a:rPr lang="en-US" baseline="30000" dirty="0" smtClean="0"/>
              <a:t>th</a:t>
            </a:r>
            <a:r>
              <a:rPr lang="en-US" dirty="0" smtClean="0"/>
              <a:t> July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6" y="1336147"/>
            <a:ext cx="6875230" cy="5109273"/>
          </a:xfrm>
          <a:prstGeom prst="rect">
            <a:avLst/>
          </a:prstGeom>
          <a:effectLst>
            <a:outerShdw blurRad="107950" dist="215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13556" y="6567586"/>
            <a:ext cx="7255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https://indico.cern.ch/getFile.py/access?contribId=0&amp;resId=0&amp;materialId=slides&amp;confId=136406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- 10/5/2011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50989"/>
            <a:ext cx="9182100" cy="652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98801</TotalTime>
  <Words>1208</Words>
  <Application>Microsoft Macintosh PowerPoint</Application>
  <PresentationFormat>On-screen Show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Introduction</vt:lpstr>
      <vt:lpstr>News! News! News!</vt:lpstr>
      <vt:lpstr>LHC Plans</vt:lpstr>
      <vt:lpstr>MC requests for H-&gt;bb</vt:lpstr>
      <vt:lpstr>Higgs SM Combination</vt:lpstr>
      <vt:lpstr>Backup</vt:lpstr>
      <vt:lpstr>Poster abstract for EPS-HEP</vt:lpstr>
      <vt:lpstr>Slide 8</vt:lpstr>
      <vt:lpstr>Slide 9</vt:lpstr>
      <vt:lpstr>Slide 10</vt:lpstr>
      <vt:lpstr>WH Task List</vt:lpstr>
      <vt:lpstr>Reconstruction issues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125</cp:revision>
  <cp:lastPrinted>2011-04-11T11:26:17Z</cp:lastPrinted>
  <dcterms:created xsi:type="dcterms:W3CDTF">2011-05-23T13:15:31Z</dcterms:created>
  <dcterms:modified xsi:type="dcterms:W3CDTF">2011-05-24T08:47:31Z</dcterms:modified>
</cp:coreProperties>
</file>