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0" r:id="rId3"/>
    <p:sldId id="450" r:id="rId4"/>
    <p:sldId id="449" r:id="rId5"/>
    <p:sldId id="452" r:id="rId6"/>
    <p:sldId id="444" r:id="rId7"/>
    <p:sldId id="451" r:id="rId8"/>
    <p:sldId id="448" r:id="rId9"/>
    <p:sldId id="441" r:id="rId10"/>
    <p:sldId id="446" r:id="rId11"/>
    <p:sldId id="434" r:id="rId12"/>
    <p:sldId id="435" r:id="rId13"/>
    <p:sldId id="44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FakeLeptonTriggers" TargetMode="External"/><Relationship Id="rId3" Type="http://schemas.openxmlformats.org/officeDocument/2006/relationships/hyperlink" Target="https://twiki.cern.ch/twiki/bin/viewauth/Atlas/TriggerSample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Protected/GroomedJetsD3P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Atlas/UpgradeSimulation2011LoI" TargetMode="External"/><Relationship Id="rId4" Type="http://schemas.openxmlformats.org/officeDocument/2006/relationships/hyperlink" Target="mailto:xella@nbi.d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5114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ovw=True&amp;confId=149202" TargetMode="External"/><Relationship Id="rId3" Type="http://schemas.openxmlformats.org/officeDocument/2006/relationships/hyperlink" Target="https://indico.cern.ch/conferenceDisplay.py?confId=150893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7" y="660400"/>
            <a:ext cx="8510463" cy="11082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H-&gt;bb Weekly Meeting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28260"/>
            <a:ext cx="6400800" cy="780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r>
              <a:rPr lang="en-US" dirty="0" smtClean="0"/>
              <a:t>HSG5 H-&gt;bb weekly meeting,</a:t>
            </a:r>
            <a:r>
              <a:rPr lang="en-US" dirty="0" smtClean="0"/>
              <a:t> </a:t>
            </a:r>
            <a:r>
              <a:rPr lang="en-US" dirty="0" smtClean="0"/>
              <a:t>23</a:t>
            </a:r>
            <a:r>
              <a:rPr lang="en-US" dirty="0" smtClean="0"/>
              <a:t> </a:t>
            </a:r>
            <a:r>
              <a:rPr lang="en-US" dirty="0" smtClean="0"/>
              <a:t>August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855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Trigger! </a:t>
            </a:r>
            <a:r>
              <a:rPr lang="en-US" dirty="0" smtClean="0">
                <a:solidFill>
                  <a:srgbClr val="FF0000"/>
                </a:solidFill>
              </a:rPr>
              <a:t>Be worried! Be very worried!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4" y="1246370"/>
            <a:ext cx="5877365" cy="528223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Higher-threshold triggers </a:t>
            </a:r>
            <a:r>
              <a:rPr lang="en-US" dirty="0" smtClean="0"/>
              <a:t>in use since period </a:t>
            </a:r>
            <a:r>
              <a:rPr lang="en-US" b="1" dirty="0" smtClean="0"/>
              <a:t>K </a:t>
            </a:r>
          </a:p>
          <a:p>
            <a:pPr lvl="1"/>
            <a:r>
              <a:rPr lang="en-US" dirty="0" smtClean="0"/>
              <a:t>3x10</a:t>
            </a:r>
            <a:r>
              <a:rPr lang="en-US" baseline="30000" dirty="0" smtClean="0"/>
              <a:t>33</a:t>
            </a:r>
            <a:r>
              <a:rPr lang="en-US" dirty="0" smtClean="0"/>
              <a:t> </a:t>
            </a:r>
            <a:r>
              <a:rPr lang="en-US" dirty="0" err="1" smtClean="0"/>
              <a:t>prescale</a:t>
            </a:r>
            <a:r>
              <a:rPr lang="en-US" dirty="0" smtClean="0"/>
              <a:t> set used since 4</a:t>
            </a:r>
            <a:r>
              <a:rPr lang="en-US" baseline="30000" dirty="0" smtClean="0"/>
              <a:t>th</a:t>
            </a:r>
            <a:r>
              <a:rPr lang="en-US" dirty="0" smtClean="0"/>
              <a:t> August, run 186873</a:t>
            </a:r>
          </a:p>
          <a:p>
            <a:pPr lvl="1"/>
            <a:r>
              <a:rPr lang="en-US" dirty="0" smtClean="0"/>
              <a:t>Several combined MET chains and and L1_MU10 </a:t>
            </a:r>
            <a:r>
              <a:rPr lang="en-US" dirty="0" err="1" smtClean="0"/>
              <a:t>unprescaled</a:t>
            </a:r>
            <a:r>
              <a:rPr lang="en-US" dirty="0" smtClean="0"/>
              <a:t> in last part of each fill</a:t>
            </a:r>
          </a:p>
          <a:p>
            <a:endParaRPr lang="en-US" dirty="0" smtClean="0"/>
          </a:p>
          <a:p>
            <a:r>
              <a:rPr lang="en-US" dirty="0" smtClean="0"/>
              <a:t>Single-electron triggers will use isolation</a:t>
            </a:r>
          </a:p>
          <a:p>
            <a:pPr lvl="1"/>
            <a:r>
              <a:rPr lang="en-US" dirty="0" smtClean="0"/>
              <a:t>Problem for fake electron background estimation</a:t>
            </a:r>
          </a:p>
          <a:p>
            <a:pPr lvl="1"/>
            <a:r>
              <a:rPr lang="en-US" dirty="0" smtClean="0"/>
              <a:t>Nice page from Will Bell (top group) with list of planned studies: </a:t>
            </a:r>
            <a:r>
              <a:rPr lang="en-US" dirty="0" smtClean="0">
                <a:hlinkClick r:id="rId2"/>
              </a:rPr>
              <a:t>https://twiki.cern.ch/twiki/bin/view/AtlasProtected/FakeLeptonTriggers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new sample T was just produced for trigger studies 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AtlasTrigMC</a:t>
            </a:r>
            <a:r>
              <a:rPr lang="en-US" dirty="0" smtClean="0"/>
              <a:t> 16.6.7.7.1 cache; AMI tag:  r2597 </a:t>
            </a:r>
          </a:p>
          <a:p>
            <a:pPr lvl="1"/>
            <a:r>
              <a:rPr lang="en-US" dirty="0" smtClean="0"/>
              <a:t>Sample names start with "valid”: valid1.*.recon.AOD.e598_s933_s946_r2597_tid…</a:t>
            </a:r>
          </a:p>
          <a:p>
            <a:pPr lvl="1"/>
            <a:r>
              <a:rPr lang="en-US" dirty="0" smtClean="0"/>
              <a:t>Useful for looking at recent changes for the 3e33 menu (e.g. e22_medium,  e22_medium1, etc)</a:t>
            </a:r>
          </a:p>
          <a:p>
            <a:pPr lvl="1"/>
            <a:r>
              <a:rPr lang="en-US" dirty="0" smtClean="0"/>
              <a:t>Similar sample may be produced with 17.0.X.Y if there’s enough popular demand</a:t>
            </a:r>
          </a:p>
          <a:p>
            <a:pPr lvl="1"/>
            <a:r>
              <a:rPr lang="en-US" dirty="0" smtClean="0"/>
              <a:t>See: </a:t>
            </a:r>
            <a:r>
              <a:rPr lang="en-US" dirty="0" smtClean="0">
                <a:hlinkClick r:id="rId3"/>
              </a:rPr>
              <a:t>https://twiki.cern.ch/twiki/bin/viewauth/Atlas/TriggerSampleT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164" y="904499"/>
            <a:ext cx="2801212" cy="58169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Disabled or </a:t>
            </a:r>
            <a:r>
              <a:rPr lang="en-US" sz="1200" dirty="0" err="1" smtClean="0"/>
              <a:t>prescaled</a:t>
            </a:r>
            <a:r>
              <a:rPr lang="en-US" sz="1200" dirty="0" smtClean="0"/>
              <a:t> from run 186873:</a:t>
            </a:r>
          </a:p>
          <a:p>
            <a:r>
              <a:rPr lang="en-US" sz="1200" dirty="0" smtClean="0"/>
              <a:t>2b10_medium_4L1J10 </a:t>
            </a:r>
          </a:p>
          <a:p>
            <a:r>
              <a:rPr lang="en-US" sz="1200" b="1" dirty="0" smtClean="0"/>
              <a:t>2b10_medium_L1_2J10J50 </a:t>
            </a:r>
          </a:p>
          <a:p>
            <a:r>
              <a:rPr lang="en-US" sz="1200" dirty="0" smtClean="0"/>
              <a:t>2b10_medium_3L1J20 </a:t>
            </a:r>
          </a:p>
          <a:p>
            <a:r>
              <a:rPr lang="en-US" sz="1200" b="1" dirty="0" smtClean="0"/>
              <a:t>2e12_medium </a:t>
            </a:r>
          </a:p>
          <a:p>
            <a:r>
              <a:rPr lang="en-US" sz="1200" dirty="0" smtClean="0"/>
              <a:t>2mu4_DiMu </a:t>
            </a:r>
          </a:p>
          <a:p>
            <a:r>
              <a:rPr lang="en-US" sz="1200" dirty="0" smtClean="0"/>
              <a:t>3b15_loose_4L1J15 </a:t>
            </a:r>
          </a:p>
          <a:p>
            <a:r>
              <a:rPr lang="en-US" sz="1200" dirty="0" smtClean="0"/>
              <a:t>3j75_a4tc_EFFS </a:t>
            </a:r>
          </a:p>
          <a:p>
            <a:r>
              <a:rPr lang="en-US" sz="1200" dirty="0" smtClean="0"/>
              <a:t>L1FJ75_NoAlg </a:t>
            </a:r>
          </a:p>
          <a:p>
            <a:r>
              <a:rPr lang="en-US" sz="1200" dirty="0" smtClean="0"/>
              <a:t>e15_medium_e12_medium </a:t>
            </a:r>
          </a:p>
          <a:p>
            <a:r>
              <a:rPr lang="en-US" sz="1200" dirty="0" smtClean="0"/>
              <a:t>e20_loose </a:t>
            </a:r>
          </a:p>
          <a:p>
            <a:r>
              <a:rPr lang="en-US" sz="1200" dirty="0" smtClean="0"/>
              <a:t>e20_loose1 </a:t>
            </a:r>
          </a:p>
          <a:p>
            <a:r>
              <a:rPr lang="en-US" sz="1200" dirty="0" smtClean="0"/>
              <a:t>e20_looseTrk </a:t>
            </a:r>
          </a:p>
          <a:p>
            <a:r>
              <a:rPr lang="en-US" sz="1200" b="1" dirty="0" smtClean="0"/>
              <a:t>e20_medium </a:t>
            </a:r>
          </a:p>
          <a:p>
            <a:r>
              <a:rPr lang="en-US" sz="1200" b="1" dirty="0" smtClean="0"/>
              <a:t>e20_medium1 </a:t>
            </a:r>
          </a:p>
          <a:p>
            <a:r>
              <a:rPr lang="en-US" sz="1200" b="1" dirty="0" smtClean="0"/>
              <a:t>e20_medium2 </a:t>
            </a:r>
          </a:p>
          <a:p>
            <a:r>
              <a:rPr lang="en-US" sz="1200" dirty="0" smtClean="0"/>
              <a:t>e20_medium_SiTrk </a:t>
            </a:r>
          </a:p>
          <a:p>
            <a:r>
              <a:rPr lang="en-US" sz="1200" dirty="0" smtClean="0"/>
              <a:t>e20_medium_TRT </a:t>
            </a:r>
          </a:p>
          <a:p>
            <a:r>
              <a:rPr lang="en-US" sz="1200" dirty="0" smtClean="0"/>
              <a:t>e7_tight_e14_etcut_Jpsi </a:t>
            </a:r>
          </a:p>
          <a:p>
            <a:r>
              <a:rPr lang="en-US" sz="1200" dirty="0" smtClean="0"/>
              <a:t>g40_loose_EFxe40_noMu </a:t>
            </a:r>
          </a:p>
          <a:p>
            <a:r>
              <a:rPr lang="en-US" sz="1200" dirty="0" smtClean="0"/>
              <a:t>ht350_a4tc_EFFS_L2je255 </a:t>
            </a:r>
          </a:p>
          <a:p>
            <a:r>
              <a:rPr lang="en-US" sz="1200" dirty="0" smtClean="0"/>
              <a:t>j100_a4tc_EFFS_ht350 </a:t>
            </a:r>
          </a:p>
          <a:p>
            <a:r>
              <a:rPr lang="en-US" sz="1200" dirty="0" smtClean="0"/>
              <a:t>j75_2j30_a4tc_EFSF_ht350 </a:t>
            </a:r>
          </a:p>
          <a:p>
            <a:r>
              <a:rPr lang="en-US" sz="1200" dirty="0" smtClean="0"/>
              <a:t>j75_j30_a4tc_EFFS_anymct150</a:t>
            </a:r>
          </a:p>
          <a:p>
            <a:r>
              <a:rPr lang="en-US" sz="1200" dirty="0" smtClean="0"/>
              <a:t>j75_j30_a4tc_EFFS_anymct175 </a:t>
            </a:r>
          </a:p>
          <a:p>
            <a:r>
              <a:rPr lang="en-US" sz="1200" dirty="0" smtClean="0"/>
              <a:t>mu15i_medium </a:t>
            </a:r>
          </a:p>
          <a:p>
            <a:r>
              <a:rPr lang="en-US" sz="1200" dirty="0" smtClean="0"/>
              <a:t>tau100_medium</a:t>
            </a:r>
          </a:p>
          <a:p>
            <a:r>
              <a:rPr lang="en-US" sz="1200" dirty="0" smtClean="0"/>
              <a:t>tau125_medium </a:t>
            </a:r>
          </a:p>
          <a:p>
            <a:r>
              <a:rPr lang="en-US" sz="1200" dirty="0" smtClean="0"/>
              <a:t>tau16_loose tau16_loose_e15_medium </a:t>
            </a:r>
          </a:p>
          <a:p>
            <a:r>
              <a:rPr lang="en-US" sz="1200" dirty="0" smtClean="0"/>
              <a:t>tau16_loose_mu15 </a:t>
            </a:r>
          </a:p>
          <a:p>
            <a:r>
              <a:rPr lang="en-US" sz="1200" dirty="0" smtClean="0"/>
              <a:t>tau16_medium_mu10 tau29_loose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2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Post-mortem of WH/ZH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325" y="1163278"/>
            <a:ext cx="4286475" cy="519307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resolution is extremely poor</a:t>
            </a:r>
          </a:p>
          <a:p>
            <a:pPr lvl="1"/>
            <a:r>
              <a:rPr lang="en-US" dirty="0" smtClean="0"/>
              <a:t>Should try to get a peak, but this needs work on jet (and </a:t>
            </a:r>
            <a:r>
              <a:rPr lang="en-US" dirty="0" err="1" smtClean="0"/>
              <a:t>b</a:t>
            </a:r>
            <a:r>
              <a:rPr lang="en-US" dirty="0" smtClean="0"/>
              <a:t>-jet) energy scale </a:t>
            </a:r>
          </a:p>
          <a:p>
            <a:pPr lvl="1"/>
            <a:r>
              <a:rPr lang="en-US" dirty="0" smtClean="0"/>
              <a:t>Try to think about this together with jet/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people</a:t>
            </a:r>
          </a:p>
          <a:p>
            <a:pPr lvl="1"/>
            <a:r>
              <a:rPr lang="en-US" dirty="0" smtClean="0"/>
              <a:t>Could we improve other things in jet </a:t>
            </a:r>
            <a:r>
              <a:rPr lang="en-US" dirty="0" err="1" smtClean="0"/>
              <a:t>reco</a:t>
            </a:r>
            <a:r>
              <a:rPr lang="en-US" dirty="0" smtClean="0"/>
              <a:t> to improve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In ZH-&gt;</a:t>
            </a:r>
            <a:r>
              <a:rPr lang="en-US" dirty="0" err="1" smtClean="0"/>
              <a:t>llbb</a:t>
            </a:r>
            <a:r>
              <a:rPr lang="en-US" dirty="0" smtClean="0"/>
              <a:t> could try to use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bb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balance to do in-situ calibration?</a:t>
            </a:r>
          </a:p>
          <a:p>
            <a:endParaRPr lang="en-US" dirty="0" smtClean="0"/>
          </a:p>
          <a:p>
            <a:r>
              <a:rPr lang="en-US" dirty="0" smtClean="0"/>
              <a:t>B-tagging systematic uncertainty dominates by far</a:t>
            </a:r>
          </a:p>
          <a:p>
            <a:pPr lvl="1"/>
            <a:r>
              <a:rPr lang="en-US" dirty="0" smtClean="0"/>
              <a:t>16% </a:t>
            </a:r>
            <a:r>
              <a:rPr lang="en-US" dirty="0" err="1" smtClean="0"/>
              <a:t>vs</a:t>
            </a:r>
            <a:r>
              <a:rPr lang="en-US" dirty="0" smtClean="0"/>
              <a:t> 7-9% for JES and ≈1-2% others</a:t>
            </a:r>
          </a:p>
          <a:p>
            <a:pPr lvl="1"/>
            <a:r>
              <a:rPr lang="en-US" dirty="0" smtClean="0"/>
              <a:t>Should be possible to improve this, since the error is dominated by the statistics used in </a:t>
            </a:r>
            <a:r>
              <a:rPr lang="en-US" dirty="0" err="1" smtClean="0"/>
              <a:t>b</a:t>
            </a:r>
            <a:r>
              <a:rPr lang="en-US" dirty="0" smtClean="0"/>
              <a:t>-tagging studies</a:t>
            </a:r>
          </a:p>
          <a:p>
            <a:pPr lvl="1"/>
            <a:r>
              <a:rPr lang="en-US" dirty="0" smtClean="0"/>
              <a:t>Would improve limits by up to 25-30%</a:t>
            </a:r>
          </a:p>
          <a:p>
            <a:pPr lvl="1"/>
            <a:r>
              <a:rPr lang="en-US" dirty="0" smtClean="0"/>
              <a:t>Think about this with </a:t>
            </a:r>
            <a:r>
              <a:rPr lang="en-US" dirty="0" err="1" smtClean="0"/>
              <a:t>b</a:t>
            </a:r>
            <a:r>
              <a:rPr lang="en-US" dirty="0" smtClean="0"/>
              <a:t>-tagging people</a:t>
            </a:r>
          </a:p>
          <a:p>
            <a:endParaRPr lang="en-US" dirty="0" smtClean="0"/>
          </a:p>
          <a:p>
            <a:r>
              <a:rPr lang="en-US" dirty="0" smtClean="0"/>
              <a:t>Limits: must get help from </a:t>
            </a:r>
            <a:r>
              <a:rPr lang="en-US" dirty="0" err="1" smtClean="0"/>
              <a:t>roostats</a:t>
            </a:r>
            <a:r>
              <a:rPr lang="en-US" dirty="0" smtClean="0"/>
              <a:t> experts to understand the difference between expected and observed</a:t>
            </a:r>
          </a:p>
          <a:p>
            <a:pPr lvl="1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63278"/>
            <a:ext cx="4269032" cy="51930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 cuts on exactly 2 jets</a:t>
            </a:r>
          </a:p>
          <a:p>
            <a:pPr lvl="1"/>
            <a:r>
              <a:rPr lang="en-US" dirty="0" smtClean="0"/>
              <a:t>A lot of signal is lost there – can it be improved?</a:t>
            </a:r>
          </a:p>
          <a:p>
            <a:endParaRPr lang="en-US" dirty="0" smtClean="0"/>
          </a:p>
          <a:p>
            <a:r>
              <a:rPr lang="en-US" dirty="0" smtClean="0"/>
              <a:t>WH backgrounds: </a:t>
            </a:r>
          </a:p>
          <a:p>
            <a:pPr lvl="1"/>
            <a:r>
              <a:rPr lang="en-US" dirty="0" smtClean="0"/>
              <a:t>Top and </a:t>
            </a:r>
            <a:r>
              <a:rPr lang="en-US" dirty="0" err="1" smtClean="0"/>
              <a:t>W+jets</a:t>
            </a:r>
            <a:r>
              <a:rPr lang="en-US" dirty="0" smtClean="0"/>
              <a:t> background estimate using simultaneous template fit to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sidebands (&lt;80GeV and 140-250GeV)</a:t>
            </a:r>
          </a:p>
          <a:p>
            <a:pPr lvl="1"/>
            <a:r>
              <a:rPr lang="en-US" dirty="0" smtClean="0"/>
              <a:t>Probably should try to also constrain jet energy scale from this fit </a:t>
            </a:r>
          </a:p>
          <a:p>
            <a:pPr lvl="1"/>
            <a:r>
              <a:rPr lang="en-US" dirty="0" smtClean="0"/>
              <a:t>JES changes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distribution and could affect normalization of backgrounds</a:t>
            </a:r>
          </a:p>
          <a:p>
            <a:pPr lvl="1"/>
            <a:r>
              <a:rPr lang="en-US" dirty="0" smtClean="0"/>
              <a:t>In light of H-&gt;WW results, should move upper sideband to e.g. 160-250GeV – at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=150GeV, </a:t>
            </a:r>
            <a:r>
              <a:rPr lang="en-US" dirty="0" err="1" smtClean="0"/>
              <a:t>σ</a:t>
            </a:r>
            <a:r>
              <a:rPr lang="en-US" dirty="0" smtClean="0"/>
              <a:t>*BR already 1/10 of value at 115GeV, but H-&gt;WW and H-&gt;bb resolution is very broad </a:t>
            </a:r>
          </a:p>
          <a:p>
            <a:pPr lvl="1"/>
            <a:r>
              <a:rPr lang="en-US" dirty="0" smtClean="0"/>
              <a:t>Can top background be reduced further?</a:t>
            </a:r>
          </a:p>
          <a:p>
            <a:endParaRPr lang="en-US" dirty="0" smtClean="0"/>
          </a:p>
          <a:p>
            <a:r>
              <a:rPr lang="en-US" dirty="0" smtClean="0"/>
              <a:t>ZH background from </a:t>
            </a:r>
            <a:r>
              <a:rPr lang="en-US" dirty="0" err="1" smtClean="0"/>
              <a:t>Z+bb</a:t>
            </a:r>
            <a:r>
              <a:rPr lang="en-US" dirty="0" smtClean="0"/>
              <a:t> seems irreducible – can it be improved?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2198"/>
            <a:ext cx="8229600" cy="710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WH/ZH analysis plans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6173" y="997096"/>
            <a:ext cx="8977827" cy="553150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can still try to improve cut based analysis: </a:t>
            </a:r>
          </a:p>
          <a:p>
            <a:pPr lvl="1"/>
            <a:r>
              <a:rPr lang="en-US" dirty="0" smtClean="0"/>
              <a:t>Get a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peak, improve </a:t>
            </a:r>
            <a:r>
              <a:rPr lang="en-US" dirty="0" err="1" smtClean="0"/>
              <a:t>b</a:t>
            </a:r>
            <a:r>
              <a:rPr lang="en-US" dirty="0" smtClean="0"/>
              <a:t>-tagging </a:t>
            </a:r>
            <a:r>
              <a:rPr lang="en-US" dirty="0" err="1" smtClean="0"/>
              <a:t>systematics</a:t>
            </a:r>
            <a:r>
              <a:rPr lang="en-US" dirty="0" smtClean="0"/>
              <a:t>, constrain JES in WH, etc…</a:t>
            </a:r>
          </a:p>
          <a:p>
            <a:pPr lvl="1"/>
            <a:r>
              <a:rPr lang="en-US" dirty="0" smtClean="0"/>
              <a:t>Reduce top background in WH: </a:t>
            </a:r>
          </a:p>
          <a:p>
            <a:pPr lvl="2"/>
            <a:r>
              <a:rPr lang="en-US" dirty="0" smtClean="0"/>
              <a:t>Try using looser leptons or extending lepton id to forward region to veto </a:t>
            </a:r>
            <a:r>
              <a:rPr lang="en-US" dirty="0" err="1" smtClean="0"/>
              <a:t>tt</a:t>
            </a:r>
            <a:r>
              <a:rPr lang="en-US" dirty="0" smtClean="0"/>
              <a:t>-&gt;</a:t>
            </a:r>
            <a:r>
              <a:rPr lang="en-US" dirty="0" err="1" smtClean="0"/>
              <a:t>lvlvbb</a:t>
            </a:r>
            <a:endParaRPr lang="en-US" dirty="0" smtClean="0"/>
          </a:p>
          <a:p>
            <a:pPr lvl="2"/>
            <a:r>
              <a:rPr lang="en-US" dirty="0" smtClean="0"/>
              <a:t>Loosen jet </a:t>
            </a:r>
            <a:r>
              <a:rPr lang="en-US" dirty="0" err="1" smtClean="0"/>
              <a:t>η</a:t>
            </a:r>
            <a:r>
              <a:rPr lang="en-US" dirty="0" smtClean="0"/>
              <a:t> cut (at |</a:t>
            </a:r>
            <a:r>
              <a:rPr lang="en-US" dirty="0" err="1" smtClean="0"/>
              <a:t>η</a:t>
            </a:r>
            <a:r>
              <a:rPr lang="en-US" dirty="0" smtClean="0"/>
              <a:t>|&lt;2.5 now) and maybe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cut to veto </a:t>
            </a:r>
            <a:r>
              <a:rPr lang="en-US" dirty="0" err="1" smtClean="0"/>
              <a:t>tt</a:t>
            </a:r>
            <a:r>
              <a:rPr lang="en-US" dirty="0" smtClean="0"/>
              <a:t>-&gt;</a:t>
            </a:r>
            <a:r>
              <a:rPr lang="en-US" dirty="0" err="1" smtClean="0"/>
              <a:t>lvjjbb/jjjjjbb</a:t>
            </a:r>
            <a:endParaRPr lang="en-US" dirty="0" smtClean="0"/>
          </a:p>
          <a:p>
            <a:pPr lvl="1"/>
            <a:r>
              <a:rPr lang="en-US" dirty="0" smtClean="0"/>
              <a:t>But… must keep pileup and JVF in mind </a:t>
            </a:r>
          </a:p>
          <a:p>
            <a:endParaRPr lang="en-US" dirty="0" smtClean="0"/>
          </a:p>
          <a:p>
            <a:r>
              <a:rPr lang="en-US" dirty="0" smtClean="0"/>
              <a:t>Reduce </a:t>
            </a:r>
            <a:r>
              <a:rPr lang="en-US" dirty="0" err="1" smtClean="0"/>
              <a:t>Z+bb</a:t>
            </a:r>
            <a:r>
              <a:rPr lang="en-US" dirty="0" smtClean="0"/>
              <a:t> background in ZH? Would probably need a clever new variable like </a:t>
            </a:r>
            <a:r>
              <a:rPr lang="en-US" dirty="0" err="1" smtClean="0"/>
              <a:t>cos</a:t>
            </a:r>
            <a:r>
              <a:rPr lang="en-US" baseline="30000" dirty="0" smtClean="0"/>
              <a:t>*</a:t>
            </a:r>
            <a:r>
              <a:rPr lang="en-US" dirty="0" err="1" smtClean="0"/>
              <a:t>θ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Then clearly we should include multivariate methods</a:t>
            </a:r>
          </a:p>
          <a:p>
            <a:pPr lvl="1"/>
            <a:r>
              <a:rPr lang="en-US" dirty="0" smtClean="0"/>
              <a:t>Used intensively by </a:t>
            </a:r>
            <a:r>
              <a:rPr lang="en-US" dirty="0" err="1" smtClean="0"/>
              <a:t>Tevatron</a:t>
            </a:r>
            <a:endParaRPr lang="en-US" dirty="0" smtClean="0"/>
          </a:p>
          <a:p>
            <a:pPr lvl="1"/>
            <a:r>
              <a:rPr lang="en-US" dirty="0" smtClean="0"/>
              <a:t>e.g. use NN to target top background – may allow to relax 2-jet cut in WH</a:t>
            </a:r>
          </a:p>
          <a:p>
            <a:pPr lvl="1"/>
            <a:r>
              <a:rPr lang="en-US" dirty="0" smtClean="0"/>
              <a:t>NN may also help in rejecting </a:t>
            </a:r>
            <a:r>
              <a:rPr lang="en-US" dirty="0" err="1" smtClean="0"/>
              <a:t>Z+bb</a:t>
            </a:r>
            <a:r>
              <a:rPr lang="en-US" dirty="0" smtClean="0"/>
              <a:t> background in ZH?</a:t>
            </a:r>
          </a:p>
          <a:p>
            <a:pPr lvl="1"/>
            <a:r>
              <a:rPr lang="en-US" dirty="0" smtClean="0"/>
              <a:t>See if MV method can improve existing </a:t>
            </a:r>
            <a:r>
              <a:rPr lang="en-US" dirty="0" err="1" smtClean="0"/>
              <a:t>b</a:t>
            </a:r>
            <a:r>
              <a:rPr lang="en-US" dirty="0" smtClean="0"/>
              <a:t>-tagging </a:t>
            </a:r>
          </a:p>
          <a:p>
            <a:endParaRPr lang="en-US" dirty="0" smtClean="0"/>
          </a:p>
          <a:p>
            <a:r>
              <a:rPr lang="en-US" dirty="0" smtClean="0"/>
              <a:t>Add more channels!</a:t>
            </a:r>
          </a:p>
          <a:p>
            <a:pPr lvl="1"/>
            <a:r>
              <a:rPr lang="en-US" dirty="0" smtClean="0"/>
              <a:t>Can something be done with ZH-&gt;</a:t>
            </a:r>
            <a:r>
              <a:rPr lang="en-US" dirty="0" err="1" smtClean="0"/>
              <a:t>ννbb</a:t>
            </a:r>
            <a:r>
              <a:rPr lang="en-US" dirty="0" smtClean="0"/>
              <a:t>? Very good channel in </a:t>
            </a:r>
            <a:r>
              <a:rPr lang="en-US" dirty="0" err="1" smtClean="0"/>
              <a:t>Tevatron</a:t>
            </a:r>
            <a:r>
              <a:rPr lang="en-US" dirty="0" smtClean="0"/>
              <a:t>, but complex and mature analysis</a:t>
            </a:r>
          </a:p>
          <a:p>
            <a:pPr lvl="2"/>
            <a:r>
              <a:rPr lang="en-US" dirty="0" smtClean="0"/>
              <a:t>Academia </a:t>
            </a:r>
            <a:r>
              <a:rPr lang="en-US" dirty="0" err="1" smtClean="0"/>
              <a:t>Sinica</a:t>
            </a:r>
            <a:r>
              <a:rPr lang="en-US" dirty="0" smtClean="0"/>
              <a:t> group plans to work on this But trigger is the crucial part</a:t>
            </a:r>
          </a:p>
          <a:p>
            <a:pPr lvl="1"/>
            <a:r>
              <a:rPr lang="en-US" dirty="0" smtClean="0"/>
              <a:t>Boosted VH is clearly the next thing to push! 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llbb</a:t>
            </a:r>
            <a:r>
              <a:rPr lang="en-US" dirty="0" smtClean="0"/>
              <a:t>, but also 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2"/>
            <a:r>
              <a:rPr lang="en-US" dirty="0" smtClean="0"/>
              <a:t>UCL and Edinburgh working on this – should be enough manpower now, but need to get results soon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has been slowly building up in Glasgow – will push for this to happen together with Chris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VH 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Had a phone meeting two weeks ago to discuss a common D3PD format for boosted VH analyses</a:t>
            </a:r>
          </a:p>
          <a:p>
            <a:endParaRPr lang="en-US" dirty="0" smtClean="0"/>
          </a:p>
          <a:p>
            <a:r>
              <a:rPr lang="en-US" dirty="0" smtClean="0"/>
              <a:t>Will use “official” Jet/</a:t>
            </a:r>
            <a:r>
              <a:rPr lang="en-US" dirty="0" err="1" smtClean="0"/>
              <a:t>ETmiss</a:t>
            </a:r>
            <a:r>
              <a:rPr lang="en-US" dirty="0" smtClean="0"/>
              <a:t> D3PD maker code by Bertrand </a:t>
            </a:r>
            <a:r>
              <a:rPr lang="en-US" dirty="0" err="1" smtClean="0"/>
              <a:t>Capleau</a:t>
            </a:r>
            <a:r>
              <a:rPr lang="en-US" dirty="0" smtClean="0"/>
              <a:t> to produce SM W/Z D3PDs including jet substructure variables</a:t>
            </a:r>
          </a:p>
          <a:p>
            <a:pPr lvl="1"/>
            <a:r>
              <a:rPr lang="en-US" sz="2323" u="sng" dirty="0" smtClean="0">
                <a:hlinkClick r:id="rId2"/>
              </a:rPr>
              <a:t>https://twiki.cern.ch/twiki/bin/view/AtlasProtected/GroomedJetsD3PD</a:t>
            </a:r>
            <a:endParaRPr lang="en-US" sz="2323" dirty="0" smtClean="0"/>
          </a:p>
          <a:p>
            <a:pPr lvl="1"/>
            <a:r>
              <a:rPr lang="en-US" dirty="0" smtClean="0"/>
              <a:t>Filtered Cambridge-Aachen jets and their constituent jets etc</a:t>
            </a:r>
          </a:p>
          <a:p>
            <a:pPr lvl="1"/>
            <a:r>
              <a:rPr lang="en-US" dirty="0" smtClean="0"/>
              <a:t>Need to run </a:t>
            </a:r>
            <a:r>
              <a:rPr lang="en-US" dirty="0" err="1" smtClean="0"/>
              <a:t>b</a:t>
            </a:r>
            <a:r>
              <a:rPr lang="en-US" dirty="0" smtClean="0"/>
              <a:t>-tagging on sub-jets</a:t>
            </a:r>
          </a:p>
          <a:p>
            <a:pPr lvl="1"/>
            <a:r>
              <a:rPr lang="en-US" dirty="0" smtClean="0"/>
              <a:t>Edinburgh (Robert H.) working on this with help from UCL</a:t>
            </a:r>
          </a:p>
          <a:p>
            <a:endParaRPr lang="en-US" dirty="0" smtClean="0"/>
          </a:p>
          <a:p>
            <a:r>
              <a:rPr lang="en-US" dirty="0" smtClean="0"/>
              <a:t>Then the idea is to make data skims to ease running on new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46" y="1664776"/>
            <a:ext cx="4556707" cy="32732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Peak stable </a:t>
            </a:r>
            <a:r>
              <a:rPr lang="en-US" dirty="0" err="1" smtClean="0"/>
              <a:t>lumi</a:t>
            </a:r>
            <a:r>
              <a:rPr lang="en-US" dirty="0" smtClean="0"/>
              <a:t> </a:t>
            </a:r>
            <a:r>
              <a:rPr lang="en-US" dirty="0" smtClean="0"/>
              <a:t>2.37x10</a:t>
            </a:r>
            <a:r>
              <a:rPr lang="en-US" baseline="30000" dirty="0" smtClean="0"/>
              <a:t>33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2.5fb</a:t>
            </a:r>
            <a:r>
              <a:rPr lang="en-US" baseline="30000" dirty="0" smtClean="0"/>
              <a:t>-1</a:t>
            </a:r>
            <a:r>
              <a:rPr lang="en-US" dirty="0" smtClean="0"/>
              <a:t> with stable beams collected so far</a:t>
            </a:r>
          </a:p>
          <a:p>
            <a:endParaRPr lang="en-US" dirty="0" smtClean="0"/>
          </a:p>
          <a:p>
            <a:r>
              <a:rPr lang="en-US" dirty="0" smtClean="0"/>
              <a:t>Peak pileup around 12 – 13</a:t>
            </a:r>
          </a:p>
          <a:p>
            <a:endParaRPr lang="en-US" dirty="0" smtClean="0"/>
          </a:p>
          <a:p>
            <a:r>
              <a:rPr lang="en-US" dirty="0" smtClean="0"/>
              <a:t>1380 bunches in the machine – maximum for 50ns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74" y="979282"/>
            <a:ext cx="3809881" cy="2737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74" y="3717036"/>
            <a:ext cx="3809881" cy="273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229"/>
          </a:xfrm>
        </p:spPr>
        <p:txBody>
          <a:bodyPr>
            <a:normAutofit/>
          </a:bodyPr>
          <a:lstStyle/>
          <a:p>
            <a:r>
              <a:rPr lang="en-US" dirty="0" smtClean="0"/>
              <a:t>CMS H-&gt;bb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86455" y="2610556"/>
            <a:ext cx="3412990" cy="35156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Differences to our current results: </a:t>
            </a:r>
          </a:p>
          <a:p>
            <a:pPr lvl="1"/>
            <a:r>
              <a:rPr lang="en-US" dirty="0" smtClean="0"/>
              <a:t>Include 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1"/>
            <a:r>
              <a:rPr lang="en-US" dirty="0" smtClean="0"/>
              <a:t>Multivariate analyses</a:t>
            </a:r>
          </a:p>
          <a:p>
            <a:pPr lvl="1"/>
            <a:r>
              <a:rPr lang="en-US" dirty="0" smtClean="0"/>
              <a:t>B-tagging optimized for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(possibly) double </a:t>
            </a:r>
            <a:r>
              <a:rPr lang="en-US" dirty="0" err="1" smtClean="0"/>
              <a:t>b</a:t>
            </a:r>
            <a:r>
              <a:rPr lang="en-US" dirty="0" smtClean="0"/>
              <a:t>-tagging inside jets</a:t>
            </a:r>
          </a:p>
          <a:p>
            <a:pPr lvl="1"/>
            <a:r>
              <a:rPr lang="en-US" dirty="0" smtClean="0"/>
              <a:t>Cut on vector boson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(but no substructure analysis)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6455" y="1176867"/>
            <a:ext cx="8418689" cy="14336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CMS new results for Lepton-Photon available </a:t>
            </a:r>
            <a:r>
              <a:rPr lang="en-US" dirty="0" smtClean="0"/>
              <a:t>yesterday</a:t>
            </a:r>
          </a:p>
          <a:p>
            <a:r>
              <a:rPr lang="en-US" dirty="0" smtClean="0"/>
              <a:t>Include H-&gt;bb exclusion limits: </a:t>
            </a:r>
            <a:r>
              <a:rPr lang="en-US" dirty="0" smtClean="0">
                <a:solidFill>
                  <a:srgbClr val="FF0000"/>
                </a:solidFill>
              </a:rPr>
              <a:t>6xSM @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=115GeV </a:t>
            </a:r>
            <a:r>
              <a:rPr lang="en-US" dirty="0" smtClean="0"/>
              <a:t>up to</a:t>
            </a:r>
            <a:r>
              <a:rPr lang="en-US" dirty="0" smtClean="0">
                <a:solidFill>
                  <a:srgbClr val="FF0000"/>
                </a:solidFill>
              </a:rPr>
              <a:t> ≈15xSM @ 135GeV </a:t>
            </a:r>
            <a:r>
              <a:rPr lang="en-US" dirty="0" smtClean="0"/>
              <a:t>(expected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Could not find public note on it</a:t>
            </a:r>
            <a:r>
              <a:rPr lang="en-US" dirty="0" smtClean="0"/>
              <a:t> (checked again this morning)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45" y="2585226"/>
            <a:ext cx="5190555" cy="37993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9" y="101010"/>
            <a:ext cx="8993928" cy="6721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670966" y="2279988"/>
            <a:ext cx="24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Vivek</a:t>
            </a:r>
            <a:r>
              <a:rPr lang="en-US" dirty="0" smtClean="0"/>
              <a:t> Sharma – LP2011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73" y="-14430"/>
            <a:ext cx="39830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NEW: CMS H-&gt;bb at Lepton Photon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40"/>
          </a:xfrm>
        </p:spPr>
        <p:txBody>
          <a:bodyPr/>
          <a:lstStyle/>
          <a:p>
            <a:r>
              <a:rPr lang="en-US" dirty="0" smtClean="0"/>
              <a:t>Monte Carlo samples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be able to produce new results quickly must try to plan for rel.16 analysis with data up to rel.17 switchover</a:t>
            </a:r>
          </a:p>
          <a:p>
            <a:endParaRPr lang="en-US" dirty="0" smtClean="0"/>
          </a:p>
          <a:p>
            <a:r>
              <a:rPr lang="en-US" dirty="0" smtClean="0"/>
              <a:t>MC10b samples needed for this:</a:t>
            </a:r>
          </a:p>
          <a:p>
            <a:pPr lvl="1"/>
            <a:r>
              <a:rPr lang="en-US" dirty="0" smtClean="0"/>
              <a:t>Signal: complement existing mass points for inclusive analysis, add boosted mass points and 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1"/>
            <a:r>
              <a:rPr lang="en-US" dirty="0" smtClean="0"/>
              <a:t>Background: </a:t>
            </a:r>
            <a:r>
              <a:rPr lang="en-US" dirty="0" err="1" smtClean="0"/>
              <a:t>Z+jets</a:t>
            </a:r>
            <a:r>
              <a:rPr lang="en-US" dirty="0" smtClean="0"/>
              <a:t>, </a:t>
            </a:r>
            <a:r>
              <a:rPr lang="en-US" dirty="0" err="1" smtClean="0"/>
              <a:t>W+jets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to converge on generators and final sample composition</a:t>
            </a:r>
          </a:p>
          <a:p>
            <a:pPr lvl="1"/>
            <a:r>
              <a:rPr lang="en-US" dirty="0" smtClean="0"/>
              <a:t>EVO meeting to arrive at a complete list – propose tomorrow morning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84"/>
          </a:xfrm>
        </p:spPr>
        <p:txBody>
          <a:bodyPr/>
          <a:lstStyle/>
          <a:p>
            <a:r>
              <a:rPr lang="en-US" dirty="0" smtClean="0"/>
              <a:t>Data skims for H-&gt;</a:t>
            </a:r>
            <a:r>
              <a:rPr lang="en-US" dirty="0" smtClean="0"/>
              <a:t>bb – DPD 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78" y="1128888"/>
            <a:ext cx="8686800" cy="361964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We need to have data skims to avoid pain of running over too much data – both for inclusive and boosted analyses (ZH inclusive already using HSG2 skims)</a:t>
            </a:r>
          </a:p>
          <a:p>
            <a:endParaRPr lang="en-US" dirty="0" smtClean="0"/>
          </a:p>
          <a:p>
            <a:r>
              <a:rPr lang="en-US" dirty="0" smtClean="0"/>
              <a:t>Plan to join the DPD train:</a:t>
            </a:r>
          </a:p>
          <a:p>
            <a:pPr lvl="1"/>
            <a:r>
              <a:rPr lang="en-US" dirty="0" smtClean="0"/>
              <a:t>The code to produce </a:t>
            </a:r>
            <a:r>
              <a:rPr lang="en-US" dirty="0" err="1" smtClean="0"/>
              <a:t>DAODs</a:t>
            </a:r>
            <a:r>
              <a:rPr lang="en-US" dirty="0" smtClean="0"/>
              <a:t> or D3PDs should be in </a:t>
            </a:r>
            <a:r>
              <a:rPr lang="en-US" dirty="0" err="1" smtClean="0"/>
              <a:t>AtlasPhysics</a:t>
            </a:r>
            <a:r>
              <a:rPr lang="en-US" dirty="0" smtClean="0"/>
              <a:t> cache and fully tested</a:t>
            </a:r>
          </a:p>
          <a:p>
            <a:pPr lvl="1"/>
            <a:r>
              <a:rPr lang="en-US" dirty="0" smtClean="0"/>
              <a:t>The production needs to be done with a single </a:t>
            </a:r>
            <a:r>
              <a:rPr lang="en-US" dirty="0" err="1" smtClean="0"/>
              <a:t>Reco_trf.py</a:t>
            </a:r>
            <a:r>
              <a:rPr lang="en-US" dirty="0" smtClean="0"/>
              <a:t> instruction (fully tested standalone)</a:t>
            </a:r>
          </a:p>
          <a:p>
            <a:pPr lvl="1"/>
            <a:r>
              <a:rPr lang="en-US" dirty="0" smtClean="0"/>
              <a:t>Write the data to Higgs group space</a:t>
            </a:r>
          </a:p>
          <a:p>
            <a:pPr lvl="1"/>
            <a:r>
              <a:rPr lang="en-US" dirty="0" smtClean="0"/>
              <a:t>DPD production done in Tier1 from </a:t>
            </a:r>
            <a:r>
              <a:rPr lang="en-US" dirty="0" err="1" smtClean="0"/>
              <a:t>AODs</a:t>
            </a:r>
            <a:endParaRPr lang="en-US" dirty="0" smtClean="0"/>
          </a:p>
          <a:p>
            <a:pPr lvl="1"/>
            <a:r>
              <a:rPr lang="en-US" dirty="0" smtClean="0"/>
              <a:t>Skims should be small enough for this to make sense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Latest news: D3PD for boosted analysis </a:t>
            </a:r>
            <a:r>
              <a:rPr lang="en-US" dirty="0" smtClean="0">
                <a:solidFill>
                  <a:srgbClr val="0000FF"/>
                </a:solidFill>
              </a:rPr>
              <a:t>being tested at Edinburgh and UCL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Requested new package goes to production release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Intended name is NTUP_HSG5BOOST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More </a:t>
            </a:r>
            <a:r>
              <a:rPr lang="en-US" dirty="0" smtClean="0">
                <a:solidFill>
                  <a:srgbClr val="0000FF"/>
                </a:solidFill>
              </a:rPr>
              <a:t>details</a:t>
            </a:r>
            <a:r>
              <a:rPr lang="en-US" dirty="0" smtClean="0">
                <a:solidFill>
                  <a:srgbClr val="0000FF"/>
                </a:solidFill>
              </a:rPr>
              <a:t> on this next week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741" y="4762648"/>
            <a:ext cx="3661459" cy="1540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4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H-&gt;bb trigger studies for upgrade </a:t>
            </a:r>
            <a:r>
              <a:rPr lang="en-US" dirty="0" err="1" smtClean="0"/>
              <a:t>LoI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Upgrade Letter of Intent being prepared for October</a:t>
            </a:r>
          </a:p>
          <a:p>
            <a:endParaRPr lang="en-US" dirty="0" smtClean="0"/>
          </a:p>
          <a:p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r>
              <a:rPr lang="en-US" dirty="0" smtClean="0"/>
              <a:t> is one of the Higgs benchmarks  </a:t>
            </a:r>
          </a:p>
          <a:p>
            <a:pPr lvl="1"/>
            <a:r>
              <a:rPr lang="en-US" dirty="0" smtClean="0"/>
              <a:t>Concentrate on SM for now and study Higgs properties with 300fb</a:t>
            </a:r>
            <a:r>
              <a:rPr lang="en-US" baseline="30000" dirty="0" smtClean="0"/>
              <a:t>-1</a:t>
            </a:r>
            <a:r>
              <a:rPr lang="en-US" dirty="0" smtClean="0"/>
              <a:t> if light Higgs is found</a:t>
            </a:r>
          </a:p>
          <a:p>
            <a:pPr lvl="1"/>
            <a:r>
              <a:rPr lang="en-US" dirty="0" smtClean="0"/>
              <a:t>Meeting last Tuesday concentrated on this: </a:t>
            </a:r>
            <a:r>
              <a:rPr lang="en-US" dirty="0" smtClean="0">
                <a:hlinkClick r:id="rId2"/>
              </a:rPr>
              <a:t>https://indico.cern.ch/conferenceDisplay.py?confId=151142</a:t>
            </a:r>
            <a:endParaRPr lang="en-US" dirty="0" smtClean="0"/>
          </a:p>
          <a:p>
            <a:pPr lvl="1"/>
            <a:r>
              <a:rPr lang="en-US" dirty="0" smtClean="0"/>
              <a:t>MC samples exist:</a:t>
            </a:r>
            <a:r>
              <a:rPr lang="en-US" dirty="0" smtClean="0">
                <a:hlinkClick r:id="rId3"/>
              </a:rPr>
              <a:t>https://twiki.cern.ch/twiki/bin/viewauth/Atlas/UpgradeSimulation2011LoI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one or two volunteers to do WH trigger studies for phase 1 upgrade with help from </a:t>
            </a:r>
            <a:r>
              <a:rPr lang="en-US" dirty="0" err="1" smtClean="0"/>
              <a:t>Stefania</a:t>
            </a:r>
            <a:r>
              <a:rPr lang="en-US" dirty="0" smtClean="0"/>
              <a:t> and me</a:t>
            </a:r>
          </a:p>
          <a:p>
            <a:pPr lvl="1"/>
            <a:r>
              <a:rPr lang="en-US" dirty="0" smtClean="0"/>
              <a:t>Main requirement is availability during next 2 months</a:t>
            </a:r>
          </a:p>
          <a:p>
            <a:pPr lvl="1"/>
            <a:r>
              <a:rPr lang="en-US" dirty="0" smtClean="0"/>
              <a:t>Will give OTP and may contribute to student qualification</a:t>
            </a:r>
          </a:p>
          <a:p>
            <a:endParaRPr lang="en-US" dirty="0" smtClean="0"/>
          </a:p>
          <a:p>
            <a:r>
              <a:rPr lang="en-US" dirty="0" smtClean="0"/>
              <a:t>If interested please contact me and </a:t>
            </a:r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xella</a:t>
            </a:r>
            <a:r>
              <a:rPr lang="en-US" dirty="0" smtClean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nbi.dk</a:t>
            </a:r>
            <a:r>
              <a:rPr lang="en-US" dirty="0" smtClean="0"/>
              <a:t>) and cc </a:t>
            </a:r>
            <a:r>
              <a:rPr lang="en-US" dirty="0" err="1" smtClean="0"/>
              <a:t>Eilam</a:t>
            </a:r>
            <a:r>
              <a:rPr lang="en-US" dirty="0" smtClean="0"/>
              <a:t> and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46" y="1664777"/>
            <a:ext cx="8374354" cy="39232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Physics Analysis Tools workshop: </a:t>
            </a:r>
          </a:p>
          <a:p>
            <a:pPr lvl="1"/>
            <a:r>
              <a:rPr lang="en-US" dirty="0" smtClean="0"/>
              <a:t>From </a:t>
            </a:r>
            <a:r>
              <a:rPr lang="en-US" dirty="0" smtClean="0"/>
              <a:t>26</a:t>
            </a:r>
            <a:r>
              <a:rPr lang="en-US" dirty="0" smtClean="0"/>
              <a:t> to </a:t>
            </a:r>
            <a:r>
              <a:rPr lang="en-US" dirty="0" smtClean="0"/>
              <a:t>30 </a:t>
            </a:r>
            <a:r>
              <a:rPr lang="en-US" dirty="0" smtClean="0"/>
              <a:t>September at CERN</a:t>
            </a:r>
          </a:p>
          <a:p>
            <a:pPr lvl="1"/>
            <a:r>
              <a:rPr lang="en-US" dirty="0" smtClean="0">
                <a:hlinkClick r:id="rId2"/>
              </a:rPr>
              <a:t>https://indico.cern.ch/conferenceDisplay.py?ovw=True&amp;confId=</a:t>
            </a:r>
            <a:r>
              <a:rPr lang="en-US" dirty="0" smtClean="0">
                <a:hlinkClick r:id="rId2"/>
              </a:rPr>
              <a:t>149202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Fast </a:t>
            </a:r>
            <a:r>
              <a:rPr lang="en-US" dirty="0" smtClean="0"/>
              <a:t>simulation workshop</a:t>
            </a:r>
          </a:p>
          <a:p>
            <a:pPr lvl="1"/>
            <a:r>
              <a:rPr lang="en-US" dirty="0" smtClean="0"/>
              <a:t>Fast simulation will be more and more needed with increased statistics</a:t>
            </a:r>
          </a:p>
          <a:p>
            <a:pPr lvl="1"/>
            <a:r>
              <a:rPr lang="en-US" dirty="0" smtClean="0"/>
              <a:t>Already  successfully used for SUSY results for EPS</a:t>
            </a:r>
          </a:p>
          <a:p>
            <a:pPr lvl="1"/>
            <a:r>
              <a:rPr lang="en-US" dirty="0" smtClean="0"/>
              <a:t>Workshop dedicated to fast simulations and the new integrated simulation framework on 7</a:t>
            </a:r>
            <a:r>
              <a:rPr lang="en-US" baseline="30000" dirty="0" smtClean="0"/>
              <a:t>th</a:t>
            </a:r>
            <a:r>
              <a:rPr lang="en-US" dirty="0" smtClean="0"/>
              <a:t> September 2011:</a:t>
            </a:r>
          </a:p>
          <a:p>
            <a:pPr lvl="2"/>
            <a:r>
              <a:rPr lang="en-US" dirty="0" smtClean="0">
                <a:hlinkClick r:id="rId3"/>
              </a:rPr>
              <a:t>https://indico.cern.ch/conferenceDisplay.py?confId=150893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940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HSG5 H-&gt;bb Weekly Meeting - 23/8/2011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126595</TotalTime>
  <Words>1693</Words>
  <Application>Microsoft Macintosh PowerPoint</Application>
  <PresentationFormat>On-screen Show (4:3)</PresentationFormat>
  <Paragraphs>210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H-&gt;bb Weekly Meeting</vt:lpstr>
      <vt:lpstr>News! News! News!</vt:lpstr>
      <vt:lpstr>CMS H-&gt;bb results</vt:lpstr>
      <vt:lpstr>Slide 4</vt:lpstr>
      <vt:lpstr>Monte Carlo samples</vt:lpstr>
      <vt:lpstr>Data skims for H-&gt;bb – DPD train</vt:lpstr>
      <vt:lpstr>H-&gt;bb trigger studies for upgrade LoI</vt:lpstr>
      <vt:lpstr>Upcoming workshops</vt:lpstr>
      <vt:lpstr>Backup Slides</vt:lpstr>
      <vt:lpstr>Trigger! Be worried! Be very worried!</vt:lpstr>
      <vt:lpstr>Post-mortem of WH/ZH results</vt:lpstr>
      <vt:lpstr>WH/ZH analysis plans</vt:lpstr>
      <vt:lpstr>Boosted VH Data Format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223</cp:revision>
  <cp:lastPrinted>2011-04-11T11:26:17Z</cp:lastPrinted>
  <dcterms:created xsi:type="dcterms:W3CDTF">2011-08-22T10:11:32Z</dcterms:created>
  <dcterms:modified xsi:type="dcterms:W3CDTF">2011-08-23T08:51:11Z</dcterms:modified>
</cp:coreProperties>
</file>