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22" r:id="rId3"/>
    <p:sldId id="524" r:id="rId4"/>
    <p:sldId id="516" r:id="rId5"/>
    <p:sldId id="52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11/20/11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11/20/11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conferenceDisplay.py?confId=106722" TargetMode="External"/><Relationship Id="rId4" Type="http://schemas.openxmlformats.org/officeDocument/2006/relationships/hyperlink" Target="http://events.lal.in2p3.fr/conferences/LHC-Higgs-Workshop/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6304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getFile.py/access?contribId=7&amp;resId=0&amp;materialId=1&amp;confId=16336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22 </a:t>
            </a:r>
            <a:r>
              <a:rPr lang="en-US" dirty="0" smtClean="0"/>
              <a:t>November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640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5099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First meeting of the Jet </a:t>
            </a:r>
            <a:r>
              <a:rPr lang="en-US" dirty="0" smtClean="0"/>
              <a:t>Substructure and Jet-by-Jet </a:t>
            </a:r>
            <a:r>
              <a:rPr lang="en-US" dirty="0" smtClean="0"/>
              <a:t>Tagging group: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://indico.cern.ch/conferenceDisplay.py?confId=</a:t>
            </a:r>
            <a:r>
              <a:rPr lang="en-US" dirty="0" smtClean="0">
                <a:hlinkClick r:id="rId2"/>
              </a:rPr>
              <a:t>163049</a:t>
            </a:r>
            <a:endParaRPr lang="en-US" dirty="0" smtClean="0"/>
          </a:p>
          <a:p>
            <a:r>
              <a:rPr lang="en-US" dirty="0" smtClean="0"/>
              <a:t>Boosted Higgs analyses please make sure </a:t>
            </a:r>
            <a:r>
              <a:rPr lang="en-US" dirty="0" err="1" smtClean="0"/>
              <a:t>tofollow</a:t>
            </a:r>
            <a:r>
              <a:rPr lang="en-US" dirty="0" smtClean="0"/>
              <a:t> these meetings closely!</a:t>
            </a:r>
          </a:p>
          <a:p>
            <a:endParaRPr lang="en-US" dirty="0" smtClean="0"/>
          </a:p>
          <a:p>
            <a:r>
              <a:rPr lang="en-US" dirty="0" smtClean="0"/>
              <a:t>Open EB today (2pm, replacing ATLAS Weekly) will focus on LHC running </a:t>
            </a:r>
            <a:r>
              <a:rPr lang="en-US" dirty="0" smtClean="0"/>
              <a:t>scenarios for 2012: </a:t>
            </a:r>
            <a:r>
              <a:rPr lang="en-US" dirty="0" smtClean="0">
                <a:hlinkClick r:id="rId3"/>
              </a:rPr>
              <a:t>https://indico.cern.ch/conferenceDisplay.py?confId=</a:t>
            </a:r>
            <a:r>
              <a:rPr lang="en-US" dirty="0" smtClean="0">
                <a:hlinkClick r:id="rId3"/>
              </a:rPr>
              <a:t>106722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LHC Higgs </a:t>
            </a:r>
            <a:r>
              <a:rPr lang="en-US" dirty="0" smtClean="0"/>
              <a:t>c</a:t>
            </a:r>
            <a:r>
              <a:rPr lang="en-US" dirty="0" smtClean="0"/>
              <a:t>ross section workshop</a:t>
            </a:r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://events.lal.in2p3.fr/conferences/LHC-Higgs-Workshop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8927" y="4751196"/>
            <a:ext cx="6641232" cy="16051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68" y="89838"/>
            <a:ext cx="4947559" cy="864900"/>
          </a:xfrm>
        </p:spPr>
        <p:txBody>
          <a:bodyPr/>
          <a:lstStyle/>
          <a:p>
            <a:r>
              <a:rPr lang="en-US" dirty="0" smtClean="0"/>
              <a:t>2011 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69" y="1139538"/>
            <a:ext cx="4947559" cy="2860715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Period dependence of rates</a:t>
            </a:r>
          </a:p>
          <a:p>
            <a:pPr lvl="1"/>
            <a:r>
              <a:rPr lang="en-US" dirty="0" smtClean="0"/>
              <a:t>Top right: </a:t>
            </a:r>
            <a:r>
              <a:rPr lang="en-US" dirty="0" err="1" smtClean="0"/>
              <a:t>ll</a:t>
            </a:r>
            <a:r>
              <a:rPr lang="en-US" dirty="0" smtClean="0"/>
              <a:t> events in H-&gt;WW analysis</a:t>
            </a:r>
          </a:p>
          <a:p>
            <a:pPr lvl="1"/>
            <a:r>
              <a:rPr lang="en-US" dirty="0" smtClean="0"/>
              <a:t>Bottom right: Z</a:t>
            </a:r>
            <a:r>
              <a:rPr lang="en-US" dirty="0" smtClean="0"/>
              <a:t>-&gt;</a:t>
            </a:r>
            <a:r>
              <a:rPr lang="en-US" dirty="0" err="1" smtClean="0"/>
              <a:t>μμ</a:t>
            </a:r>
            <a:r>
              <a:rPr lang="en-US" dirty="0" smtClean="0"/>
              <a:t> in H</a:t>
            </a:r>
            <a:r>
              <a:rPr lang="en-US" dirty="0" smtClean="0"/>
              <a:t>-&gt;4l </a:t>
            </a:r>
            <a:r>
              <a:rPr lang="en-US" dirty="0" smtClean="0"/>
              <a:t>analysis</a:t>
            </a:r>
          </a:p>
          <a:p>
            <a:pPr lvl="2"/>
            <a:r>
              <a:rPr lang="en-US" dirty="0" err="1" smtClean="0"/>
              <a:t>Staco</a:t>
            </a:r>
            <a:r>
              <a:rPr lang="en-US" dirty="0" smtClean="0"/>
              <a:t> </a:t>
            </a:r>
            <a:r>
              <a:rPr lang="en-US" dirty="0" err="1" smtClean="0"/>
              <a:t>Comb+Segment</a:t>
            </a:r>
            <a:r>
              <a:rPr lang="en-US" dirty="0" smtClean="0"/>
              <a:t>-tag;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&gt;</a:t>
            </a:r>
            <a:r>
              <a:rPr lang="en-US" dirty="0" smtClean="0"/>
              <a:t>20GeV; rel. </a:t>
            </a:r>
            <a:r>
              <a:rPr lang="en-US" dirty="0" err="1" smtClean="0"/>
              <a:t>trackIsolation(ΔR</a:t>
            </a:r>
            <a:r>
              <a:rPr lang="en-US" dirty="0" smtClean="0"/>
              <a:t>&lt;0.2)&lt;</a:t>
            </a:r>
            <a:r>
              <a:rPr lang="en-US" dirty="0" smtClean="0"/>
              <a:t>0.15</a:t>
            </a:r>
          </a:p>
          <a:p>
            <a:r>
              <a:rPr lang="en-US" dirty="0" smtClean="0"/>
              <a:t>Bottom left: “ears” at |</a:t>
            </a:r>
            <a:r>
              <a:rPr lang="en-US" dirty="0" err="1" smtClean="0"/>
              <a:t>η</a:t>
            </a:r>
            <a:r>
              <a:rPr lang="en-US" dirty="0" smtClean="0"/>
              <a:t>|=3 have been growing?</a:t>
            </a:r>
          </a:p>
          <a:p>
            <a:pPr lvl="1"/>
            <a:r>
              <a:rPr lang="en-US" dirty="0" smtClean="0"/>
              <a:t>Effect decreases with increasing jet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r>
              <a:rPr lang="en-US" dirty="0" smtClean="0">
                <a:hlinkClick r:id="rId2"/>
              </a:rPr>
              <a:t>https://indico.cern.ch/getFile.py/access?contribId=7&amp;resId=0&amp;materialId=1&amp;confId=</a:t>
            </a:r>
            <a:r>
              <a:rPr lang="en-US" dirty="0" smtClean="0">
                <a:hlinkClick r:id="rId2"/>
              </a:rPr>
              <a:t>163361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428" y="3843533"/>
            <a:ext cx="3705340" cy="25128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2428" y="522288"/>
            <a:ext cx="3705340" cy="33212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322" y="3843533"/>
            <a:ext cx="3617784" cy="25128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3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December Note(?)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1022968"/>
            <a:ext cx="8885305" cy="533338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First editorial board meeting – introduced issue</a:t>
            </a:r>
          </a:p>
          <a:p>
            <a:r>
              <a:rPr lang="en-US" b="1" dirty="0" smtClean="0"/>
              <a:t>Not yet done:</a:t>
            </a:r>
          </a:p>
          <a:p>
            <a:pPr lvl="1"/>
            <a:r>
              <a:rPr lang="en-US" dirty="0" smtClean="0"/>
              <a:t>Run on all 2011 data (missed part of period M and some other data files)</a:t>
            </a:r>
          </a:p>
          <a:p>
            <a:pPr lvl="1"/>
            <a:r>
              <a:rPr lang="en-US" dirty="0" smtClean="0"/>
              <a:t>Run on MC11b </a:t>
            </a:r>
            <a:r>
              <a:rPr lang="en-US" dirty="0" smtClean="0"/>
              <a:t>datasets – status?</a:t>
            </a:r>
          </a:p>
          <a:p>
            <a:pPr lvl="1"/>
            <a:r>
              <a:rPr lang="en-US" dirty="0" smtClean="0"/>
              <a:t>Move to </a:t>
            </a:r>
            <a:r>
              <a:rPr lang="en-US" dirty="0" err="1" smtClean="0"/>
              <a:t>METRefFinal</a:t>
            </a:r>
            <a:r>
              <a:rPr lang="en-US" dirty="0" smtClean="0"/>
              <a:t> done in analysis software but unchecked</a:t>
            </a:r>
          </a:p>
          <a:p>
            <a:pPr lvl="1"/>
            <a:r>
              <a:rPr lang="en-US" dirty="0" smtClean="0"/>
              <a:t>Apply recommended electron fudge factors </a:t>
            </a:r>
            <a:r>
              <a:rPr lang="en-US" dirty="0" smtClean="0"/>
              <a:t>(appeared on Friday – see text file attached to agenda) </a:t>
            </a:r>
            <a:endParaRPr lang="en-US" dirty="0" smtClean="0"/>
          </a:p>
          <a:p>
            <a:pPr lvl="1"/>
            <a:r>
              <a:rPr lang="en-US" dirty="0" smtClean="0"/>
              <a:t>Treatment of inefficiency due to bad </a:t>
            </a:r>
            <a:r>
              <a:rPr lang="en-US" dirty="0" err="1" smtClean="0"/>
              <a:t>muon</a:t>
            </a:r>
            <a:r>
              <a:rPr lang="en-US" dirty="0" smtClean="0"/>
              <a:t> trigger region in period L</a:t>
            </a:r>
            <a:r>
              <a:rPr lang="en-US" dirty="0" smtClean="0"/>
              <a:t> (trigger </a:t>
            </a:r>
            <a:r>
              <a:rPr lang="en-US" dirty="0" err="1" smtClean="0"/>
              <a:t>muon</a:t>
            </a:r>
            <a:r>
              <a:rPr lang="en-US" dirty="0" smtClean="0"/>
              <a:t> scale factors appeared on Saturday – attached to agenda)</a:t>
            </a:r>
          </a:p>
          <a:p>
            <a:endParaRPr lang="en-US" dirty="0" smtClean="0"/>
          </a:p>
          <a:p>
            <a:r>
              <a:rPr lang="en-US" b="1" dirty="0" smtClean="0"/>
              <a:t>Points of concern/to follow up</a:t>
            </a:r>
          </a:p>
          <a:p>
            <a:pPr lvl="1"/>
            <a:r>
              <a:rPr lang="en-US" dirty="0" smtClean="0"/>
              <a:t>Availability of MC11b datasets</a:t>
            </a:r>
          </a:p>
          <a:p>
            <a:pPr lvl="1"/>
            <a:r>
              <a:rPr lang="en-US" dirty="0" smtClean="0"/>
              <a:t>Vertex multiplicity/MET/pile-up due to </a:t>
            </a:r>
            <a:r>
              <a:rPr lang="en-US" dirty="0" err="1" smtClean="0"/>
              <a:t>pythia</a:t>
            </a:r>
            <a:r>
              <a:rPr lang="en-US" dirty="0" smtClean="0"/>
              <a:t> 8 </a:t>
            </a:r>
            <a:r>
              <a:rPr lang="en-US" dirty="0" err="1" smtClean="0"/>
              <a:t>minbias</a:t>
            </a:r>
            <a:r>
              <a:rPr lang="en-US" dirty="0" smtClean="0"/>
              <a:t> events in mc11 (ongoing)</a:t>
            </a:r>
          </a:p>
          <a:p>
            <a:pPr lvl="1"/>
            <a:r>
              <a:rPr lang="en-US" dirty="0" smtClean="0"/>
              <a:t>Data/MC agreement in 0-jet bin of WH analysis (note analysis cut on </a:t>
            </a:r>
            <a:r>
              <a:rPr lang="en-US" dirty="0" err="1" smtClean="0"/>
              <a:t>Njet</a:t>
            </a:r>
            <a:r>
              <a:rPr lang="en-US" dirty="0" smtClean="0"/>
              <a:t>&gt;2)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-tagging scale factors -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-dependence may sculpt signal, especially due to bin edges</a:t>
            </a:r>
          </a:p>
          <a:p>
            <a:pPr lvl="1"/>
            <a:r>
              <a:rPr lang="en-US" dirty="0" smtClean="0"/>
              <a:t>Jet </a:t>
            </a:r>
            <a:r>
              <a:rPr lang="en-US" dirty="0" err="1" smtClean="0"/>
              <a:t>systematics</a:t>
            </a:r>
            <a:r>
              <a:rPr lang="en-US" dirty="0" smtClean="0"/>
              <a:t> – recommendations?</a:t>
            </a:r>
          </a:p>
          <a:p>
            <a:endParaRPr lang="en-US" dirty="0" smtClean="0"/>
          </a:p>
          <a:p>
            <a:r>
              <a:rPr lang="en-US" b="1" dirty="0" smtClean="0"/>
              <a:t>Reminder of t</a:t>
            </a:r>
            <a:r>
              <a:rPr lang="en-US" b="1" dirty="0" smtClean="0"/>
              <a:t>imeline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Higgs approval:</a:t>
            </a:r>
            <a:r>
              <a:rPr lang="en-US" dirty="0" smtClean="0"/>
              <a:t> aim </a:t>
            </a:r>
            <a:r>
              <a:rPr lang="en-US" dirty="0" smtClean="0"/>
              <a:t>for </a:t>
            </a:r>
            <a:r>
              <a:rPr lang="en-US" dirty="0" smtClean="0"/>
              <a:t>25, but no margin!</a:t>
            </a:r>
          </a:p>
          <a:p>
            <a:pPr lvl="1"/>
            <a:r>
              <a:rPr lang="en-US" dirty="0" smtClean="0"/>
              <a:t> Circulation to ATLAS for 1 week for comments (up to 2 Dec. at latest) </a:t>
            </a:r>
          </a:p>
          <a:p>
            <a:pPr lvl="2"/>
            <a:r>
              <a:rPr lang="en-US" dirty="0" smtClean="0"/>
              <a:t>Can be reduced to 3 days if we find a nice peak at 115 </a:t>
            </a:r>
            <a:r>
              <a:rPr lang="en-US" dirty="0" err="1" smtClean="0"/>
              <a:t>GeV</a:t>
            </a:r>
            <a:r>
              <a:rPr lang="en-US" dirty="0" smtClean="0"/>
              <a:t>, confirmed by H-&gt;</a:t>
            </a:r>
            <a:r>
              <a:rPr lang="en-US" dirty="0" err="1" smtClean="0"/>
              <a:t>γγ</a:t>
            </a:r>
            <a:r>
              <a:rPr lang="en-US" dirty="0" smtClean="0"/>
              <a:t> 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Public presentation plus 1 week for last comments (9 Dec. at latest)</a:t>
            </a:r>
          </a:p>
          <a:p>
            <a:pPr lvl="1"/>
            <a:r>
              <a:rPr lang="en-US" dirty="0" smtClean="0"/>
              <a:t>CERN Council meeting starts 12 </a:t>
            </a:r>
            <a:r>
              <a:rPr lang="en-US" dirty="0" smtClean="0"/>
              <a:t>December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951" y="69704"/>
            <a:ext cx="8626254" cy="7461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MC11 </a:t>
            </a:r>
            <a:r>
              <a:rPr lang="en-US" dirty="0" err="1" smtClean="0"/>
              <a:t>vs</a:t>
            </a:r>
            <a:r>
              <a:rPr lang="en-US" dirty="0" smtClean="0"/>
              <a:t> release 17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5252"/>
            <a:ext cx="4949607" cy="2798153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</a:t>
            </a:r>
            <a:r>
              <a:rPr lang="en-US" dirty="0" smtClean="0"/>
              <a:t>in release 17</a:t>
            </a:r>
            <a:r>
              <a:rPr lang="en-US" dirty="0" smtClean="0"/>
              <a:t> – </a:t>
            </a:r>
            <a:r>
              <a:rPr lang="en-US" b="1" dirty="0" smtClean="0"/>
              <a:t>MC11a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ZH analysis (fake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) effect only visible before cut on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jets</a:t>
            </a:r>
            <a:r>
              <a:rPr lang="en-US" dirty="0" smtClean="0"/>
              <a:t> ≥ 2 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jet</a:t>
            </a:r>
            <a:r>
              <a:rPr lang="en-US" dirty="0" smtClean="0"/>
              <a:t> &gt; 25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Seems to confirm soft activity as source of mismatch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eans we’re dominated by jet energy deposition and not sensitive to soft activity</a:t>
            </a:r>
          </a:p>
          <a:p>
            <a:pPr lvl="1"/>
            <a:r>
              <a:rPr lang="en-US" dirty="0" smtClean="0"/>
              <a:t>Suggests use of cut on MET significance 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/√ΣE</a:t>
            </a:r>
            <a:r>
              <a:rPr lang="en-US" baseline="-25000" dirty="0" smtClean="0"/>
              <a:t>T</a:t>
            </a:r>
            <a:r>
              <a:rPr lang="en-US" dirty="0" smtClean="0"/>
              <a:t>) to avoid problem</a:t>
            </a:r>
          </a:p>
          <a:p>
            <a:r>
              <a:rPr lang="en-US" dirty="0" smtClean="0"/>
              <a:t>Disagreement (≈x2) in WH for </a:t>
            </a:r>
            <a:r>
              <a:rPr lang="en-US" dirty="0" err="1" smtClean="0"/>
              <a:t>Njets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But no vertex reweighting applied yet etc etc</a:t>
            </a:r>
          </a:p>
          <a:p>
            <a:pPr lvl="1"/>
            <a:r>
              <a:rPr lang="en-US" dirty="0" smtClean="0"/>
              <a:t>Not there in ZH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608" y="3614055"/>
            <a:ext cx="3953597" cy="2887915"/>
          </a:xfrm>
          <a:prstGeom prst="rect">
            <a:avLst/>
          </a:prstGeom>
        </p:spPr>
      </p:pic>
      <p:grpSp>
        <p:nvGrpSpPr>
          <p:cNvPr id="9" name="Group 12"/>
          <p:cNvGrpSpPr/>
          <p:nvPr/>
        </p:nvGrpSpPr>
        <p:grpSpPr>
          <a:xfrm>
            <a:off x="4949608" y="858253"/>
            <a:ext cx="3953597" cy="2714667"/>
            <a:chOff x="4596101" y="274638"/>
            <a:chExt cx="4296431" cy="319892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101" y="274638"/>
              <a:ext cx="4296431" cy="319892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7062378" y="1911100"/>
              <a:ext cx="1624421" cy="761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Z </a:t>
              </a:r>
              <a:r>
                <a:rPr lang="en-US" dirty="0" err="1" smtClean="0">
                  <a:latin typeface="Wingdings"/>
                  <a:ea typeface="Wingdings"/>
                  <a:cs typeface="Wingdings"/>
                </a:rPr>
                <a:t></a:t>
              </a:r>
              <a:r>
                <a:rPr lang="en-US" dirty="0" smtClean="0"/>
                <a:t> </a:t>
              </a:r>
              <a:r>
                <a:rPr lang="en-US" dirty="0" err="1" smtClean="0"/>
                <a:t>ll</a:t>
              </a:r>
              <a:endParaRPr lang="en-US" dirty="0" smtClean="0"/>
            </a:p>
            <a:p>
              <a:r>
                <a:rPr lang="en-US" dirty="0" smtClean="0"/>
                <a:t>No </a:t>
              </a:r>
              <a:r>
                <a:rPr lang="en-US" dirty="0" err="1" smtClean="0"/>
                <a:t>Njets</a:t>
              </a:r>
              <a:r>
                <a:rPr lang="en-US" dirty="0" smtClean="0"/>
                <a:t> cut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062378" y="4926127"/>
            <a:ext cx="162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endParaRPr lang="en-US" dirty="0" smtClean="0"/>
          </a:p>
          <a:p>
            <a:r>
              <a:rPr lang="en-US" dirty="0" err="1" smtClean="0"/>
              <a:t>Njets</a:t>
            </a:r>
            <a:r>
              <a:rPr lang="en-US" dirty="0" smtClean="0"/>
              <a:t> ≥ 2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614055"/>
            <a:ext cx="4175769" cy="288791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916992" y="524406"/>
            <a:ext cx="9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A.Mehta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- 22/11/2011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158737</TotalTime>
  <Words>632</Words>
  <Application>Microsoft Macintosh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</vt:lpstr>
      <vt:lpstr>News! News! News!</vt:lpstr>
      <vt:lpstr>2011 Data Issues</vt:lpstr>
      <vt:lpstr>December Note(?)</vt:lpstr>
      <vt:lpstr>MC11 vs release 17 data</vt:lpstr>
      <vt:lpstr>Backup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281</cp:revision>
  <cp:lastPrinted>2011-04-11T11:26:17Z</cp:lastPrinted>
  <dcterms:created xsi:type="dcterms:W3CDTF">2011-11-20T19:01:07Z</dcterms:created>
  <dcterms:modified xsi:type="dcterms:W3CDTF">2011-11-21T22:32:09Z</dcterms:modified>
</cp:coreProperties>
</file>