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28" r:id="rId3"/>
    <p:sldId id="263" r:id="rId4"/>
    <p:sldId id="32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3/21/12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3/21/12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4556"/>
            <a:ext cx="7772400" cy="1470025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29110"/>
            <a:ext cx="6400800" cy="78598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 </a:t>
            </a:r>
          </a:p>
          <a:p>
            <a:r>
              <a:rPr lang="en-US" dirty="0" smtClean="0"/>
              <a:t>Higgs Weekly Meeting –</a:t>
            </a:r>
            <a:r>
              <a:rPr lang="en-US" dirty="0" smtClean="0"/>
              <a:t> </a:t>
            </a:r>
            <a:r>
              <a:rPr lang="en-US" dirty="0" smtClean="0"/>
              <a:t>22</a:t>
            </a:r>
            <a:r>
              <a:rPr lang="en-US" dirty="0" smtClean="0"/>
              <a:t> </a:t>
            </a:r>
            <a:r>
              <a:rPr lang="en-US" dirty="0" smtClean="0"/>
              <a:t>March 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364"/>
            <a:ext cx="8229600" cy="783605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95" y="964180"/>
            <a:ext cx="8654537" cy="5526376"/>
          </a:xfrm>
        </p:spPr>
        <p:txBody>
          <a:bodyPr>
            <a:noAutofit/>
          </a:bodyPr>
          <a:lstStyle/>
          <a:p>
            <a:r>
              <a:rPr lang="en-US" sz="2000" dirty="0" smtClean="0"/>
              <a:t>Higgs publication plan for this year</a:t>
            </a:r>
          </a:p>
          <a:p>
            <a:pPr lvl="1"/>
            <a:r>
              <a:rPr lang="en-US" sz="1600" dirty="0" smtClean="0"/>
              <a:t>From physics coordination and Higgs conveners:</a:t>
            </a:r>
            <a:endParaRPr lang="en-US" sz="2000" dirty="0" smtClean="0"/>
          </a:p>
          <a:p>
            <a:r>
              <a:rPr lang="en-US" sz="2000" dirty="0" smtClean="0"/>
              <a:t>H-&gt;bb paper:</a:t>
            </a:r>
          </a:p>
          <a:p>
            <a:pPr lvl="1"/>
            <a:r>
              <a:rPr lang="en-US" sz="1600" dirty="0" smtClean="0"/>
              <a:t>Higgs approval of H-&gt;bb paper on Thursday 29 (next week)</a:t>
            </a:r>
          </a:p>
          <a:p>
            <a:pPr lvl="1"/>
            <a:r>
              <a:rPr lang="en-US" sz="1600" dirty="0" smtClean="0"/>
              <a:t>Mid-April – deadline for all drafts in all Higgs channels</a:t>
            </a:r>
          </a:p>
          <a:p>
            <a:pPr lvl="2"/>
            <a:r>
              <a:rPr lang="en-US" sz="1600" dirty="0" smtClean="0"/>
              <a:t>i.e. we have two weeks to go from Higgs re-approval to approved draft 2</a:t>
            </a:r>
            <a:endParaRPr lang="en-US" sz="2000" dirty="0" smtClean="0"/>
          </a:p>
          <a:p>
            <a:r>
              <a:rPr lang="en-US" sz="2000" dirty="0" smtClean="0"/>
              <a:t>After H-&gt;bb paper:</a:t>
            </a:r>
            <a:endParaRPr lang="en-US" sz="1600" dirty="0" smtClean="0"/>
          </a:p>
          <a:p>
            <a:pPr lvl="1"/>
            <a:r>
              <a:rPr lang="en-US" sz="1600" dirty="0" smtClean="0"/>
              <a:t>Late April: internal note to document plans for year based on MC studies</a:t>
            </a:r>
          </a:p>
          <a:p>
            <a:pPr lvl="1">
              <a:buNone/>
            </a:pPr>
            <a:r>
              <a:rPr lang="en-US" sz="1600" dirty="0" smtClean="0"/>
              <a:t>ICHEP: </a:t>
            </a:r>
          </a:p>
          <a:p>
            <a:pPr lvl="1"/>
            <a:r>
              <a:rPr lang="en-US" sz="1600" dirty="0" smtClean="0"/>
              <a:t>H-&gt;</a:t>
            </a:r>
            <a:r>
              <a:rPr lang="en-US" sz="1600" dirty="0" err="1" smtClean="0">
                <a:latin typeface="Lucida Grande"/>
                <a:ea typeface="Lucida Grande"/>
                <a:cs typeface="Lucida Grande"/>
              </a:rPr>
              <a:t>γγ</a:t>
            </a: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 and H-&gt;ZZ essential updates for ICHEP</a:t>
            </a:r>
          </a:p>
          <a:p>
            <a:pPr lvl="1"/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Other analyses: full </a:t>
            </a: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status reports </a:t>
            </a: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(from acceptance challenge to limits) on </a:t>
            </a: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this timescale, but do</a:t>
            </a: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 NOT </a:t>
            </a: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expect</a:t>
            </a: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 to become </a:t>
            </a: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public until after </a:t>
            </a: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ICHEP</a:t>
            </a:r>
          </a:p>
          <a:p>
            <a:pPr lvl="1"/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Present 2011 and 2012 as independent datasets for ease </a:t>
            </a:r>
            <a:r>
              <a:rPr lang="en-US" sz="1600" smtClean="0">
                <a:latin typeface="Lucida Grande"/>
                <a:ea typeface="Lucida Grande"/>
                <a:cs typeface="Lucida Grande"/>
              </a:rPr>
              <a:t>of combination </a:t>
            </a:r>
            <a:endParaRPr lang="en-US" sz="1600" dirty="0" smtClean="0">
              <a:latin typeface="Lucida Grande"/>
              <a:ea typeface="Lucida Grande"/>
              <a:cs typeface="Lucida Grande"/>
            </a:endParaRPr>
          </a:p>
          <a:p>
            <a:pPr lvl="1">
              <a:buNone/>
            </a:pP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Later: </a:t>
            </a:r>
          </a:p>
          <a:p>
            <a:pPr lvl="1"/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C</a:t>
            </a: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omplete round of Higgs results for early September – European Strategy meeting in Krakow</a:t>
            </a:r>
          </a:p>
          <a:p>
            <a:pPr lvl="1"/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Second round of results around December</a:t>
            </a:r>
          </a:p>
          <a:p>
            <a:pPr lvl="1"/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All results to be as CONF Notes, not papers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Ricardo Goncalo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12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do list for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000" y="925875"/>
            <a:ext cx="8617288" cy="5430475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Time scale: end of March/beginning of April (discussion on detailed schedule ongoing)</a:t>
            </a:r>
          </a:p>
          <a:p>
            <a:r>
              <a:rPr lang="en-US" dirty="0" err="1" smtClean="0"/>
              <a:t>b</a:t>
            </a:r>
            <a:r>
              <a:rPr lang="en-US" dirty="0" smtClean="0"/>
              <a:t>-tagging scale factors: waiting for final </a:t>
            </a:r>
            <a:r>
              <a:rPr lang="en-US" dirty="0" err="1" smtClean="0"/>
              <a:t>b</a:t>
            </a:r>
            <a:r>
              <a:rPr lang="en-US" dirty="0" smtClean="0"/>
              <a:t>-tagging scale factors </a:t>
            </a:r>
          </a:p>
          <a:p>
            <a:pPr lvl="1"/>
            <a:r>
              <a:rPr lang="en-US" dirty="0" smtClean="0"/>
              <a:t>Delay due to changes after a bug corrected in one of the </a:t>
            </a:r>
            <a:r>
              <a:rPr lang="en-US" dirty="0" err="1" smtClean="0"/>
              <a:t>b</a:t>
            </a:r>
            <a:r>
              <a:rPr lang="en-US" dirty="0" smtClean="0"/>
              <a:t>-tagging analysis</a:t>
            </a:r>
          </a:p>
          <a:p>
            <a:pPr lvl="1"/>
            <a:r>
              <a:rPr lang="en-US" dirty="0" smtClean="0"/>
              <a:t>Discussion ongoing with conveners on what to do for H-&gt;bb paper</a:t>
            </a:r>
          </a:p>
          <a:p>
            <a:r>
              <a:rPr lang="en-US" dirty="0" err="1" smtClean="0"/>
              <a:t>METUtility</a:t>
            </a:r>
            <a:r>
              <a:rPr lang="en-US" dirty="0" smtClean="0"/>
              <a:t>: will move to new version for final analysis run </a:t>
            </a:r>
          </a:p>
          <a:p>
            <a:r>
              <a:rPr lang="en-US" dirty="0" smtClean="0"/>
              <a:t>Jet pileup correction: to be applied for final run – see </a:t>
            </a:r>
            <a:r>
              <a:rPr lang="en-US" dirty="0" err="1" smtClean="0"/>
              <a:t>Jike’s</a:t>
            </a:r>
            <a:r>
              <a:rPr lang="en-US" dirty="0" smtClean="0"/>
              <a:t> talk today</a:t>
            </a:r>
          </a:p>
          <a:p>
            <a:r>
              <a:rPr lang="en-US" dirty="0" smtClean="0"/>
              <a:t>Di-</a:t>
            </a:r>
            <a:r>
              <a:rPr lang="en-US" dirty="0" err="1" smtClean="0"/>
              <a:t>b</a:t>
            </a:r>
            <a:r>
              <a:rPr lang="en-US" dirty="0" smtClean="0"/>
              <a:t>-jet mass scale: will apply 5% correction to </a:t>
            </a:r>
            <a:r>
              <a:rPr lang="en-US" dirty="0" err="1" smtClean="0"/>
              <a:t>m(b,b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Top normalization scale factors: </a:t>
            </a:r>
          </a:p>
          <a:p>
            <a:pPr lvl="1"/>
            <a:r>
              <a:rPr lang="en-US" dirty="0" smtClean="0"/>
              <a:t>Changing to new method to improve consistency with </a:t>
            </a:r>
            <a:r>
              <a:rPr lang="en-US" dirty="0" err="1" smtClean="0"/>
              <a:t>W+jets</a:t>
            </a:r>
            <a:r>
              <a:rPr lang="en-US" dirty="0" smtClean="0"/>
              <a:t> and with ZH-&gt;</a:t>
            </a:r>
            <a:r>
              <a:rPr lang="en-US" dirty="0" err="1" smtClean="0"/>
              <a:t>lvbb</a:t>
            </a:r>
            <a:r>
              <a:rPr lang="en-US" dirty="0" smtClean="0"/>
              <a:t> analysis</a:t>
            </a:r>
          </a:p>
          <a:p>
            <a:r>
              <a:rPr lang="en-US" dirty="0" err="1" smtClean="0"/>
              <a:t>ΔR</a:t>
            </a:r>
            <a:r>
              <a:rPr lang="en-US" baseline="-25000" dirty="0" err="1" smtClean="0"/>
              <a:t>jj</a:t>
            </a:r>
            <a:r>
              <a:rPr lang="en-US" dirty="0" smtClean="0"/>
              <a:t> study: look again at low </a:t>
            </a:r>
            <a:r>
              <a:rPr lang="en-US" dirty="0" err="1" smtClean="0"/>
              <a:t>ΔR</a:t>
            </a:r>
            <a:r>
              <a:rPr lang="en-US" baseline="-25000" dirty="0" err="1" smtClean="0"/>
              <a:t>jj</a:t>
            </a:r>
            <a:r>
              <a:rPr lang="en-US" dirty="0" smtClean="0"/>
              <a:t> region to answer EB questions</a:t>
            </a:r>
          </a:p>
          <a:p>
            <a:r>
              <a:rPr lang="en-US" dirty="0" smtClean="0"/>
              <a:t>Limits: </a:t>
            </a:r>
          </a:p>
          <a:p>
            <a:pPr lvl="1"/>
            <a:r>
              <a:rPr lang="en-US" dirty="0" smtClean="0"/>
              <a:t>Small problems found in H-&gt;bb combined limits – cross checks ongoing with </a:t>
            </a:r>
            <a:r>
              <a:rPr lang="en-US" dirty="0" err="1" smtClean="0"/>
              <a:t>Lianliang</a:t>
            </a:r>
            <a:r>
              <a:rPr lang="en-US" dirty="0" smtClean="0"/>
              <a:t>, </a:t>
            </a:r>
            <a:r>
              <a:rPr lang="en-US" dirty="0" err="1" smtClean="0"/>
              <a:t>Silje</a:t>
            </a:r>
            <a:r>
              <a:rPr lang="en-US" dirty="0" smtClean="0"/>
              <a:t> and </a:t>
            </a:r>
            <a:r>
              <a:rPr lang="en-US" dirty="0" err="1" smtClean="0"/>
              <a:t>Giacinto</a:t>
            </a:r>
            <a:endParaRPr lang="en-US" dirty="0" smtClean="0"/>
          </a:p>
          <a:p>
            <a:pPr lvl="1"/>
            <a:r>
              <a:rPr lang="en-US" dirty="0" err="1" smtClean="0"/>
              <a:t>Lianliang</a:t>
            </a:r>
            <a:r>
              <a:rPr lang="en-US" dirty="0" smtClean="0"/>
              <a:t> running toys</a:t>
            </a:r>
          </a:p>
          <a:p>
            <a:r>
              <a:rPr lang="en-US" dirty="0" smtClean="0"/>
              <a:t>Smoothing of backgrounds: </a:t>
            </a:r>
          </a:p>
          <a:p>
            <a:pPr lvl="1"/>
            <a:r>
              <a:rPr lang="en-US" dirty="0" smtClean="0"/>
              <a:t>Previously done in </a:t>
            </a:r>
            <a:r>
              <a:rPr lang="en-US" dirty="0" err="1" smtClean="0"/>
              <a:t>llbb/lvbb</a:t>
            </a:r>
            <a:r>
              <a:rPr lang="en-US" dirty="0" smtClean="0"/>
              <a:t> but not on </a:t>
            </a:r>
            <a:r>
              <a:rPr lang="en-US" dirty="0" err="1" smtClean="0"/>
              <a:t>vvbb</a:t>
            </a:r>
            <a:r>
              <a:rPr lang="en-US" dirty="0" smtClean="0"/>
              <a:t> – discussion ongoing with stats forum</a:t>
            </a:r>
          </a:p>
          <a:p>
            <a:r>
              <a:rPr lang="en-US" dirty="0" smtClean="0"/>
              <a:t>Theory uncertainties should be revisited slightly: to do</a:t>
            </a:r>
          </a:p>
          <a:p>
            <a:pPr lvl="1"/>
            <a:r>
              <a:rPr lang="en-US" dirty="0" smtClean="0"/>
              <a:t>We used LO (</a:t>
            </a:r>
            <a:r>
              <a:rPr lang="en-US" dirty="0" err="1" smtClean="0"/>
              <a:t>Pythia</a:t>
            </a:r>
            <a:r>
              <a:rPr lang="en-US" dirty="0" smtClean="0"/>
              <a:t>) signal MC and assigned a flat 10% theory uncertainty (acceptance modeled at LO)</a:t>
            </a:r>
          </a:p>
          <a:p>
            <a:pPr lvl="1"/>
            <a:r>
              <a:rPr lang="en-US" dirty="0" smtClean="0"/>
              <a:t>Apply uncertainty equal to difference between the LO and NLO QCD cross sections</a:t>
            </a:r>
          </a:p>
          <a:p>
            <a:pPr lvl="1"/>
            <a:r>
              <a:rPr lang="en-US" dirty="0" smtClean="0"/>
              <a:t>Apply EW NLO corrections as a multiplicative factor to cross section in each bin (no effect on acceptance)</a:t>
            </a:r>
          </a:p>
          <a:p>
            <a:pPr lvl="1"/>
            <a:r>
              <a:rPr lang="en-US" dirty="0" smtClean="0"/>
              <a:t>Cross-check size of uncertainties on </a:t>
            </a:r>
            <a:r>
              <a:rPr lang="en-US" dirty="0" err="1" smtClean="0"/>
              <a:t>pT(W</a:t>
            </a:r>
            <a:r>
              <a:rPr lang="en-US" dirty="0" smtClean="0"/>
              <a:t>/Z) and </a:t>
            </a:r>
            <a:r>
              <a:rPr lang="en-US" dirty="0" err="1" smtClean="0"/>
              <a:t>Njets</a:t>
            </a:r>
            <a:r>
              <a:rPr lang="en-US" dirty="0" smtClean="0"/>
              <a:t> distributions</a:t>
            </a:r>
          </a:p>
          <a:p>
            <a:r>
              <a:rPr lang="en-US" dirty="0" smtClean="0"/>
              <a:t>Variation of single-top, </a:t>
            </a:r>
            <a:r>
              <a:rPr lang="en-US" dirty="0" err="1" smtClean="0"/>
              <a:t>Wc</a:t>
            </a:r>
            <a:r>
              <a:rPr lang="en-US" dirty="0" smtClean="0"/>
              <a:t> and </a:t>
            </a:r>
            <a:r>
              <a:rPr lang="en-US" dirty="0" err="1" smtClean="0"/>
              <a:t>Zc</a:t>
            </a:r>
            <a:r>
              <a:rPr lang="en-US" dirty="0" smtClean="0"/>
              <a:t> backgrounds in </a:t>
            </a:r>
            <a:r>
              <a:rPr lang="en-US" dirty="0" err="1" smtClean="0"/>
              <a:t>vvbb</a:t>
            </a:r>
            <a:r>
              <a:rPr lang="en-US" dirty="0" smtClean="0"/>
              <a:t> analysis: to do for final results</a:t>
            </a:r>
          </a:p>
          <a:p>
            <a:r>
              <a:rPr lang="en-US" dirty="0" smtClean="0"/>
              <a:t>Update text: </a:t>
            </a:r>
          </a:p>
          <a:p>
            <a:pPr lvl="1"/>
            <a:r>
              <a:rPr lang="en-US" dirty="0" smtClean="0"/>
              <a:t>Explain better the methods used in analyses, especially concerning multiple scale factors and fits to data etc</a:t>
            </a:r>
          </a:p>
          <a:p>
            <a:pPr lvl="1"/>
            <a:r>
              <a:rPr lang="en-US" dirty="0" smtClean="0"/>
              <a:t>Should we aim for longer paper or to remove much of the information and aim for a shorter paper?</a:t>
            </a:r>
          </a:p>
          <a:p>
            <a:pPr lvl="1"/>
            <a:r>
              <a:rPr lang="en-US" dirty="0" smtClean="0"/>
              <a:t>Smoothing of the backgrounds in </a:t>
            </a:r>
            <a:r>
              <a:rPr lang="en-US" dirty="0" err="1" smtClean="0"/>
              <a:t>llbb/lvbb</a:t>
            </a:r>
            <a:r>
              <a:rPr lang="en-US" dirty="0" smtClean="0"/>
              <a:t>: should be mentioned in support note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186054</TotalTime>
  <Words>574</Words>
  <Application>Microsoft Macintosh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Introduction</vt:lpstr>
      <vt:lpstr>News! News! News!</vt:lpstr>
      <vt:lpstr>Backup slides</vt:lpstr>
      <vt:lpstr>To do list for paper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360</cp:revision>
  <cp:lastPrinted>2011-04-11T11:26:17Z</cp:lastPrinted>
  <dcterms:created xsi:type="dcterms:W3CDTF">2012-03-21T13:30:59Z</dcterms:created>
  <dcterms:modified xsi:type="dcterms:W3CDTF">2012-03-22T12:54:47Z</dcterms:modified>
</cp:coreProperties>
</file>