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7" r:id="rId4"/>
    <p:sldId id="271" r:id="rId5"/>
    <p:sldId id="275" r:id="rId6"/>
    <p:sldId id="277" r:id="rId7"/>
    <p:sldId id="278" r:id="rId8"/>
    <p:sldId id="274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E79D5-477C-354D-B73F-72EDF5AC40D5}" type="datetimeFigureOut">
              <a:rPr lang="en-US" smtClean="0"/>
              <a:pPr/>
              <a:t>2/22/11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ndico.cern.ch/conferenceDisplay.py?confId=124954" TargetMode="External"/><Relationship Id="rId4" Type="http://schemas.openxmlformats.org/officeDocument/2006/relationships/hyperlink" Target="https://twiki.cern.ch/twiki/bin/view/AtlasProtected/HowToCleanJets%23Bad_jets_rel16_data" TargetMode="External"/><Relationship Id="rId5" Type="http://schemas.openxmlformats.org/officeDocument/2006/relationships/hyperlink" Target="https://twiki.cern.ch/twiki/bin/view/AtlasProtected/Analysis16" TargetMode="External"/><Relationship Id="rId7" Type="http://schemas.openxmlformats.org/officeDocument/2006/relationships/hyperlink" Target="https://twiki.cern.ch/twiki/bin/view/AtlasProtected/EnergyRescal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106715" TargetMode="External"/><Relationship Id="rId3" Type="http://schemas.openxmlformats.org/officeDocument/2006/relationships/hyperlink" Target="https://twiki.cern.ch/twiki/bin/view/AtlasProtected/MCPAnalysisGuidelinesRel16" TargetMode="External"/><Relationship Id="rId6" Type="http://schemas.openxmlformats.org/officeDocument/2006/relationships/hyperlink" Target="https://twiki.cern.ch/twiki/bin/view/AtlasProtected/EnergyScaleResolutionRecommendations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twiki.cern.ch/twiki/bin/view/LHCPhysics/CrossSec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indico.cern.ch/conferenceDisplay.py?confId=122483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cern.ch/conferenceDisplay.py?confId=119624" TargetMode="External"/><Relationship Id="rId3" Type="http://schemas.openxmlformats.org/officeDocument/2006/relationships/hyperlink" Target="mailto:n-atlas-primary-dpd-content@cern.ch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lasdqm.web.cern.ch/atlasdqm/grlgen/" TargetMode="External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H-&gt;bb Weekly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34085"/>
            <a:ext cx="6400800" cy="10094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</a:t>
            </a:r>
          </a:p>
          <a:p>
            <a:endParaRPr lang="en-US" dirty="0" smtClean="0"/>
          </a:p>
          <a:p>
            <a:r>
              <a:rPr lang="en-US" dirty="0" smtClean="0"/>
              <a:t>HSG5 H-&gt;bb Weekly Meeting, 22 February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1923412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534"/>
            <a:ext cx="8229600" cy="72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News! News!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79" y="949615"/>
            <a:ext cx="7513421" cy="5503333"/>
          </a:xfrm>
          <a:solidFill>
            <a:schemeClr val="bg1"/>
          </a:solidFill>
          <a:effectLst>
            <a:outerShdw blurRad="107950" dist="1905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We have beams again</a:t>
            </a:r>
            <a:r>
              <a:rPr lang="en-US" dirty="0" smtClean="0"/>
              <a:t>! ATLAS and the LHC showing signs of life during the last week!</a:t>
            </a:r>
          </a:p>
          <a:p>
            <a:endParaRPr lang="en-US" dirty="0" smtClean="0"/>
          </a:p>
          <a:p>
            <a:r>
              <a:rPr lang="en-US" dirty="0" smtClean="0"/>
              <a:t>See today’s </a:t>
            </a:r>
            <a:r>
              <a:rPr lang="en-US" dirty="0" smtClean="0">
                <a:hlinkClick r:id="rId2"/>
              </a:rPr>
              <a:t>Weekly</a:t>
            </a:r>
            <a:r>
              <a:rPr lang="en-US" dirty="0" smtClean="0"/>
              <a:t> for </a:t>
            </a:r>
            <a:r>
              <a:rPr lang="en-US" b="1" dirty="0" smtClean="0"/>
              <a:t>MC production plans</a:t>
            </a:r>
            <a:r>
              <a:rPr lang="en-US" dirty="0" smtClean="0"/>
              <a:t> and news from restart</a:t>
            </a:r>
          </a:p>
          <a:p>
            <a:endParaRPr lang="en-US" b="1" dirty="0" smtClean="0"/>
          </a:p>
          <a:p>
            <a:r>
              <a:rPr lang="en-US" b="1" dirty="0" err="1" smtClean="0"/>
              <a:t>Muon</a:t>
            </a:r>
            <a:r>
              <a:rPr lang="en-US" dirty="0" smtClean="0"/>
              <a:t> CP group recommendations for release 16: </a:t>
            </a:r>
          </a:p>
          <a:p>
            <a:pPr lvl="1"/>
            <a:r>
              <a:rPr lang="en-US" dirty="0" smtClean="0"/>
              <a:t>Reconstruction efficiency and isolation efficiency scale factors, momentum smearing functions</a:t>
            </a:r>
          </a:p>
          <a:p>
            <a:pPr lvl="1"/>
            <a:r>
              <a:rPr lang="en-US" dirty="0" smtClean="0">
                <a:hlinkClick r:id="rId3"/>
              </a:rPr>
              <a:t>https://twiki.cern.ch/twiki/bin/view/AtlasProtected/MCPAnalysisGuidelinesRel16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Jet/</a:t>
            </a:r>
            <a:r>
              <a:rPr lang="en-US" dirty="0" err="1" smtClean="0"/>
              <a:t>Etmiss</a:t>
            </a:r>
            <a:r>
              <a:rPr lang="en-US" dirty="0" smtClean="0"/>
              <a:t> recommendations for </a:t>
            </a:r>
            <a:r>
              <a:rPr lang="en-US" b="1" dirty="0" smtClean="0"/>
              <a:t>jet cleaning </a:t>
            </a:r>
            <a:r>
              <a:rPr lang="en-US" dirty="0" smtClean="0"/>
              <a:t>in release 16:</a:t>
            </a:r>
          </a:p>
          <a:p>
            <a:pPr lvl="1"/>
            <a:r>
              <a:rPr lang="en-US" dirty="0" smtClean="0"/>
              <a:t>Medium jet cleaning should give similar rejection to </a:t>
            </a:r>
            <a:r>
              <a:rPr lang="en-US" dirty="0" err="1" smtClean="0"/>
              <a:t>rel</a:t>
            </a:r>
            <a:r>
              <a:rPr lang="en-US" dirty="0" smtClean="0"/>
              <a:t> 15 cleaning but with better efficiency</a:t>
            </a:r>
          </a:p>
          <a:p>
            <a:pPr lvl="1"/>
            <a:r>
              <a:rPr lang="en-US" dirty="0" smtClean="0"/>
              <a:t>Tight jet cleaning should not be used – still under discussion</a:t>
            </a:r>
          </a:p>
          <a:p>
            <a:pPr lvl="1"/>
            <a:r>
              <a:rPr lang="en-US" dirty="0" smtClean="0">
                <a:hlinkClick r:id="rId4"/>
              </a:rPr>
              <a:t>https://twiki.cern.ch/twiki/bin/view/AtlasProtected/HowToCleanJets#Bad_jets_rel16_data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Preliminary </a:t>
            </a:r>
            <a:r>
              <a:rPr lang="en-US" b="1" dirty="0" err="1" smtClean="0"/>
              <a:t>b</a:t>
            </a:r>
            <a:r>
              <a:rPr lang="en-US" b="1" dirty="0" smtClean="0"/>
              <a:t>-tagging calibrations</a:t>
            </a:r>
            <a:r>
              <a:rPr lang="en-US" dirty="0" smtClean="0"/>
              <a:t> for release 16 based on full 2010 data:</a:t>
            </a:r>
          </a:p>
          <a:p>
            <a:pPr lvl="1"/>
            <a:r>
              <a:rPr lang="en-US" dirty="0" smtClean="0">
                <a:hlinkClick r:id="rId5"/>
              </a:rPr>
              <a:t>https://twiki.cern.ch/twiki/bin/view/AtlasProtected/Analysis16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dirty="0" smtClean="0"/>
              <a:t>/gamma recommendations for </a:t>
            </a:r>
            <a:r>
              <a:rPr lang="en-US" b="1" dirty="0" smtClean="0"/>
              <a:t>energy scale and resolution</a:t>
            </a:r>
            <a:r>
              <a:rPr lang="en-US" dirty="0" smtClean="0"/>
              <a:t> in release 16:</a:t>
            </a:r>
          </a:p>
          <a:p>
            <a:pPr lvl="1"/>
            <a:r>
              <a:rPr lang="en-US" dirty="0" smtClean="0">
                <a:hlinkClick r:id="rId6"/>
              </a:rPr>
              <a:t>https://twiki.cern.ch/twiki/bin/view/AtlasProtected/EnergyScaleResolutionRecommendations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 err="1" smtClean="0"/>
              <a:t>rescaler</a:t>
            </a:r>
            <a:r>
              <a:rPr lang="en-US" dirty="0" smtClean="0"/>
              <a:t> tool: </a:t>
            </a:r>
            <a:r>
              <a:rPr lang="en-US" u="sng" dirty="0" smtClean="0">
                <a:hlinkClick r:id="rId7"/>
              </a:rPr>
              <a:t>https://twiki.cern.ch/twiki/bin/view/AtlasProtected/EnergyRescaler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Other:</a:t>
            </a:r>
          </a:p>
          <a:p>
            <a:pPr lvl="1"/>
            <a:r>
              <a:rPr lang="en-US" dirty="0" smtClean="0"/>
              <a:t>HSG5 </a:t>
            </a:r>
            <a:r>
              <a:rPr lang="en-US" b="1" dirty="0" smtClean="0"/>
              <a:t>Workshop in </a:t>
            </a:r>
            <a:r>
              <a:rPr lang="en-US" b="1" dirty="0" err="1" smtClean="0"/>
              <a:t>Dubna</a:t>
            </a:r>
            <a:r>
              <a:rPr lang="en-US" dirty="0" smtClean="0"/>
              <a:t> – 17</a:t>
            </a:r>
            <a:r>
              <a:rPr lang="en-US" baseline="30000" dirty="0" smtClean="0"/>
              <a:t>th</a:t>
            </a:r>
            <a:r>
              <a:rPr lang="en-US" dirty="0" smtClean="0"/>
              <a:t> – 19</a:t>
            </a:r>
            <a:r>
              <a:rPr lang="en-US" baseline="30000" dirty="0" smtClean="0"/>
              <a:t>th</a:t>
            </a:r>
            <a:r>
              <a:rPr lang="en-US" dirty="0" smtClean="0"/>
              <a:t> May 2011:</a:t>
            </a:r>
          </a:p>
          <a:p>
            <a:pPr lvl="2"/>
            <a:r>
              <a:rPr lang="en-US" dirty="0" smtClean="0">
                <a:hlinkClick r:id="rId8"/>
              </a:rPr>
              <a:t>http://indico.cern.ch/conferenceDisplay.py?confId=124954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Instructions for obtaining Visas in Geneva consulate will be available soon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Will be the last check point for Summer CONF notes before approval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LHC Higgs Cross Section Working Group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57" y="1368778"/>
            <a:ext cx="4434421" cy="4514177"/>
          </a:xfrm>
          <a:prstGeom prst="rect">
            <a:avLst/>
          </a:prstGeom>
          <a:effectLst>
            <a:outerShdw blurRad="82550" dist="190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9" y="2112893"/>
            <a:ext cx="4224156" cy="280136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H→bb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meeting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Good attendance by theorists</a:t>
            </a:r>
          </a:p>
          <a:p>
            <a:pPr lvl="1"/>
            <a:r>
              <a:rPr lang="en-US" dirty="0" smtClean="0"/>
              <a:t>Presentations from CMS &amp; us</a:t>
            </a:r>
          </a:p>
          <a:p>
            <a:pPr lvl="1"/>
            <a:r>
              <a:rPr lang="en-US" dirty="0" smtClean="0"/>
              <a:t>First differential K factors for WH and </a:t>
            </a:r>
            <a:r>
              <a:rPr lang="en-US" dirty="0" err="1" smtClean="0"/>
              <a:t>ttH</a:t>
            </a:r>
            <a:r>
              <a:rPr lang="en-US" dirty="0" smtClean="0"/>
              <a:t> production shown by C. Potter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LHC Higgs Cross Section Group </a:t>
            </a:r>
            <a:r>
              <a:rPr lang="en-US" dirty="0" smtClean="0">
                <a:hlinkClick r:id="rId4"/>
              </a:rPr>
              <a:t>wiki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78"/>
            <a:ext cx="8229600" cy="22857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Proposal for Life without the ESD: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J.Boyd’s</a:t>
            </a:r>
            <a:r>
              <a:rPr lang="en-US" dirty="0" smtClean="0"/>
              <a:t> talk in the weekly (2 weeks ago): </a:t>
            </a:r>
            <a:r>
              <a:rPr lang="en-US" dirty="0" smtClean="0">
                <a:hlinkClick r:id="rId2"/>
              </a:rPr>
              <a:t>http://indico.cern.ch/conferenceDisplay.py?confId=119624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If you rely on </a:t>
            </a:r>
            <a:r>
              <a:rPr lang="en-US" dirty="0" err="1" smtClean="0"/>
              <a:t>ESDs</a:t>
            </a:r>
            <a:r>
              <a:rPr lang="en-US" dirty="0" smtClean="0"/>
              <a:t> please make sure to follow this discussion</a:t>
            </a:r>
          </a:p>
          <a:p>
            <a:pPr marL="742950" lvl="2" indent="-342900"/>
            <a:r>
              <a:rPr lang="en-US" dirty="0" smtClean="0"/>
              <a:t>Subscribe </a:t>
            </a:r>
            <a:r>
              <a:rPr lang="en-US" smtClean="0"/>
              <a:t>to</a:t>
            </a:r>
            <a:r>
              <a:rPr lang="en-US" smtClean="0"/>
              <a:t> </a:t>
            </a:r>
            <a:r>
              <a:rPr lang="en-US" u="sng" smtClean="0">
                <a:hlinkClick r:id="rId3"/>
              </a:rPr>
              <a:t>hn-</a:t>
            </a:r>
            <a:r>
              <a:rPr lang="en-US" u="sng" dirty="0" smtClean="0">
                <a:hlinkClick r:id="rId3"/>
              </a:rPr>
              <a:t>atlas-primary-dpd-content@cern.ch</a:t>
            </a:r>
            <a:r>
              <a:rPr lang="en-US" u="sng" dirty="0" smtClean="0"/>
              <a:t>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00" y="3004595"/>
            <a:ext cx="6773116" cy="3457793"/>
          </a:xfrm>
          <a:prstGeom prst="rect">
            <a:avLst/>
          </a:prstGeom>
          <a:effectLst>
            <a:outerShdw blurRad="95250" dist="1397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78"/>
            <a:ext cx="8229600" cy="873196"/>
          </a:xfrm>
        </p:spPr>
        <p:txBody>
          <a:bodyPr>
            <a:normAutofit/>
          </a:bodyPr>
          <a:lstStyle/>
          <a:p>
            <a:r>
              <a:rPr lang="en-US" dirty="0" smtClean="0"/>
              <a:t>Good Run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268"/>
            <a:ext cx="8179150" cy="140482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GRLs</a:t>
            </a:r>
            <a:r>
              <a:rPr lang="en-US" dirty="0" smtClean="0"/>
              <a:t> produced by automatic production can be found at: </a:t>
            </a:r>
            <a:r>
              <a:rPr lang="en-US" dirty="0" smtClean="0">
                <a:hlinkClick r:id="rId2"/>
              </a:rPr>
              <a:t>http://atlasdqm.web.cern.ch/atlasdqm/grlgen/</a:t>
            </a:r>
            <a:endParaRPr lang="en-US" dirty="0" smtClean="0"/>
          </a:p>
          <a:p>
            <a:r>
              <a:rPr lang="en-US" dirty="0" smtClean="0"/>
              <a:t>Templates can be found at: /</a:t>
            </a:r>
            <a:r>
              <a:rPr lang="en-US" dirty="0" err="1" smtClean="0"/>
              <a:t>afs/cern.ch/user/a/atlasdqm/grl</a:t>
            </a:r>
            <a:r>
              <a:rPr lang="en-US" dirty="0" smtClean="0"/>
              <a:t>/</a:t>
            </a:r>
          </a:p>
          <a:p>
            <a:r>
              <a:rPr lang="en-US" dirty="0" smtClean="0"/>
              <a:t>Will need to investigate if we can use a standard GRL – volunteers?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0" y="2277262"/>
            <a:ext cx="6193888" cy="4254223"/>
          </a:xfrm>
          <a:prstGeom prst="rect">
            <a:avLst/>
          </a:prstGeom>
          <a:effectLst>
            <a:outerShdw blurRad="95250" dist="190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733" y="3047146"/>
            <a:ext cx="5041900" cy="3238500"/>
          </a:xfrm>
          <a:prstGeom prst="rect">
            <a:avLst/>
          </a:prstGeom>
          <a:effectLst>
            <a:outerShdw blurRad="107950" dist="190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259" y="4775492"/>
            <a:ext cx="5226253" cy="1862823"/>
          </a:xfrm>
          <a:prstGeom prst="rect">
            <a:avLst/>
          </a:prstGeom>
          <a:effectLst>
            <a:outerShdw blurRad="95250" dist="165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809"/>
          </a:xfrm>
        </p:spPr>
        <p:txBody>
          <a:bodyPr/>
          <a:lstStyle/>
          <a:p>
            <a:r>
              <a:rPr lang="en-US" dirty="0" smtClean="0"/>
              <a:t>Fast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35" y="1056447"/>
            <a:ext cx="8830940" cy="556711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Idea is to  </a:t>
            </a:r>
            <a:r>
              <a:rPr lang="en-US" dirty="0" smtClean="0">
                <a:solidFill>
                  <a:srgbClr val="008000"/>
                </a:solidFill>
              </a:rPr>
              <a:t>receive early warning </a:t>
            </a:r>
            <a:r>
              <a:rPr lang="en-US" dirty="0" smtClean="0"/>
              <a:t>when there is something interesting in the data</a:t>
            </a:r>
          </a:p>
          <a:p>
            <a:pPr lvl="1"/>
            <a:r>
              <a:rPr lang="en-US" dirty="0" smtClean="0"/>
              <a:t>…better than getting a late warning from the other side of the ring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Not to make plots of control regions – we have the regular monitoring for that</a:t>
            </a:r>
          </a:p>
          <a:p>
            <a:pPr lvl="1"/>
            <a:r>
              <a:rPr lang="en-US" dirty="0" smtClean="0"/>
              <a:t>Not to do the analysis in real time – no final corrections, systematic uncertainties etc</a:t>
            </a:r>
          </a:p>
          <a:p>
            <a:pPr lvl="2"/>
            <a:r>
              <a:rPr lang="en-US" dirty="0" smtClean="0"/>
              <a:t>Note that not seeing a signal does not mean it is not there, and vice versa!...</a:t>
            </a:r>
          </a:p>
          <a:p>
            <a:r>
              <a:rPr lang="en-US" dirty="0" smtClean="0"/>
              <a:t>Implications are that it should be </a:t>
            </a:r>
            <a:r>
              <a:rPr lang="en-US" b="1" dirty="0" smtClean="0"/>
              <a:t>stable</a:t>
            </a:r>
            <a:r>
              <a:rPr lang="en-US" dirty="0" smtClean="0"/>
              <a:t> and </a:t>
            </a:r>
            <a:r>
              <a:rPr lang="en-US" b="1" dirty="0" smtClean="0"/>
              <a:t>robust</a:t>
            </a:r>
            <a:r>
              <a:rPr lang="en-US" dirty="0" smtClean="0"/>
              <a:t> selection focusing on signal region</a:t>
            </a:r>
          </a:p>
          <a:p>
            <a:endParaRPr lang="en-US" dirty="0" smtClean="0"/>
          </a:p>
          <a:p>
            <a:r>
              <a:rPr lang="en-US" dirty="0" smtClean="0"/>
              <a:t>Several open technical/organizational questions at the moment:</a:t>
            </a:r>
          </a:p>
          <a:p>
            <a:pPr lvl="1"/>
            <a:r>
              <a:rPr lang="en-US" dirty="0" smtClean="0"/>
              <a:t>Where to run: Tier0, CAF or CERN Tier1 </a:t>
            </a:r>
          </a:p>
          <a:p>
            <a:pPr lvl="2"/>
            <a:r>
              <a:rPr lang="en-US" dirty="0" smtClean="0"/>
              <a:t>Other Tier1/2/3 would require too much bandwidth for AOD/D3PD/DAOD transfer</a:t>
            </a:r>
          </a:p>
          <a:p>
            <a:pPr lvl="1"/>
            <a:r>
              <a:rPr lang="en-US" dirty="0" smtClean="0"/>
              <a:t>What data format: </a:t>
            </a:r>
          </a:p>
          <a:p>
            <a:pPr lvl="1"/>
            <a:r>
              <a:rPr lang="en-US" dirty="0" smtClean="0"/>
              <a:t>D3PD:</a:t>
            </a:r>
          </a:p>
          <a:p>
            <a:pPr lvl="2"/>
            <a:r>
              <a:rPr lang="en-US" dirty="0" smtClean="0"/>
              <a:t>Serious complications from D3PD versioning and stability  - D3PDs not stable until long after data collection</a:t>
            </a:r>
          </a:p>
          <a:p>
            <a:pPr lvl="2"/>
            <a:r>
              <a:rPr lang="en-US" dirty="0" smtClean="0"/>
              <a:t>D3PD size also a problem – would need to be produced from recent </a:t>
            </a:r>
            <a:r>
              <a:rPr lang="en-US" dirty="0" err="1" smtClean="0"/>
              <a:t>AODs</a:t>
            </a:r>
            <a:r>
              <a:rPr lang="en-US" dirty="0" smtClean="0"/>
              <a:t> as they are produced</a:t>
            </a:r>
          </a:p>
          <a:p>
            <a:pPr lvl="2"/>
            <a:r>
              <a:rPr lang="en-US" dirty="0" smtClean="0"/>
              <a:t>Which D3PD – many different varieties and  would require different analysis applications starting from different inputs</a:t>
            </a:r>
          </a:p>
          <a:p>
            <a:pPr lvl="1"/>
            <a:r>
              <a:rPr lang="en-US" dirty="0" smtClean="0"/>
              <a:t>AOD:</a:t>
            </a:r>
          </a:p>
          <a:p>
            <a:pPr lvl="2"/>
            <a:r>
              <a:rPr lang="en-US" dirty="0" smtClean="0"/>
              <a:t>Would need to implement analysis selection in Athena! (</a:t>
            </a:r>
            <a:r>
              <a:rPr lang="en-US" dirty="0" err="1" smtClean="0"/>
              <a:t>IWithin</a:t>
            </a:r>
            <a:r>
              <a:rPr lang="en-US" dirty="0" smtClean="0"/>
              <a:t> monitoring framework?)</a:t>
            </a:r>
          </a:p>
          <a:p>
            <a:pPr lvl="2"/>
            <a:r>
              <a:rPr lang="en-US" dirty="0" smtClean="0"/>
              <a:t>Less versioning complications – could use stable Tier0 cache used for production</a:t>
            </a:r>
          </a:p>
          <a:p>
            <a:pPr lvl="2"/>
            <a:r>
              <a:rPr lang="en-US" dirty="0" smtClean="0"/>
              <a:t>Could produce DAOD for selected events – would allow easy subsequent analysis, producing event displays etc</a:t>
            </a:r>
          </a:p>
          <a:p>
            <a:endParaRPr lang="en-US" dirty="0" smtClean="0"/>
          </a:p>
          <a:p>
            <a:r>
              <a:rPr lang="en-US" dirty="0" smtClean="0"/>
              <a:t>When plans are more clear will need someone to implement/coordinate this for our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90333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89" y="842143"/>
            <a:ext cx="6847077" cy="5048855"/>
          </a:xfrm>
          <a:prstGeom prst="rect">
            <a:avLst/>
          </a:prstGeom>
          <a:effectLst>
            <a:outerShdw blurRad="95250" dist="1397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33" y="513127"/>
            <a:ext cx="7172860" cy="5396022"/>
          </a:xfrm>
          <a:prstGeom prst="rect">
            <a:avLst/>
          </a:prstGeom>
          <a:effectLst>
            <a:outerShdw blurRad="107950" dist="190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24156</TotalTime>
  <Words>718</Words>
  <Application>Microsoft Macintosh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H-&gt;bb Weekly Meeting</vt:lpstr>
      <vt:lpstr>News! News! News!</vt:lpstr>
      <vt:lpstr>LHC Higgs Cross Section Working Group</vt:lpstr>
      <vt:lpstr>Slide 4</vt:lpstr>
      <vt:lpstr>Good Run List</vt:lpstr>
      <vt:lpstr>Fast Monitoring</vt:lpstr>
      <vt:lpstr>Backup</vt:lpstr>
      <vt:lpstr>Slide 8</vt:lpstr>
      <vt:lpstr>Slide 9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24</cp:revision>
  <dcterms:created xsi:type="dcterms:W3CDTF">2011-02-22T19:58:58Z</dcterms:created>
  <dcterms:modified xsi:type="dcterms:W3CDTF">2011-02-22T19:59:19Z</dcterms:modified>
</cp:coreProperties>
</file>