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11" r:id="rId3"/>
    <p:sldId id="415" r:id="rId4"/>
    <p:sldId id="418" r:id="rId5"/>
    <p:sldId id="405" r:id="rId6"/>
    <p:sldId id="417" r:id="rId7"/>
    <p:sldId id="416" r:id="rId8"/>
    <p:sldId id="286" r:id="rId9"/>
    <p:sldId id="414" r:id="rId10"/>
    <p:sldId id="406" r:id="rId11"/>
    <p:sldId id="409" r:id="rId12"/>
    <p:sldId id="40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6/20/11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6/20/11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dsweb.cern.ch/record/1307560?ln=en" TargetMode="External"/><Relationship Id="rId4" Type="http://schemas.openxmlformats.org/officeDocument/2006/relationships/hyperlink" Target="https://twiki.cern.ch/twiki/bin/view/AtlasProtected/HSG5ConfNoteSteps2011%23CONF_note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:443/conferenceDisplay.py?confId=14369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Main/PrivateD3PDWithJVFFix" TargetMode="Externa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10825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H-&gt;bb Note Plans for Summer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28260"/>
            <a:ext cx="6400800" cy="7802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</a:t>
            </a:r>
            <a:r>
              <a:rPr lang="en-US" dirty="0" smtClean="0"/>
              <a:t>)</a:t>
            </a:r>
          </a:p>
          <a:p>
            <a:r>
              <a:rPr lang="en-US" dirty="0" smtClean="0"/>
              <a:t>HSG5 H-&gt;bb weekly </a:t>
            </a:r>
            <a:r>
              <a:rPr lang="en-US" dirty="0" smtClean="0"/>
              <a:t>m</a:t>
            </a:r>
            <a:r>
              <a:rPr lang="en-US" dirty="0" smtClean="0"/>
              <a:t>eeting</a:t>
            </a:r>
            <a:r>
              <a:rPr lang="en-US" dirty="0" smtClean="0"/>
              <a:t>,</a:t>
            </a:r>
            <a:r>
              <a:rPr lang="en-US" dirty="0" smtClean="0"/>
              <a:t> 21 </a:t>
            </a:r>
            <a:r>
              <a:rPr lang="en-US" dirty="0" smtClean="0"/>
              <a:t>June 2011</a:t>
            </a:r>
            <a:endParaRPr lang="en-US" dirty="0"/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2130425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806"/>
          </a:xfrm>
        </p:spPr>
        <p:txBody>
          <a:bodyPr/>
          <a:lstStyle/>
          <a:p>
            <a:r>
              <a:rPr lang="en-US" dirty="0" smtClean="0"/>
              <a:t>Do we need a JVF cut?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444"/>
            <a:ext cx="8229600" cy="13123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principle yes!… </a:t>
            </a:r>
          </a:p>
          <a:p>
            <a:r>
              <a:rPr lang="en-US" dirty="0" smtClean="0"/>
              <a:t>Need to use cut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jets</a:t>
            </a:r>
            <a:r>
              <a:rPr lang="en-US" dirty="0" smtClean="0"/>
              <a:t> = 2 to suppress </a:t>
            </a:r>
            <a:r>
              <a:rPr lang="en-US" dirty="0" err="1" smtClean="0"/>
              <a:t>tt</a:t>
            </a:r>
            <a:r>
              <a:rPr lang="en-US" dirty="0" smtClean="0"/>
              <a:t> background; use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jets</a:t>
            </a:r>
            <a:r>
              <a:rPr lang="en-US" dirty="0" smtClean="0"/>
              <a:t> = 3 as </a:t>
            </a:r>
            <a:r>
              <a:rPr lang="en-US" dirty="0" err="1" smtClean="0"/>
              <a:t>tt</a:t>
            </a:r>
            <a:r>
              <a:rPr lang="en-US" dirty="0" smtClean="0"/>
              <a:t> control region  </a:t>
            </a:r>
          </a:p>
          <a:p>
            <a:r>
              <a:rPr lang="en-US" dirty="0" smtClean="0"/>
              <a:t>So must suppress spurious jets from pileup…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8110" y="2444604"/>
            <a:ext cx="3725235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Njets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QCD background from data</a:t>
            </a:r>
          </a:p>
          <a:p>
            <a:r>
              <a:rPr lang="en-US" dirty="0" smtClean="0"/>
              <a:t>Before last scale factor (1-b sideband)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794852" y="3367934"/>
            <a:ext cx="4193827" cy="2988416"/>
            <a:chOff x="4794852" y="3367934"/>
            <a:chExt cx="4193827" cy="29884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4852" y="3367934"/>
              <a:ext cx="4193827" cy="298841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61370" y="3367934"/>
              <a:ext cx="2381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Paul Thompson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2625" y="3289653"/>
            <a:ext cx="3905545" cy="3066697"/>
            <a:chOff x="4859536" y="3654778"/>
            <a:chExt cx="3905545" cy="30666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9536" y="3654778"/>
              <a:ext cx="3905545" cy="306669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362593" y="3733059"/>
              <a:ext cx="2381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Lianliang</a:t>
              </a:r>
              <a:r>
                <a:rPr lang="en-US" dirty="0" smtClean="0"/>
                <a:t> Ma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76592" y="2444605"/>
            <a:ext cx="345157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Njets</a:t>
            </a:r>
            <a:r>
              <a:rPr lang="en-US" dirty="0" smtClean="0"/>
              <a:t> &lt; 4</a:t>
            </a:r>
          </a:p>
          <a:p>
            <a:r>
              <a:rPr lang="en-US" dirty="0" smtClean="0"/>
              <a:t>All backgrounds from Monte Carlo</a:t>
            </a:r>
          </a:p>
          <a:p>
            <a:r>
              <a:rPr lang="en-US" dirty="0" smtClean="0"/>
              <a:t>bb and cc MC clearly not enough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749"/>
            <a:ext cx="8229600" cy="797806"/>
          </a:xfrm>
        </p:spPr>
        <p:txBody>
          <a:bodyPr/>
          <a:lstStyle/>
          <a:p>
            <a:r>
              <a:rPr lang="en-US" dirty="0" smtClean="0"/>
              <a:t>Do we need a JVF cut?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1087"/>
            <a:ext cx="4420681" cy="147539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fact, not using the Jet Vertex Fraction seems to have a significant effect on </a:t>
            </a:r>
            <a:r>
              <a:rPr lang="en-US" dirty="0" err="1" smtClean="0"/>
              <a:t>Njets</a:t>
            </a:r>
            <a:endParaRPr lang="en-US" dirty="0" smtClean="0"/>
          </a:p>
          <a:p>
            <a:r>
              <a:rPr lang="en-US" dirty="0" smtClean="0"/>
              <a:t>But a small effect after all cuts…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57200" y="2753076"/>
            <a:ext cx="3808920" cy="3603274"/>
            <a:chOff x="457200" y="2384777"/>
            <a:chExt cx="3808920" cy="360327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384777"/>
              <a:ext cx="3808920" cy="360327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7200" y="2384777"/>
              <a:ext cx="1947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Haifeng</a:t>
              </a:r>
              <a:r>
                <a:rPr lang="en-US" dirty="0" smtClean="0"/>
                <a:t> Li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77881" y="2753075"/>
            <a:ext cx="3808919" cy="3603273"/>
            <a:chOff x="4877881" y="2384776"/>
            <a:chExt cx="3808919" cy="36032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7881" y="2384776"/>
              <a:ext cx="3808919" cy="360327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877881" y="2384777"/>
              <a:ext cx="1947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Haifeng</a:t>
              </a:r>
              <a:r>
                <a:rPr lang="en-US" dirty="0" smtClean="0"/>
                <a:t> Li</a:t>
              </a:r>
              <a:endParaRPr lang="en-US" dirty="0"/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815147" y="1246548"/>
          <a:ext cx="391691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639"/>
                <a:gridCol w="1305639"/>
                <a:gridCol w="130563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JVF cut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JVF &gt; 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54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WH/ZH Note: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0112"/>
            <a:ext cx="8229600" cy="53262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Skeleton draft of INT note should be available now…</a:t>
            </a:r>
          </a:p>
          <a:p>
            <a:endParaRPr lang="en-US" dirty="0" smtClean="0"/>
          </a:p>
          <a:p>
            <a:r>
              <a:rPr lang="en-US" dirty="0" smtClean="0"/>
              <a:t>Then a couple of weeks to finish details of QCD BG determination and interact with Editorial Board</a:t>
            </a:r>
          </a:p>
          <a:p>
            <a:pPr lvl="1"/>
            <a:r>
              <a:rPr lang="en-US" dirty="0" smtClean="0"/>
              <a:t>Expect some changes to cuts etc during this </a:t>
            </a:r>
          </a:p>
          <a:p>
            <a:endParaRPr lang="en-US" dirty="0" smtClean="0"/>
          </a:p>
          <a:p>
            <a:r>
              <a:rPr lang="en-US" dirty="0" smtClean="0"/>
              <a:t>Dataset frozen on 22 June (I think)</a:t>
            </a:r>
          </a:p>
          <a:p>
            <a:endParaRPr lang="en-US" dirty="0" smtClean="0"/>
          </a:p>
          <a:p>
            <a:r>
              <a:rPr lang="en-US" dirty="0" smtClean="0"/>
              <a:t>Preliminary </a:t>
            </a:r>
            <a:r>
              <a:rPr lang="en-US" dirty="0" err="1" smtClean="0"/>
              <a:t>b</a:t>
            </a:r>
            <a:r>
              <a:rPr lang="en-US" dirty="0" smtClean="0"/>
              <a:t>-tagging calibrations around same time</a:t>
            </a:r>
          </a:p>
          <a:p>
            <a:endParaRPr lang="en-US" dirty="0" smtClean="0"/>
          </a:p>
          <a:p>
            <a:r>
              <a:rPr lang="en-US" dirty="0" smtClean="0"/>
              <a:t>Aim for Higgs approval at end of June</a:t>
            </a:r>
          </a:p>
          <a:p>
            <a:endParaRPr lang="en-US" dirty="0" smtClean="0"/>
          </a:p>
          <a:p>
            <a:r>
              <a:rPr lang="en-US" dirty="0" smtClean="0"/>
              <a:t>Last iteration with final </a:t>
            </a:r>
            <a:r>
              <a:rPr lang="en-US" dirty="0" err="1" smtClean="0"/>
              <a:t>b</a:t>
            </a:r>
            <a:r>
              <a:rPr lang="en-US" dirty="0" smtClean="0"/>
              <a:t>-tagging calibrations on…</a:t>
            </a:r>
          </a:p>
          <a:p>
            <a:endParaRPr lang="en-US" dirty="0" smtClean="0"/>
          </a:p>
          <a:p>
            <a:r>
              <a:rPr lang="en-US" dirty="0" smtClean="0"/>
              <a:t>Circulate note to ATLAS for CONF approval in early July for approval in time for EPS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6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News! News!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46" y="1256108"/>
            <a:ext cx="4556707" cy="20215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About</a:t>
            </a:r>
            <a:r>
              <a:rPr lang="en-US" dirty="0" smtClean="0"/>
              <a:t> </a:t>
            </a:r>
            <a:r>
              <a:rPr lang="en-US" dirty="0" smtClean="0"/>
              <a:t>1</a:t>
            </a:r>
            <a:r>
              <a:rPr lang="en-US" dirty="0" smtClean="0"/>
              <a:t>.01 </a:t>
            </a:r>
            <a:r>
              <a:rPr lang="en-US" dirty="0" smtClean="0"/>
              <a:t>fb</a:t>
            </a:r>
            <a:r>
              <a:rPr lang="en-US" baseline="30000" dirty="0" smtClean="0"/>
              <a:t>-1</a:t>
            </a:r>
            <a:r>
              <a:rPr lang="en-US" dirty="0" smtClean="0"/>
              <a:t> collected with stable beams so far </a:t>
            </a:r>
            <a:r>
              <a:rPr lang="en-US" dirty="0" smtClean="0"/>
              <a:t>(</a:t>
            </a:r>
            <a:r>
              <a:rPr lang="en-US" dirty="0" smtClean="0"/>
              <a:t>1.06 fb</a:t>
            </a:r>
            <a:r>
              <a:rPr lang="en-US" baseline="30000" dirty="0" smtClean="0"/>
              <a:t>-1</a:t>
            </a:r>
            <a:r>
              <a:rPr lang="en-US" dirty="0" smtClean="0"/>
              <a:t>  </a:t>
            </a:r>
            <a:r>
              <a:rPr lang="en-US" dirty="0" smtClean="0"/>
              <a:t>delivered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Peak </a:t>
            </a:r>
            <a:r>
              <a:rPr lang="en-US" dirty="0" err="1" smtClean="0"/>
              <a:t>lumi</a:t>
            </a:r>
            <a:r>
              <a:rPr lang="en-US" dirty="0" smtClean="0"/>
              <a:t>  1.26x10</a:t>
            </a:r>
            <a:r>
              <a:rPr lang="en-US" baseline="30000" dirty="0" smtClean="0"/>
              <a:t>33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r>
              <a:rPr lang="en-US" dirty="0" smtClean="0"/>
              <a:t>30 – 50pb</a:t>
            </a:r>
            <a:r>
              <a:rPr lang="en-US" baseline="30000" dirty="0" smtClean="0"/>
              <a:t>-1</a:t>
            </a:r>
            <a:r>
              <a:rPr lang="en-US" dirty="0" smtClean="0"/>
              <a:t> per day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- 7/6/2011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177" y="3717036"/>
            <a:ext cx="3672892" cy="26393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36421" y="3277620"/>
            <a:ext cx="4024872" cy="3078730"/>
            <a:chOff x="636421" y="3838956"/>
            <a:chExt cx="3439430" cy="25173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421" y="3838956"/>
              <a:ext cx="3402359" cy="251739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24200" y="3870505"/>
              <a:ext cx="951651" cy="30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Fabiola</a:t>
              </a:r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906" y="1067466"/>
            <a:ext cx="3687163" cy="2649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3" y="757226"/>
            <a:ext cx="7628719" cy="5682866"/>
          </a:xfrm>
          <a:prstGeom prst="rect">
            <a:avLst/>
          </a:prstGeom>
          <a:effectLst>
            <a:outerShdw blurRad="69850" dist="1143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56882" y="97699"/>
            <a:ext cx="712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F.Zimmermann</a:t>
            </a:r>
            <a:r>
              <a:rPr lang="en-US" dirty="0" smtClean="0"/>
              <a:t> (ATLAS Week): https</a:t>
            </a:r>
            <a:r>
              <a:rPr lang="en-US" dirty="0" smtClean="0"/>
              <a:t>://</a:t>
            </a:r>
            <a:r>
              <a:rPr lang="en-US" dirty="0" err="1" smtClean="0"/>
              <a:t>indico.cern.ch/getFile.py/access?contribId</a:t>
            </a:r>
            <a:r>
              <a:rPr lang="en-US" dirty="0" smtClean="0"/>
              <a:t>=66&amp;sessionId=8&amp;resId=1&amp;materialId=</a:t>
            </a:r>
            <a:r>
              <a:rPr lang="en-US" dirty="0" err="1" smtClean="0"/>
              <a:t>slides&amp;confId</a:t>
            </a:r>
            <a:r>
              <a:rPr lang="en-US" dirty="0" smtClean="0"/>
              <a:t>=141246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939"/>
            <a:ext cx="8229600" cy="953556"/>
          </a:xfrm>
        </p:spPr>
        <p:txBody>
          <a:bodyPr/>
          <a:lstStyle/>
          <a:p>
            <a:r>
              <a:rPr lang="en-US" dirty="0" smtClean="0"/>
              <a:t>WH/ZH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4884"/>
            <a:ext cx="9143999" cy="249825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First meeting with the editorial board on Friday last </a:t>
            </a:r>
            <a:r>
              <a:rPr lang="en-US" dirty="0" err="1" smtClean="0"/>
              <a:t>week:</a:t>
            </a:r>
            <a:r>
              <a:rPr lang="en-US" dirty="0" err="1" smtClean="0">
                <a:hlinkClick r:id="rId2"/>
              </a:rPr>
              <a:t>https</a:t>
            </a:r>
            <a:r>
              <a:rPr lang="en-US" dirty="0" err="1" smtClean="0">
                <a:hlinkClick r:id="rId2"/>
              </a:rPr>
              <a:t>://</a:t>
            </a:r>
            <a:r>
              <a:rPr lang="en-US" dirty="0" err="1" smtClean="0">
                <a:hlinkClick r:id="rId2"/>
              </a:rPr>
              <a:t>indico.cern.ch/</a:t>
            </a:r>
            <a:r>
              <a:rPr lang="en-US" dirty="0" err="1" smtClean="0">
                <a:hlinkClick r:id="rId2"/>
              </a:rPr>
              <a:t>conferenceDisplay.py?confId</a:t>
            </a:r>
            <a:r>
              <a:rPr lang="en-US" dirty="0" smtClean="0">
                <a:hlinkClick r:id="rId2"/>
              </a:rPr>
              <a:t>=</a:t>
            </a:r>
            <a:r>
              <a:rPr lang="en-US" dirty="0" smtClean="0">
                <a:hlinkClick r:id="rId2"/>
              </a:rPr>
              <a:t>143697</a:t>
            </a:r>
            <a:endParaRPr lang="en-US" dirty="0" smtClean="0"/>
          </a:p>
          <a:p>
            <a:pPr lvl="1"/>
            <a:r>
              <a:rPr lang="en-US" dirty="0" smtClean="0"/>
              <a:t>Many thanks to everyone who connected to the meeting!</a:t>
            </a:r>
          </a:p>
          <a:p>
            <a:pPr lvl="1"/>
            <a:r>
              <a:rPr lang="en-US" dirty="0" smtClean="0"/>
              <a:t>Initial feedback from </a:t>
            </a:r>
            <a:r>
              <a:rPr lang="en-US" dirty="0" err="1" smtClean="0"/>
              <a:t>Ed.board</a:t>
            </a:r>
            <a:r>
              <a:rPr lang="en-US" dirty="0" smtClean="0"/>
              <a:t> already in first version of INT note</a:t>
            </a:r>
          </a:p>
          <a:p>
            <a:r>
              <a:rPr lang="en-US" dirty="0" smtClean="0"/>
              <a:t>Note available in CDS (re-used old </a:t>
            </a:r>
            <a:r>
              <a:rPr lang="en-US" dirty="0" smtClean="0"/>
              <a:t>CDS record): </a:t>
            </a:r>
            <a:r>
              <a:rPr lang="en-US" dirty="0" smtClean="0">
                <a:hlinkClick r:id="rId3"/>
              </a:rPr>
              <a:t>http://cdsweb.cern.ch/record/1307560?ln=</a:t>
            </a:r>
            <a:r>
              <a:rPr lang="en-US" dirty="0" smtClean="0">
                <a:hlinkClick r:id="rId3"/>
              </a:rPr>
              <a:t>en</a:t>
            </a:r>
            <a:endParaRPr lang="en-US" dirty="0" smtClean="0"/>
          </a:p>
          <a:p>
            <a:pPr lvl="1"/>
            <a:r>
              <a:rPr lang="en-US" dirty="0" smtClean="0"/>
              <a:t>List of authors to be updated soon</a:t>
            </a:r>
          </a:p>
          <a:p>
            <a:r>
              <a:rPr lang="en-US" dirty="0" smtClean="0"/>
              <a:t>Next </a:t>
            </a:r>
            <a:r>
              <a:rPr lang="en-US" dirty="0" err="1" smtClean="0"/>
              <a:t>Ed.board</a:t>
            </a:r>
            <a:r>
              <a:rPr lang="en-US" dirty="0" smtClean="0"/>
              <a:t> meeting on Thursday (10:30-12 CET) – next </a:t>
            </a:r>
            <a:r>
              <a:rPr lang="en-US" dirty="0" smtClean="0"/>
              <a:t>steps described in:</a:t>
            </a:r>
            <a:r>
              <a:rPr lang="en-US" dirty="0" smtClean="0"/>
              <a:t> 	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 smtClean="0">
                <a:hlinkClick r:id="rId4"/>
              </a:rPr>
              <a:t>://twiki.cern.ch/twiki/bin/view/AtlasProtected/HSG5ConfNoteSteps2011#</a:t>
            </a:r>
            <a:r>
              <a:rPr lang="en-US" dirty="0" smtClean="0">
                <a:hlinkClick r:id="rId4"/>
              </a:rPr>
              <a:t>CONF_note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61" y="3279838"/>
            <a:ext cx="4339998" cy="3202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970" y="3279838"/>
            <a:ext cx="4210133" cy="306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584"/>
          </a:xfrm>
        </p:spPr>
        <p:txBody>
          <a:bodyPr/>
          <a:lstStyle/>
          <a:p>
            <a:r>
              <a:rPr lang="en-US" dirty="0" smtClean="0"/>
              <a:t>WH/ZH Note: Missing Ingredients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255887"/>
            <a:ext cx="4495800" cy="54655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Moving to MC10b:</a:t>
            </a:r>
            <a:r>
              <a:rPr lang="en-US" dirty="0" smtClean="0"/>
              <a:t> </a:t>
            </a:r>
            <a:r>
              <a:rPr lang="en-US" dirty="0" smtClean="0"/>
              <a:t>d</a:t>
            </a:r>
            <a:r>
              <a:rPr lang="en-US" dirty="0" smtClean="0"/>
              <a:t>one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b</a:t>
            </a:r>
            <a:r>
              <a:rPr lang="en-US" dirty="0" smtClean="0"/>
              <a:t> tagging: </a:t>
            </a:r>
          </a:p>
          <a:p>
            <a:pPr lvl="1"/>
            <a:r>
              <a:rPr lang="en-US" dirty="0" smtClean="0"/>
              <a:t>Need advanced tagger for increased background rejection</a:t>
            </a:r>
          </a:p>
          <a:p>
            <a:pPr lvl="1"/>
            <a:r>
              <a:rPr lang="en-US" dirty="0" smtClean="0"/>
              <a:t>Efficiency scale factors almost done</a:t>
            </a:r>
          </a:p>
          <a:p>
            <a:pPr lvl="1"/>
            <a:r>
              <a:rPr lang="en-US" dirty="0" smtClean="0"/>
              <a:t>Calibration &amp; fake rate: preliminary  on week of 20th June - will re-do analysis with final numbers</a:t>
            </a:r>
          </a:p>
          <a:p>
            <a:pPr lvl="1"/>
            <a:r>
              <a:rPr lang="en-US" dirty="0" smtClean="0"/>
              <a:t>IP3D+SV1, 60% efficiency working point</a:t>
            </a:r>
          </a:p>
          <a:p>
            <a:endParaRPr lang="en-US" dirty="0" smtClean="0"/>
          </a:p>
          <a:p>
            <a:r>
              <a:rPr lang="en-US" dirty="0" smtClean="0"/>
              <a:t>Jet Vertex Fraction: </a:t>
            </a:r>
          </a:p>
          <a:p>
            <a:pPr lvl="1"/>
            <a:r>
              <a:rPr lang="en-US" dirty="0" smtClean="0"/>
              <a:t>Fix exists but applicable only to AOD-based analyses – i.e. only one analysis in our group</a:t>
            </a:r>
            <a:endParaRPr lang="en-US" dirty="0" smtClean="0"/>
          </a:p>
          <a:p>
            <a:pPr lvl="1"/>
            <a:r>
              <a:rPr lang="en-US" dirty="0" smtClean="0"/>
              <a:t>D3PDs including the bug fix exist for part of the 2011 run – being </a:t>
            </a:r>
            <a:r>
              <a:rPr lang="en-US" dirty="0" smtClean="0"/>
              <a:t>transferred to Grid site</a:t>
            </a:r>
          </a:p>
          <a:p>
            <a:pPr lvl="1"/>
            <a:r>
              <a:rPr lang="en-US" b="1" dirty="0" smtClean="0"/>
              <a:t>Validation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495800" y="1255888"/>
            <a:ext cx="4648200" cy="54655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Editorial board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Richard </a:t>
            </a:r>
            <a:r>
              <a:rPr lang="en-US" dirty="0" err="1" smtClean="0"/>
              <a:t>Bateley</a:t>
            </a:r>
            <a:r>
              <a:rPr lang="en-US" dirty="0" smtClean="0"/>
              <a:t> (chair)</a:t>
            </a:r>
            <a:endParaRPr lang="en-US" dirty="0" smtClean="0"/>
          </a:p>
          <a:p>
            <a:pPr lvl="1"/>
            <a:r>
              <a:rPr lang="en-US" dirty="0" smtClean="0"/>
              <a:t>Alex Read</a:t>
            </a:r>
          </a:p>
          <a:p>
            <a:pPr lvl="1"/>
            <a:r>
              <a:rPr lang="en-US" dirty="0" smtClean="0"/>
              <a:t>Emmanuel Lemonier</a:t>
            </a:r>
          </a:p>
          <a:p>
            <a:pPr lvl="1"/>
            <a:r>
              <a:rPr lang="en-US" dirty="0" err="1" smtClean="0"/>
              <a:t>Niels</a:t>
            </a:r>
            <a:r>
              <a:rPr lang="en-US" dirty="0" smtClean="0"/>
              <a:t> </a:t>
            </a:r>
            <a:r>
              <a:rPr lang="en-US" dirty="0" smtClean="0"/>
              <a:t>van </a:t>
            </a:r>
            <a:r>
              <a:rPr lang="en-US" dirty="0" err="1" smtClean="0"/>
              <a:t>Eldik</a:t>
            </a:r>
            <a:endParaRPr lang="en-US" dirty="0" smtClean="0"/>
          </a:p>
          <a:p>
            <a:pPr marL="742950" lvl="2" indent="-342900"/>
            <a:r>
              <a:rPr lang="en-US" sz="2286" dirty="0" smtClean="0"/>
              <a:t>Good </a:t>
            </a:r>
            <a:r>
              <a:rPr lang="en-US" sz="2286" dirty="0" smtClean="0"/>
              <a:t>1</a:t>
            </a:r>
            <a:r>
              <a:rPr lang="en-US" sz="2286" baseline="30000" dirty="0" smtClean="0"/>
              <a:t>st</a:t>
            </a:r>
            <a:r>
              <a:rPr lang="en-US" sz="2286" dirty="0" smtClean="0"/>
              <a:t> </a:t>
            </a:r>
            <a:r>
              <a:rPr lang="en-US" sz="2286" dirty="0" smtClean="0"/>
              <a:t>meeting with </a:t>
            </a:r>
            <a:r>
              <a:rPr lang="en-US" sz="2286" dirty="0" err="1" smtClean="0"/>
              <a:t>Ed.Board</a:t>
            </a:r>
            <a:endParaRPr lang="en-US" sz="2286" dirty="0" smtClean="0"/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QCD background (incl. bb, cc):</a:t>
            </a:r>
          </a:p>
          <a:p>
            <a:pPr lvl="1"/>
            <a:r>
              <a:rPr lang="en-US" dirty="0" smtClean="0"/>
              <a:t>Almost </a:t>
            </a:r>
            <a:r>
              <a:rPr lang="en-US" dirty="0" smtClean="0"/>
              <a:t>there</a:t>
            </a:r>
          </a:p>
          <a:p>
            <a:pPr lvl="1"/>
            <a:r>
              <a:rPr lang="en-US" dirty="0" smtClean="0"/>
              <a:t>One </a:t>
            </a:r>
            <a:r>
              <a:rPr lang="en-US" b="1" dirty="0" smtClean="0"/>
              <a:t>feature to be understood</a:t>
            </a:r>
            <a:r>
              <a:rPr lang="en-US" dirty="0" smtClean="0"/>
              <a:t> in anti-track isolation QCD background in electron channel</a:t>
            </a:r>
            <a:endParaRPr lang="en-US" dirty="0" smtClean="0"/>
          </a:p>
          <a:p>
            <a:pPr lvl="1"/>
            <a:r>
              <a:rPr lang="en-US" dirty="0" smtClean="0"/>
              <a:t>Watch this space!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Systematics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First estimates done – dominated by </a:t>
            </a:r>
            <a:r>
              <a:rPr lang="en-US" dirty="0" err="1" smtClean="0"/>
              <a:t>b</a:t>
            </a:r>
            <a:r>
              <a:rPr lang="en-US" dirty="0" smtClean="0"/>
              <a:t>-tagging uncertainty (around 30%)</a:t>
            </a:r>
            <a:endParaRPr lang="en-US" dirty="0" smtClean="0"/>
          </a:p>
          <a:p>
            <a:r>
              <a:rPr lang="en-US" dirty="0" smtClean="0"/>
              <a:t>SM Higgs combination:</a:t>
            </a:r>
          </a:p>
          <a:p>
            <a:pPr lvl="1"/>
            <a:r>
              <a:rPr lang="en-US" dirty="0" smtClean="0"/>
              <a:t>Need to produce inputs for SM Higgs </a:t>
            </a:r>
            <a:r>
              <a:rPr lang="en-US" dirty="0" smtClean="0"/>
              <a:t>combination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0032"/>
          </a:xfrm>
        </p:spPr>
        <p:txBody>
          <a:bodyPr/>
          <a:lstStyle/>
          <a:p>
            <a:r>
              <a:rPr lang="en-US" dirty="0" smtClean="0"/>
              <a:t>JVF-fixed D3PDs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27" y="1204541"/>
            <a:ext cx="8875218" cy="237416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SMWZ D3PDs were produced by Wisconsin with the </a:t>
            </a:r>
            <a:r>
              <a:rPr lang="en-US" dirty="0" err="1" smtClean="0"/>
              <a:t>bugfix</a:t>
            </a:r>
            <a:r>
              <a:rPr lang="en-US" dirty="0" smtClean="0"/>
              <a:t> for the Jet Vertex Fraction bug </a:t>
            </a:r>
          </a:p>
          <a:p>
            <a:pPr lvl="1"/>
            <a:r>
              <a:rPr lang="en-US" dirty="0" smtClean="0"/>
              <a:t>Contain data from run 178044</a:t>
            </a:r>
            <a:r>
              <a:rPr lang="en-US" dirty="0" smtClean="0"/>
              <a:t> (22 March 2011) to </a:t>
            </a:r>
            <a:r>
              <a:rPr lang="en-US" dirty="0" smtClean="0"/>
              <a:t>run </a:t>
            </a:r>
            <a:r>
              <a:rPr lang="en-US" dirty="0" smtClean="0"/>
              <a:t>183021 (2 June)</a:t>
            </a:r>
          </a:p>
          <a:p>
            <a:pPr lvl="1"/>
            <a:r>
              <a:rPr lang="en-US" dirty="0" smtClean="0"/>
              <a:t>Total (</a:t>
            </a:r>
            <a:r>
              <a:rPr lang="en-US" dirty="0" err="1" smtClean="0"/>
              <a:t>d</a:t>
            </a:r>
            <a:r>
              <a:rPr lang="en-US" dirty="0" err="1" smtClean="0"/>
              <a:t>ata+MC</a:t>
            </a:r>
            <a:r>
              <a:rPr lang="en-US" dirty="0" smtClean="0"/>
              <a:t>) is 2.7 TB</a:t>
            </a:r>
          </a:p>
          <a:p>
            <a:r>
              <a:rPr lang="en-US" dirty="0" smtClean="0"/>
              <a:t>Listed in </a:t>
            </a:r>
            <a:r>
              <a:rPr lang="en-US" dirty="0" smtClean="0">
                <a:hlinkClick r:id="rId2"/>
              </a:rPr>
              <a:t>https://twiki.cern.ch/twiki/bin/view/Main/</a:t>
            </a:r>
            <a:r>
              <a:rPr lang="en-US" dirty="0" smtClean="0">
                <a:hlinkClick r:id="rId2"/>
              </a:rPr>
              <a:t>PrivateD3PDWithJVFFix</a:t>
            </a:r>
            <a:endParaRPr lang="en-US" dirty="0" smtClean="0"/>
          </a:p>
          <a:p>
            <a:r>
              <a:rPr lang="en-US" dirty="0" smtClean="0"/>
              <a:t>Transferred to UKI</a:t>
            </a:r>
            <a:r>
              <a:rPr lang="en-US" dirty="0" smtClean="0"/>
              <a:t>-LT2-</a:t>
            </a:r>
            <a:r>
              <a:rPr lang="en-US" dirty="0" smtClean="0"/>
              <a:t>RHUL_LOCALGROUPDISK</a:t>
            </a:r>
          </a:p>
          <a:p>
            <a:pPr lvl="1"/>
            <a:r>
              <a:rPr lang="en-US" dirty="0" smtClean="0"/>
              <a:t>Should be accessible to everyone; please try it and let me know in case of problems (several </a:t>
            </a:r>
            <a:r>
              <a:rPr lang="en-US" dirty="0" smtClean="0"/>
              <a:t>datasets still being </a:t>
            </a:r>
            <a:r>
              <a:rPr lang="en-US" dirty="0" smtClean="0"/>
              <a:t>transferred)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8708"/>
            <a:ext cx="9149181" cy="2900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41789"/>
            <a:ext cx="8229600" cy="1191151"/>
          </a:xfrm>
        </p:spPr>
        <p:txBody>
          <a:bodyPr/>
          <a:lstStyle/>
          <a:p>
            <a:r>
              <a:rPr lang="en-US" dirty="0" smtClean="0"/>
              <a:t>Need someone to give summary talk at Higgs WG tomorrow – volunteers?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599" y="1830387"/>
            <a:ext cx="4012601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16113"/>
            <a:ext cx="8229600" cy="1519832"/>
          </a:xfrm>
        </p:spPr>
        <p:txBody>
          <a:bodyPr>
            <a:noAutofit/>
          </a:bodyPr>
          <a:lstStyle/>
          <a:p>
            <a:r>
              <a:rPr lang="en-US" sz="9600" dirty="0" smtClean="0"/>
              <a:t>Backup</a:t>
            </a:r>
            <a:endParaRPr lang="en-US" sz="9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- 9/6/2011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9" y="346320"/>
            <a:ext cx="8893314" cy="6356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0"/>
            <a:ext cx="8585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</a:t>
            </a:r>
            <a:r>
              <a:rPr lang="en-US" sz="1400" dirty="0" err="1" smtClean="0"/>
              <a:t>indico.cern.ch/getFile.py/access?contribId</a:t>
            </a:r>
            <a:r>
              <a:rPr lang="en-US" sz="1400" dirty="0" smtClean="0"/>
              <a:t>=66&amp;sessionId=8&amp;resId=1&amp;materialId=</a:t>
            </a:r>
            <a:r>
              <a:rPr lang="en-US" sz="1400" dirty="0" err="1" smtClean="0"/>
              <a:t>slides&amp;confId</a:t>
            </a:r>
            <a:r>
              <a:rPr lang="en-US" sz="1400" dirty="0" smtClean="0"/>
              <a:t>=141246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103819</TotalTime>
  <Words>869</Words>
  <Application>Microsoft Macintosh PowerPoint</Application>
  <PresentationFormat>On-screen Show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H-&gt;bb Note Plans for Summer</vt:lpstr>
      <vt:lpstr>News! News! News!</vt:lpstr>
      <vt:lpstr>Slide 3</vt:lpstr>
      <vt:lpstr>WH/ZH Note</vt:lpstr>
      <vt:lpstr>WH/ZH Note: Missing Ingredients</vt:lpstr>
      <vt:lpstr>JVF-fixed D3PDs</vt:lpstr>
      <vt:lpstr>Slide 7</vt:lpstr>
      <vt:lpstr>Backup</vt:lpstr>
      <vt:lpstr>Slide 9</vt:lpstr>
      <vt:lpstr>Do we need a JVF cut?</vt:lpstr>
      <vt:lpstr>Do we need a JVF cut?</vt:lpstr>
      <vt:lpstr>WH/ZH Note: Outlook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177</cp:revision>
  <cp:lastPrinted>2011-04-11T11:26:17Z</cp:lastPrinted>
  <dcterms:created xsi:type="dcterms:W3CDTF">2011-06-20T09:03:18Z</dcterms:created>
  <dcterms:modified xsi:type="dcterms:W3CDTF">2011-06-21T08:44:26Z</dcterms:modified>
</cp:coreProperties>
</file>