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6" r:id="rId3"/>
    <p:sldId id="430" r:id="rId4"/>
    <p:sldId id="427" r:id="rId5"/>
    <p:sldId id="428" r:id="rId6"/>
    <p:sldId id="429" r:id="rId7"/>
    <p:sldId id="431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7/19/11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lya.home.cern.ch/olya/menu2/more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:443/conferenceDisplay.py?confId=1422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ndico.cern.ch/conferenceDisplay.py?confId=1465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7" y="660400"/>
            <a:ext cx="8510463" cy="110825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H-&gt;bb Weekly Meeting: Introduction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28260"/>
            <a:ext cx="6400800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r>
              <a:rPr lang="en-US" dirty="0" smtClean="0"/>
              <a:t>HSG5 H-&gt;bb weekly meeting, 19 July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46" y="1664776"/>
            <a:ext cx="4191293" cy="39579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Re-started operation after the technical stop</a:t>
            </a:r>
          </a:p>
          <a:p>
            <a:endParaRPr lang="en-US" dirty="0" smtClean="0"/>
          </a:p>
          <a:p>
            <a:r>
              <a:rPr lang="en-US" dirty="0" smtClean="0"/>
              <a:t>Total of 1.3 fb</a:t>
            </a:r>
            <a:r>
              <a:rPr lang="en-US" baseline="30000" dirty="0" smtClean="0"/>
              <a:t>-1</a:t>
            </a:r>
            <a:r>
              <a:rPr lang="en-US" dirty="0" smtClean="0"/>
              <a:t> so far</a:t>
            </a:r>
          </a:p>
          <a:p>
            <a:endParaRPr lang="en-US" dirty="0" smtClean="0"/>
          </a:p>
          <a:p>
            <a:r>
              <a:rPr lang="en-US" dirty="0" smtClean="0"/>
              <a:t>Peak stable </a:t>
            </a:r>
            <a:r>
              <a:rPr lang="en-US" dirty="0" err="1" smtClean="0"/>
              <a:t>lumi</a:t>
            </a:r>
            <a:r>
              <a:rPr lang="en-US" dirty="0" smtClean="0"/>
              <a:t> of 1.5x10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r>
              <a:rPr lang="en-US" dirty="0" smtClean="0"/>
              <a:t>Running with 50ns bunch crossing and 1380 filled bunches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39" y="1886855"/>
            <a:ext cx="4640261" cy="3334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859"/>
          </a:xfrm>
        </p:spPr>
        <p:txBody>
          <a:bodyPr/>
          <a:lstStyle/>
          <a:p>
            <a:r>
              <a:rPr lang="en-US" dirty="0" smtClean="0"/>
              <a:t>Trigger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0" y="1130497"/>
            <a:ext cx="5247072" cy="259322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Indico</a:t>
            </a:r>
            <a:r>
              <a:rPr lang="en-US" dirty="0" smtClean="0"/>
              <a:t> page to collate information on trigger in Higgs channels       </a:t>
            </a:r>
            <a:r>
              <a:rPr lang="en-US" dirty="0" smtClean="0">
                <a:hlinkClick r:id="rId2"/>
              </a:rPr>
              <a:t>https://indico.cern.ch:443/conferenceDisplay.py?confId=142271</a:t>
            </a:r>
            <a:endParaRPr lang="en-US" dirty="0" smtClean="0"/>
          </a:p>
          <a:p>
            <a:r>
              <a:rPr lang="en-US" dirty="0" smtClean="0"/>
              <a:t>Menus for after technical stop: </a:t>
            </a:r>
            <a:r>
              <a:rPr lang="en-US" dirty="0" smtClean="0">
                <a:hlinkClick r:id="rId3"/>
              </a:rPr>
              <a:t>http://olya.home.cern.ch/olya/menu2/more/</a:t>
            </a:r>
            <a:endParaRPr lang="en-US" dirty="0" smtClean="0"/>
          </a:p>
          <a:p>
            <a:r>
              <a:rPr lang="en-US" dirty="0" smtClean="0"/>
              <a:t>Menu for 3x10</a:t>
            </a:r>
            <a:r>
              <a:rPr lang="en-US" baseline="30000" dirty="0" smtClean="0"/>
              <a:t>33</a:t>
            </a:r>
            <a:r>
              <a:rPr lang="en-US" dirty="0" smtClean="0"/>
              <a:t> attached to meeting agenda; see also “EPS menu”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- 5/7/2011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408" y="3538789"/>
            <a:ext cx="6966849" cy="292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824" y="1130497"/>
            <a:ext cx="4091735" cy="2408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11"/>
            <a:ext cx="8229600" cy="911686"/>
          </a:xfrm>
        </p:spPr>
        <p:txBody>
          <a:bodyPr>
            <a:normAutofit/>
          </a:bodyPr>
          <a:lstStyle/>
          <a:p>
            <a:r>
              <a:rPr lang="en-US" dirty="0" smtClean="0"/>
              <a:t>WH/ZH, H-&gt;bb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19345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95369" y="1032797"/>
            <a:ext cx="4939055" cy="53235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WH/ZH note approved at open meeting yesterday!</a:t>
            </a:r>
            <a:r>
              <a:rPr lang="en-US" dirty="0" smtClean="0">
                <a:hlinkClick r:id="rId2"/>
              </a:rPr>
              <a:t> https://indico.cern.ch/conferenceDisplay.py?confId=146543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Very close to completion:</a:t>
            </a:r>
          </a:p>
          <a:p>
            <a:pPr lvl="1"/>
            <a:r>
              <a:rPr lang="en-US" dirty="0" smtClean="0"/>
              <a:t>Need final signoff by </a:t>
            </a:r>
            <a:r>
              <a:rPr lang="en-US" dirty="0" err="1" smtClean="0"/>
              <a:t>Ed.Board</a:t>
            </a:r>
            <a:r>
              <a:rPr lang="en-US" dirty="0" smtClean="0"/>
              <a:t> and by </a:t>
            </a:r>
            <a:r>
              <a:rPr lang="en-US" dirty="0" err="1" smtClean="0"/>
              <a:t>Phys.Coord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Last draft  available for </a:t>
            </a:r>
            <a:r>
              <a:rPr lang="en-US" dirty="0" err="1" smtClean="0"/>
              <a:t>Ed.Board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included in ATLAS SM Higgs combination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Many thanks everyone for all the work! This is a great first step… and there will be more to follow!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Preliminary_1fb_V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34425" y="907192"/>
            <a:ext cx="3629501" cy="2874155"/>
          </a:xfrm>
          <a:prstGeom prst="rect">
            <a:avLst/>
          </a:prstGeom>
        </p:spPr>
      </p:pic>
      <p:pic>
        <p:nvPicPr>
          <p:cNvPr id="13" name="Picture 12" descr="v14_2_cls_zoo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134425" y="3781349"/>
            <a:ext cx="3629501" cy="263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719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189" y="907189"/>
            <a:ext cx="4940062" cy="563852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WH/ZH:</a:t>
            </a:r>
          </a:p>
          <a:p>
            <a:r>
              <a:rPr lang="en-US" dirty="0" smtClean="0"/>
              <a:t>Room for improvements:</a:t>
            </a:r>
          </a:p>
          <a:p>
            <a:pPr lvl="1"/>
            <a:r>
              <a:rPr lang="en-US" dirty="0" smtClean="0"/>
              <a:t>Multivariate analysis?</a:t>
            </a:r>
          </a:p>
          <a:p>
            <a:pPr lvl="1"/>
            <a:r>
              <a:rPr lang="en-US" dirty="0" smtClean="0"/>
              <a:t>Reduce </a:t>
            </a:r>
            <a:r>
              <a:rPr lang="en-US" dirty="0" err="1" smtClean="0"/>
              <a:t>b</a:t>
            </a:r>
            <a:r>
              <a:rPr lang="en-US" dirty="0" smtClean="0"/>
              <a:t>-tagging uncertainty? – O(20%) systematic uncertainty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err="1" smtClean="0"/>
              <a:t>b</a:t>
            </a:r>
            <a:r>
              <a:rPr lang="en-US" dirty="0" smtClean="0"/>
              <a:t>-jet energy scale to improve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Exploit correlations: e.g. combined fit to JES, top background and </a:t>
            </a:r>
            <a:r>
              <a:rPr lang="en-US" dirty="0" err="1" smtClean="0"/>
              <a:t>W+jets</a:t>
            </a:r>
            <a:r>
              <a:rPr lang="en-US" dirty="0" smtClean="0"/>
              <a:t> background</a:t>
            </a:r>
          </a:p>
          <a:p>
            <a:pPr lvl="1"/>
            <a:r>
              <a:rPr lang="en-US" dirty="0" smtClean="0"/>
              <a:t>Is ZH-&gt;</a:t>
            </a:r>
            <a:r>
              <a:rPr lang="en-US" dirty="0" err="1" smtClean="0"/>
              <a:t>ννbb</a:t>
            </a:r>
            <a:r>
              <a:rPr lang="en-US" dirty="0" smtClean="0"/>
              <a:t> (inclusive) feasible?</a:t>
            </a:r>
          </a:p>
          <a:p>
            <a:pPr>
              <a:buNone/>
            </a:pPr>
            <a:r>
              <a:rPr lang="en-US" dirty="0" smtClean="0"/>
              <a:t>“New” channels:</a:t>
            </a:r>
          </a:p>
          <a:p>
            <a:r>
              <a:rPr lang="en-US" dirty="0" smtClean="0"/>
              <a:t>Boosted VH: </a:t>
            </a:r>
          </a:p>
          <a:p>
            <a:pPr lvl="1"/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r>
              <a:rPr lang="en-US" dirty="0" smtClean="0"/>
              <a:t>, ZH-&gt;</a:t>
            </a:r>
            <a:r>
              <a:rPr lang="en-US" dirty="0" err="1" smtClean="0"/>
              <a:t>llbb</a:t>
            </a:r>
            <a:r>
              <a:rPr lang="en-US" dirty="0" smtClean="0"/>
              <a:t>,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1"/>
            <a:r>
              <a:rPr lang="en-US" dirty="0" smtClean="0"/>
              <a:t>First result with data in note </a:t>
            </a:r>
          </a:p>
          <a:p>
            <a:pPr lvl="1"/>
            <a:r>
              <a:rPr lang="en-US" dirty="0" smtClean="0"/>
              <a:t>Build up effort on these channels! UCL and Edinburgh at present and much to do</a:t>
            </a:r>
          </a:p>
          <a:p>
            <a:r>
              <a:rPr lang="en-US" dirty="0" err="1" smtClean="0"/>
              <a:t>ttH</a:t>
            </a:r>
            <a:r>
              <a:rPr lang="en-US" dirty="0" smtClean="0"/>
              <a:t>: needs to be in next batch of results!</a:t>
            </a:r>
          </a:p>
          <a:p>
            <a:r>
              <a:rPr lang="en-US" dirty="0" smtClean="0"/>
              <a:t>MSSM H-&gt;bb? In principle one interested group so far. More?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DijetMassWC.12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91251" y="895139"/>
            <a:ext cx="3732947" cy="2679558"/>
          </a:xfrm>
          <a:prstGeom prst="rect">
            <a:avLst/>
          </a:prstGeom>
        </p:spPr>
      </p:pic>
      <p:pic>
        <p:nvPicPr>
          <p:cNvPr id="12" name="Picture 11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91251" y="3574697"/>
            <a:ext cx="3732947" cy="2781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929"/>
          </a:xfrm>
        </p:spPr>
        <p:txBody>
          <a:bodyPr>
            <a:normAutofit/>
          </a:bodyPr>
          <a:lstStyle/>
          <a:p>
            <a:r>
              <a:rPr lang="en-US" dirty="0" smtClean="0"/>
              <a:t>Guessing the </a:t>
            </a:r>
            <a:r>
              <a:rPr lang="en-US" dirty="0" err="1" smtClean="0"/>
              <a:t>Tevatron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3" y="1165567"/>
            <a:ext cx="4667071" cy="258402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Probably close to excluding (or not) the Higgs at low mass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At ≈ 4x SM with ZH-&gt;</a:t>
            </a:r>
            <a:r>
              <a:rPr lang="en-US" dirty="0" err="1" smtClean="0">
                <a:solidFill>
                  <a:srgbClr val="000000"/>
                </a:solidFill>
              </a:rPr>
              <a:t>ννbb</a:t>
            </a:r>
            <a:r>
              <a:rPr lang="en-US" dirty="0" smtClean="0">
                <a:solidFill>
                  <a:srgbClr val="000000"/>
                </a:solidFill>
              </a:rPr>
              <a:t> last year and new channel added in </a:t>
            </a:r>
            <a:r>
              <a:rPr lang="en-US" dirty="0" err="1" smtClean="0">
                <a:solidFill>
                  <a:srgbClr val="000000"/>
                </a:solidFill>
              </a:rPr>
              <a:t>Moriond</a:t>
            </a:r>
            <a:r>
              <a:rPr lang="en-US" dirty="0" smtClean="0">
                <a:solidFill>
                  <a:srgbClr val="000000"/>
                </a:solidFill>
              </a:rPr>
              <a:t>: ZH-&gt;</a:t>
            </a:r>
            <a:r>
              <a:rPr lang="en-US" dirty="0" err="1" smtClean="0">
                <a:solidFill>
                  <a:srgbClr val="000000"/>
                </a:solidFill>
              </a:rPr>
              <a:t>ννbb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Several factors of 2 </a:t>
            </a:r>
            <a:r>
              <a:rPr lang="en-US" dirty="0" err="1" smtClean="0">
                <a:solidFill>
                  <a:srgbClr val="000000"/>
                </a:solidFill>
              </a:rPr>
              <a:t>wrt</a:t>
            </a:r>
            <a:r>
              <a:rPr lang="en-US" dirty="0" smtClean="0">
                <a:solidFill>
                  <a:srgbClr val="000000"/>
                </a:solidFill>
              </a:rPr>
              <a:t> now: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 experiments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adding lepton channels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increased luminosity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H-&gt;bb may become un-interesting or very interesting indeed!! More news after EPS!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D0_ZH2vvbb_Mar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24274" y="1165567"/>
            <a:ext cx="3713900" cy="2515234"/>
          </a:xfrm>
          <a:prstGeom prst="rect">
            <a:avLst/>
          </a:prstGeom>
        </p:spPr>
      </p:pic>
      <p:grpSp>
        <p:nvGrpSpPr>
          <p:cNvPr id="7" name="Group 8"/>
          <p:cNvGrpSpPr/>
          <p:nvPr/>
        </p:nvGrpSpPr>
        <p:grpSpPr>
          <a:xfrm>
            <a:off x="5124274" y="3730380"/>
            <a:ext cx="3727372" cy="2761674"/>
            <a:chOff x="5210220" y="3716480"/>
            <a:chExt cx="3727372" cy="2761674"/>
          </a:xfrm>
          <a:solidFill>
            <a:schemeClr val="bg1"/>
          </a:solidFill>
        </p:grpSpPr>
        <p:grpSp>
          <p:nvGrpSpPr>
            <p:cNvPr id="9" name="Group 24"/>
            <p:cNvGrpSpPr/>
            <p:nvPr/>
          </p:nvGrpSpPr>
          <p:grpSpPr>
            <a:xfrm>
              <a:off x="5210220" y="3716480"/>
              <a:ext cx="3727372" cy="2761674"/>
              <a:chOff x="5210220" y="3716480"/>
              <a:chExt cx="3727372" cy="2761674"/>
            </a:xfrm>
            <a:grpFill/>
          </p:grpSpPr>
          <p:pic>
            <p:nvPicPr>
              <p:cNvPr id="12" name="Picture 11" descr="tevbayeslimits19july2010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5210220" y="3716480"/>
                <a:ext cx="3684398" cy="2761674"/>
              </a:xfrm>
              <a:prstGeom prst="rect">
                <a:avLst/>
              </a:prstGeom>
              <a:grpFill/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7418256" y="4958817"/>
                <a:ext cx="2761674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http://</a:t>
                </a:r>
                <a:r>
                  <a:rPr lang="en-US" sz="1200" dirty="0" err="1" smtClean="0">
                    <a:solidFill>
                      <a:srgbClr val="7F7F7F"/>
                    </a:solidFill>
                  </a:rPr>
                  <a:t>tevnphwg.fnal.gov</a:t>
                </a:r>
                <a:r>
                  <a:rPr lang="en-US" sz="1200" dirty="0" smtClean="0">
                    <a:solidFill>
                      <a:srgbClr val="7F7F7F"/>
                    </a:solidFill>
                  </a:rPr>
                  <a:t>/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860542" y="3716480"/>
              <a:ext cx="1063578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accent1">
                      <a:lumMod val="10000"/>
                    </a:schemeClr>
                  </a:solidFill>
                </a:rPr>
                <a:t>July 2010</a:t>
              </a:r>
              <a:endParaRPr lang="en-US" sz="11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619542" y="3730378"/>
            <a:ext cx="3800419" cy="2747776"/>
            <a:chOff x="619542" y="3730378"/>
            <a:chExt cx="3800419" cy="2747776"/>
          </a:xfrm>
          <a:solidFill>
            <a:schemeClr val="bg1"/>
          </a:solidFill>
        </p:grpSpPr>
        <p:grpSp>
          <p:nvGrpSpPr>
            <p:cNvPr id="14" name="Group 21"/>
            <p:cNvGrpSpPr/>
            <p:nvPr/>
          </p:nvGrpSpPr>
          <p:grpSpPr>
            <a:xfrm>
              <a:off x="619542" y="3730378"/>
              <a:ext cx="3800419" cy="2747776"/>
              <a:chOff x="619542" y="3730378"/>
              <a:chExt cx="3800419" cy="2747776"/>
            </a:xfrm>
            <a:grpFill/>
          </p:grpSpPr>
          <p:pic>
            <p:nvPicPr>
              <p:cNvPr id="17" name="Picture 16" descr="tevsmh7mar2011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619542" y="3730378"/>
                <a:ext cx="3665856" cy="2747775"/>
              </a:xfrm>
              <a:prstGeom prst="rect">
                <a:avLst/>
              </a:prstGeom>
              <a:grpFill/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2907574" y="4965766"/>
                <a:ext cx="2747774" cy="2770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http://</a:t>
                </a:r>
                <a:r>
                  <a:rPr lang="en-US" sz="1200" dirty="0" err="1" smtClean="0">
                    <a:solidFill>
                      <a:srgbClr val="7F7F7F"/>
                    </a:solidFill>
                  </a:rPr>
                  <a:t>tevnphwg.fnal.gov</a:t>
                </a:r>
                <a:r>
                  <a:rPr lang="en-US" sz="1200" dirty="0" smtClean="0">
                    <a:solidFill>
                      <a:srgbClr val="7F7F7F"/>
                    </a:solidFill>
                  </a:rPr>
                  <a:t>/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356381" y="3749593"/>
              <a:ext cx="1063578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rgbClr val="161616"/>
                  </a:solidFill>
                </a:rPr>
                <a:t>March 2011</a:t>
              </a:r>
              <a:endParaRPr lang="en-US" sz="1100" dirty="0">
                <a:solidFill>
                  <a:srgbClr val="161616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955553" y="2969835"/>
            <a:ext cx="166069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161616"/>
                </a:solidFill>
              </a:rPr>
              <a:t>ZH-&gt;</a:t>
            </a:r>
            <a:r>
              <a:rPr lang="en-US" sz="1100" dirty="0" err="1" smtClean="0">
                <a:solidFill>
                  <a:srgbClr val="161616"/>
                </a:solidFill>
              </a:rPr>
              <a:t>ννbb</a:t>
            </a:r>
            <a:r>
              <a:rPr lang="en-US" sz="1100" dirty="0" smtClean="0">
                <a:solidFill>
                  <a:srgbClr val="161616"/>
                </a:solidFill>
              </a:rPr>
              <a:t>; March 2011</a:t>
            </a:r>
            <a:endParaRPr lang="en-US" sz="11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066"/>
          </a:xfrm>
        </p:spPr>
        <p:txBody>
          <a:bodyPr/>
          <a:lstStyle/>
          <a:p>
            <a:r>
              <a:rPr lang="en-US" dirty="0" smtClean="0"/>
              <a:t>AOB…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9999" cy="4525963"/>
          </a:xfrm>
        </p:spPr>
        <p:txBody>
          <a:bodyPr/>
          <a:lstStyle/>
          <a:p>
            <a:r>
              <a:rPr lang="en-US" dirty="0" err="1" smtClean="0"/>
              <a:t>Koloina</a:t>
            </a:r>
            <a:r>
              <a:rPr lang="en-US" dirty="0" smtClean="0"/>
              <a:t> can’t make it to Lepton Photon to present our poster.</a:t>
            </a:r>
          </a:p>
          <a:p>
            <a:r>
              <a:rPr lang="en-US" dirty="0" smtClean="0"/>
              <a:t>Any candidates? </a:t>
            </a:r>
          </a:p>
          <a:p>
            <a:endParaRPr lang="en-US" dirty="0" smtClean="0"/>
          </a:p>
          <a:p>
            <a:r>
              <a:rPr lang="en-US" dirty="0" smtClean="0"/>
              <a:t>Holidays &amp; next meetings?</a:t>
            </a: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199" y="1042704"/>
            <a:ext cx="4300067" cy="5678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0370" y="4937999"/>
            <a:ext cx="2667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H-&gt;bb NEEDS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- 19/7/2011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113242</TotalTime>
  <Words>568</Words>
  <Application>Microsoft Macintosh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H-&gt;bb Weekly Meeting: Introduction</vt:lpstr>
      <vt:lpstr>News! News! News!</vt:lpstr>
      <vt:lpstr>Trigger News</vt:lpstr>
      <vt:lpstr>WH/ZH, H-&gt;bb Note</vt:lpstr>
      <vt:lpstr>Next Steps…</vt:lpstr>
      <vt:lpstr>Guessing the Tevatron sensitivity</vt:lpstr>
      <vt:lpstr>AOB…</vt:lpstr>
      <vt:lpstr>Backup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200</cp:revision>
  <cp:lastPrinted>2011-04-11T11:26:17Z</cp:lastPrinted>
  <dcterms:created xsi:type="dcterms:W3CDTF">2011-07-19T08:59:46Z</dcterms:created>
  <dcterms:modified xsi:type="dcterms:W3CDTF">2011-07-19T09:05:21Z</dcterms:modified>
</cp:coreProperties>
</file>