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333" r:id="rId4"/>
    <p:sldId id="338" r:id="rId5"/>
    <p:sldId id="341" r:id="rId6"/>
    <p:sldId id="342" r:id="rId7"/>
    <p:sldId id="343" r:id="rId8"/>
    <p:sldId id="339" r:id="rId9"/>
    <p:sldId id="263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0266" TargetMode="Externa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onferenceDisplay.py?confId=161253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6125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0874?ln=en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56"/>
            <a:ext cx="7772400" cy="1470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Higgs Weekly Meeting –</a:t>
            </a:r>
            <a:r>
              <a:rPr lang="en-US" dirty="0" smtClean="0"/>
              <a:t> 19 </a:t>
            </a:r>
            <a:r>
              <a:rPr lang="en-US" dirty="0" smtClean="0"/>
              <a:t>April 2012</a:t>
            </a:r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122"/>
            <a:ext cx="4281629" cy="452704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H-&gt;bb analysis approved by Higgs group</a:t>
            </a:r>
          </a:p>
          <a:p>
            <a:endParaRPr lang="en-US" dirty="0" smtClean="0"/>
          </a:p>
          <a:p>
            <a:r>
              <a:rPr lang="en-US" dirty="0" smtClean="0"/>
              <a:t>Circulated today (1/2h ago)! </a:t>
            </a:r>
            <a:r>
              <a:rPr lang="en-US" dirty="0" smtClean="0">
                <a:hlinkClick r:id="rId2"/>
              </a:rPr>
              <a:t>https://cdsweb.cern.ch/record/</a:t>
            </a:r>
            <a:r>
              <a:rPr lang="en-US" dirty="0" smtClean="0">
                <a:hlinkClick r:id="rId2"/>
              </a:rPr>
              <a:t>1440266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Congratulations everyone!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next:</a:t>
            </a:r>
          </a:p>
          <a:p>
            <a:pPr lvl="1"/>
            <a:r>
              <a:rPr lang="en-US" dirty="0" smtClean="0"/>
              <a:t>One week of comments</a:t>
            </a:r>
          </a:p>
          <a:p>
            <a:pPr lvl="1"/>
            <a:r>
              <a:rPr lang="en-US" dirty="0" smtClean="0"/>
              <a:t>First reading</a:t>
            </a:r>
          </a:p>
          <a:p>
            <a:pPr lvl="1"/>
            <a:r>
              <a:rPr lang="en-US" dirty="0" smtClean="0"/>
              <a:t>Second period of comments by collaboration and management</a:t>
            </a:r>
          </a:p>
          <a:p>
            <a:pPr lvl="1"/>
            <a:r>
              <a:rPr lang="en-US" dirty="0" smtClean="0"/>
              <a:t>Second reading</a:t>
            </a:r>
          </a:p>
          <a:p>
            <a:pPr lvl="1"/>
            <a:r>
              <a:rPr lang="en-US" dirty="0" smtClean="0"/>
              <a:t>Send to journal</a:t>
            </a:r>
          </a:p>
          <a:p>
            <a:pPr lvl="1"/>
            <a:r>
              <a:rPr lang="en-US" dirty="0" smtClean="0"/>
              <a:t>More comments…</a:t>
            </a:r>
          </a:p>
          <a:p>
            <a:pPr lvl="1"/>
            <a:r>
              <a:rPr lang="en-US" dirty="0" smtClean="0"/>
              <a:t>Publication!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810" y="1417637"/>
            <a:ext cx="3404990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743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5384"/>
            <a:ext cx="4962248" cy="573802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LHC 2012 8TeV run going well</a:t>
            </a:r>
          </a:p>
          <a:p>
            <a:pPr lvl="1"/>
            <a:r>
              <a:rPr lang="en-US" dirty="0" smtClean="0"/>
              <a:t>Running with 1092 bunches</a:t>
            </a:r>
          </a:p>
          <a:p>
            <a:pPr lvl="1"/>
            <a:r>
              <a:rPr lang="en-US" dirty="0" smtClean="0"/>
              <a:t>Will get to 1380 soon</a:t>
            </a:r>
          </a:p>
          <a:p>
            <a:pPr lvl="1"/>
            <a:r>
              <a:rPr lang="en-US" dirty="0" smtClean="0"/>
              <a:t>Peak &lt;</a:t>
            </a:r>
            <a:r>
              <a:rPr lang="en-US" dirty="0" err="1" smtClean="0"/>
              <a:t>evts</a:t>
            </a:r>
            <a:r>
              <a:rPr lang="en-US" dirty="0" smtClean="0"/>
              <a:t>&gt;/bunch crossing 20 – 25</a:t>
            </a:r>
          </a:p>
          <a:p>
            <a:pPr lvl="1"/>
            <a:r>
              <a:rPr lang="en-US" dirty="0" smtClean="0"/>
              <a:t>Peak stable </a:t>
            </a:r>
            <a:r>
              <a:rPr lang="en-US" dirty="0" err="1" smtClean="0"/>
              <a:t>lumi</a:t>
            </a:r>
            <a:r>
              <a:rPr lang="en-US" dirty="0" smtClean="0"/>
              <a:t> 5.06x10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err="1" smtClean="0"/>
              <a:t>Lumi</a:t>
            </a:r>
            <a:r>
              <a:rPr lang="en-US" dirty="0" smtClean="0"/>
              <a:t> with stable beams 0.65fb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≈ 0.41fb</a:t>
            </a:r>
            <a:r>
              <a:rPr lang="en-US" baseline="30000" dirty="0" smtClean="0"/>
              <a:t>-1</a:t>
            </a:r>
            <a:r>
              <a:rPr lang="en-US" dirty="0" smtClean="0"/>
              <a:t> collected since last week</a:t>
            </a:r>
          </a:p>
          <a:p>
            <a:pPr lvl="1"/>
            <a:r>
              <a:rPr lang="en-US" dirty="0" smtClean="0"/>
              <a:t>UFOs (not the little green men) again becoming a problem</a:t>
            </a:r>
          </a:p>
          <a:p>
            <a:endParaRPr lang="en-US" dirty="0" smtClean="0"/>
          </a:p>
          <a:p>
            <a:r>
              <a:rPr lang="en-US" dirty="0" smtClean="0"/>
              <a:t>Good Run List: </a:t>
            </a:r>
          </a:p>
          <a:p>
            <a:pPr lvl="1"/>
            <a:r>
              <a:rPr lang="en-US" dirty="0" err="1" smtClean="0"/>
              <a:t>AllGood</a:t>
            </a:r>
            <a:r>
              <a:rPr lang="en-US" dirty="0" smtClean="0"/>
              <a:t> may become the default</a:t>
            </a:r>
          </a:p>
          <a:p>
            <a:pPr lvl="2"/>
            <a:r>
              <a:rPr lang="en-US" dirty="0" smtClean="0"/>
              <a:t>Excludes </a:t>
            </a:r>
            <a:r>
              <a:rPr lang="en-US" dirty="0" smtClean="0"/>
              <a:t>all intolerable defects in</a:t>
            </a:r>
            <a:r>
              <a:rPr lang="en-US" dirty="0" smtClean="0"/>
              <a:t>  ID</a:t>
            </a:r>
            <a:r>
              <a:rPr lang="en-US" dirty="0" smtClean="0"/>
              <a:t>, </a:t>
            </a:r>
            <a:r>
              <a:rPr lang="en-US" dirty="0" err="1" smtClean="0"/>
              <a:t>Calo</a:t>
            </a:r>
            <a:r>
              <a:rPr lang="en-US" dirty="0" smtClean="0"/>
              <a:t>, </a:t>
            </a:r>
            <a:r>
              <a:rPr lang="en-US" dirty="0" smtClean="0"/>
              <a:t>MS</a:t>
            </a:r>
          </a:p>
          <a:p>
            <a:pPr lvl="2"/>
            <a:r>
              <a:rPr lang="en-US" dirty="0" err="1" smtClean="0"/>
              <a:t>AllGoodTight</a:t>
            </a:r>
            <a:r>
              <a:rPr lang="en-US" dirty="0" smtClean="0"/>
              <a:t> excludes also tolerable – bigger losses</a:t>
            </a:r>
          </a:p>
          <a:p>
            <a:pPr lvl="1"/>
            <a:r>
              <a:rPr lang="en-US" dirty="0" smtClean="0"/>
              <a:t>For us this seems fine since we use ≈everything</a:t>
            </a:r>
          </a:p>
          <a:p>
            <a:pPr lvl="1"/>
            <a:r>
              <a:rPr lang="en-US" dirty="0" smtClean="0"/>
              <a:t>Losses of 1 – 5% seen, depending on channels</a:t>
            </a:r>
          </a:p>
          <a:p>
            <a:endParaRPr lang="en-US" dirty="0" smtClean="0"/>
          </a:p>
          <a:p>
            <a:r>
              <a:rPr lang="en-US" dirty="0" smtClean="0"/>
              <a:t>New Jet calibration: </a:t>
            </a:r>
          </a:p>
          <a:p>
            <a:pPr lvl="1"/>
            <a:r>
              <a:rPr lang="en-US" dirty="0" smtClean="0"/>
              <a:t>Very nice improvement! And very important for us!</a:t>
            </a:r>
          </a:p>
          <a:p>
            <a:pPr lvl="1"/>
            <a:r>
              <a:rPr lang="en-US" dirty="0" smtClean="0"/>
              <a:t>Discussion in jet group to find practical way of using calibration – many nuisance parameters</a:t>
            </a:r>
          </a:p>
          <a:p>
            <a:pPr lvl="2"/>
            <a:r>
              <a:rPr lang="en-US" sz="2000" dirty="0" smtClean="0">
                <a:hlinkClick r:id="rId2"/>
              </a:rPr>
              <a:t>https</a:t>
            </a:r>
            <a:r>
              <a:rPr lang="en-US" sz="2000" dirty="0" smtClean="0">
                <a:hlinkClick r:id="rId2"/>
              </a:rPr>
              <a:t>://indico.cern.ch/conferenceDisplay.py?confId=</a:t>
            </a:r>
            <a:r>
              <a:rPr lang="en-US" sz="2000" dirty="0" smtClean="0">
                <a:hlinkClick r:id="rId2"/>
              </a:rPr>
              <a:t>161254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3"/>
              </a:rPr>
              <a:t>https://indico.cern.ch/conferenceDisplay.py?confId=</a:t>
            </a:r>
            <a:r>
              <a:rPr lang="en-US" sz="2000" dirty="0" smtClean="0">
                <a:hlinkClick r:id="rId3"/>
              </a:rPr>
              <a:t>161253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306" y="905384"/>
            <a:ext cx="4125812" cy="2680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436" y="3586268"/>
            <a:ext cx="3700988" cy="288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912"/>
          </a:xfrm>
        </p:spPr>
        <p:txBody>
          <a:bodyPr>
            <a:normAutofit/>
          </a:bodyPr>
          <a:lstStyle/>
          <a:p>
            <a:r>
              <a:rPr lang="en-US" dirty="0" smtClean="0"/>
              <a:t>Planning for 2012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2" y="1140550"/>
            <a:ext cx="8854098" cy="521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 rest for the weary!…</a:t>
            </a:r>
          </a:p>
          <a:p>
            <a:endParaRPr lang="en-US" dirty="0" smtClean="0"/>
          </a:p>
          <a:p>
            <a:r>
              <a:rPr lang="en-US" dirty="0" smtClean="0"/>
              <a:t>Next issue for the whole group is an internal note on plans for 2012 analyses</a:t>
            </a:r>
          </a:p>
          <a:p>
            <a:pPr lvl="1"/>
            <a:r>
              <a:rPr lang="en-US" dirty="0" smtClean="0"/>
              <a:t>The plan is not completely clear to me yet (e.g. which MC to use)</a:t>
            </a:r>
          </a:p>
          <a:p>
            <a:pPr lvl="1"/>
            <a:r>
              <a:rPr lang="en-US" dirty="0" smtClean="0"/>
              <a:t>But main goal is to make unbiased decisions: </a:t>
            </a:r>
          </a:p>
          <a:p>
            <a:pPr lvl="1"/>
            <a:r>
              <a:rPr lang="en-US" dirty="0" smtClean="0"/>
              <a:t>Decide on cuts and strategy before looking at new data</a:t>
            </a:r>
          </a:p>
          <a:p>
            <a:endParaRPr lang="en-US" dirty="0" smtClean="0"/>
          </a:p>
          <a:p>
            <a:r>
              <a:rPr lang="en-US" dirty="0" smtClean="0"/>
              <a:t>Should take this as an opportunity to think ahead:</a:t>
            </a:r>
          </a:p>
          <a:p>
            <a:pPr lvl="1"/>
            <a:r>
              <a:rPr lang="en-US" dirty="0" smtClean="0"/>
              <a:t>Boosted VH analyses and how to merge with inclusive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, VBF, BSM analyses (see e.g. Javier and Merlin’s talk today)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MVAs</a:t>
            </a:r>
            <a:r>
              <a:rPr lang="en-US" dirty="0" smtClean="0"/>
              <a:t> (see e.g. Jan’s talk today)</a:t>
            </a:r>
          </a:p>
          <a:p>
            <a:pPr lvl="1"/>
            <a:r>
              <a:rPr lang="en-US" dirty="0" smtClean="0"/>
              <a:t>Study trigger constraints and where we can gain signal (ongoing)</a:t>
            </a:r>
          </a:p>
          <a:p>
            <a:pPr lvl="1"/>
            <a:r>
              <a:rPr lang="en-US" dirty="0" smtClean="0"/>
              <a:t>Needs from MC: generators, where MC improvements can help most – e.g. </a:t>
            </a:r>
            <a:r>
              <a:rPr lang="en-US" dirty="0" err="1" smtClean="0"/>
              <a:t>W+jets</a:t>
            </a:r>
            <a:r>
              <a:rPr lang="en-US" dirty="0" smtClean="0"/>
              <a:t> background,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W</a:t>
            </a:r>
            <a:r>
              <a:rPr lang="en-US" dirty="0" smtClean="0"/>
              <a:t> description, where can theory help?</a:t>
            </a:r>
          </a:p>
          <a:p>
            <a:pPr lvl="1"/>
            <a:r>
              <a:rPr lang="en-US" dirty="0" smtClean="0"/>
              <a:t>CP performance gains needed: </a:t>
            </a:r>
            <a:r>
              <a:rPr lang="en-US" dirty="0" err="1" smtClean="0"/>
              <a:t>b</a:t>
            </a:r>
            <a:r>
              <a:rPr lang="en-US" dirty="0" smtClean="0"/>
              <a:t>-tagging, </a:t>
            </a:r>
            <a:r>
              <a:rPr lang="en-US" dirty="0" err="1" smtClean="0"/>
              <a:t>bJES</a:t>
            </a:r>
            <a:r>
              <a:rPr lang="en-US" dirty="0" smtClean="0"/>
              <a:t>, MET (see e.g. </a:t>
            </a:r>
            <a:r>
              <a:rPr lang="en-US" dirty="0" err="1" smtClean="0"/>
              <a:t>Jike’s</a:t>
            </a:r>
            <a:r>
              <a:rPr lang="en-US" dirty="0" smtClean="0"/>
              <a:t> and David’s talk)</a:t>
            </a:r>
          </a:p>
          <a:p>
            <a:pPr lvl="2"/>
            <a:r>
              <a:rPr lang="en-US" dirty="0" smtClean="0"/>
              <a:t>Remember WH/ZH analyses are now </a:t>
            </a:r>
            <a:r>
              <a:rPr lang="en-US" dirty="0" err="1" smtClean="0"/>
              <a:t>systematics</a:t>
            </a:r>
            <a:r>
              <a:rPr lang="en-US" dirty="0" smtClean="0"/>
              <a:t> limited!</a:t>
            </a:r>
          </a:p>
          <a:p>
            <a:pPr lvl="1"/>
            <a:r>
              <a:rPr lang="en-US" dirty="0" smtClean="0"/>
              <a:t>How to optimize analyses to prepare for 125GeV Higgs property measurements?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05"/>
          </a:xfrm>
        </p:spPr>
        <p:txBody>
          <a:bodyPr/>
          <a:lstStyle/>
          <a:p>
            <a:r>
              <a:rPr lang="en-US" dirty="0" smtClean="0"/>
              <a:t>Internal note with 2012 plans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92"/>
            <a:ext cx="4374600" cy="4856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to detail analysis selection and optimization for 2012 for all analyses to be published this year</a:t>
            </a:r>
          </a:p>
          <a:p>
            <a:r>
              <a:rPr lang="en-US" dirty="0" smtClean="0"/>
              <a:t>WH/ZH</a:t>
            </a:r>
          </a:p>
          <a:p>
            <a:r>
              <a:rPr lang="en-US" dirty="0" smtClean="0"/>
              <a:t>Boosted VH</a:t>
            </a:r>
          </a:p>
          <a:p>
            <a:r>
              <a:rPr lang="en-US" dirty="0" err="1" smtClean="0"/>
              <a:t>ttH</a:t>
            </a:r>
            <a:endParaRPr lang="en-US" dirty="0" smtClean="0"/>
          </a:p>
          <a:p>
            <a:r>
              <a:rPr lang="en-US" dirty="0" smtClean="0"/>
              <a:t>MWT? VBF? MSSM </a:t>
            </a:r>
            <a:r>
              <a:rPr lang="en-US" dirty="0" err="1" smtClean="0"/>
              <a:t>bH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Prepared skeleton note </a:t>
            </a:r>
          </a:p>
          <a:p>
            <a:r>
              <a:rPr lang="en-US" dirty="0" smtClean="0">
                <a:hlinkClick r:id="rId2"/>
              </a:rPr>
              <a:t>ATL-COM-PHYS-2012-416</a:t>
            </a:r>
            <a:endParaRPr lang="en-US" dirty="0" smtClean="0"/>
          </a:p>
          <a:p>
            <a:r>
              <a:rPr lang="en-US" dirty="0" smtClean="0"/>
              <a:t>One chapter for each of WH/ZH, </a:t>
            </a:r>
            <a:r>
              <a:rPr lang="en-US" dirty="0" err="1" smtClean="0"/>
              <a:t>ttH</a:t>
            </a:r>
            <a:r>
              <a:rPr lang="en-US" dirty="0" smtClean="0"/>
              <a:t> and VBF (?)</a:t>
            </a:r>
          </a:p>
          <a:p>
            <a:r>
              <a:rPr lang="en-US" dirty="0" smtClean="0"/>
              <a:t>Tentative index in next pages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00" y="1269891"/>
            <a:ext cx="3855000" cy="50864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05"/>
          </a:xfrm>
        </p:spPr>
        <p:txBody>
          <a:bodyPr/>
          <a:lstStyle/>
          <a:p>
            <a:r>
              <a:rPr lang="en-US" dirty="0" smtClean="0"/>
              <a:t>Internal note with 2012 plans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92"/>
            <a:ext cx="4034693" cy="4856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WH/ZH</a:t>
            </a:r>
          </a:p>
          <a:p>
            <a:r>
              <a:rPr lang="en-US" dirty="0" smtClean="0"/>
              <a:t>Two parts: inclusive and boosted</a:t>
            </a:r>
          </a:p>
          <a:p>
            <a:r>
              <a:rPr lang="en-US" dirty="0" smtClean="0"/>
              <a:t>Plus a section on combining analyses</a:t>
            </a:r>
          </a:p>
          <a:p>
            <a:r>
              <a:rPr lang="en-US" dirty="0" smtClean="0"/>
              <a:t>Concentrate on possible improvements</a:t>
            </a:r>
          </a:p>
          <a:p>
            <a:r>
              <a:rPr lang="en-US" dirty="0" smtClean="0"/>
              <a:t>List optimized analysis</a:t>
            </a:r>
          </a:p>
          <a:p>
            <a:r>
              <a:rPr lang="en-US" dirty="0" smtClean="0"/>
              <a:t>Think about how to merge boosted analysis</a:t>
            </a:r>
          </a:p>
          <a:p>
            <a:r>
              <a:rPr lang="en-US" dirty="0" smtClean="0"/>
              <a:t>Think about MC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00" y="1058243"/>
            <a:ext cx="4110343" cy="5388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05"/>
          </a:xfrm>
        </p:spPr>
        <p:txBody>
          <a:bodyPr/>
          <a:lstStyle/>
          <a:p>
            <a:r>
              <a:rPr lang="en-US" dirty="0" smtClean="0"/>
              <a:t>Internal note with 2012 plans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92"/>
            <a:ext cx="4034693" cy="4856272"/>
          </a:xfrm>
        </p:spPr>
        <p:txBody>
          <a:bodyPr>
            <a:normAutofit/>
          </a:bodyPr>
          <a:lstStyle/>
          <a:p>
            <a:r>
              <a:rPr lang="en-US" dirty="0" err="1" smtClean="0"/>
              <a:t>ttH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Parallel to note in preparation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92" y="1058243"/>
            <a:ext cx="4334607" cy="2206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72" y="3248619"/>
            <a:ext cx="4099427" cy="22301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now need to use existing 7TeV MC</a:t>
            </a:r>
          </a:p>
          <a:p>
            <a:r>
              <a:rPr lang="en-US" dirty="0" smtClean="0"/>
              <a:t>Sample being generated for beginning of May: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VH and </a:t>
            </a:r>
            <a:r>
              <a:rPr lang="en-US" dirty="0" err="1" smtClean="0"/>
              <a:t>ttH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press on… time running short</a:t>
            </a:r>
          </a:p>
          <a:p>
            <a:r>
              <a:rPr lang="en-US" dirty="0" smtClean="0"/>
              <a:t>Boosted VH:</a:t>
            </a:r>
          </a:p>
          <a:p>
            <a:r>
              <a:rPr lang="en-US" dirty="0" smtClean="0"/>
              <a:t>Propose to make weekly working meeting</a:t>
            </a:r>
          </a:p>
          <a:p>
            <a:r>
              <a:rPr lang="en-US" dirty="0" smtClean="0"/>
              <a:t>Can use existing slot of </a:t>
            </a:r>
            <a:r>
              <a:rPr lang="en-US" dirty="0" err="1" smtClean="0"/>
              <a:t>Edinburgh+UCL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ttH</a:t>
            </a:r>
            <a:r>
              <a:rPr lang="en-US" dirty="0" smtClean="0"/>
              <a:t>:</a:t>
            </a:r>
          </a:p>
          <a:p>
            <a:r>
              <a:rPr lang="en-US" dirty="0" smtClean="0"/>
              <a:t>Same thing… time runs short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weekly meeting - 12/4/2012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209264</TotalTime>
  <Words>723</Words>
  <Application>Microsoft Macintosh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</vt:lpstr>
      <vt:lpstr>News! News! News!</vt:lpstr>
      <vt:lpstr>Planning for 2012 analyses</vt:lpstr>
      <vt:lpstr>Internal note with 2012 plans - I</vt:lpstr>
      <vt:lpstr>Internal note with 2012 plans - II</vt:lpstr>
      <vt:lpstr>Internal note with 2012 plans - III</vt:lpstr>
      <vt:lpstr>Monte Carlo</vt:lpstr>
      <vt:lpstr>Boosted VH and ttH</vt:lpstr>
      <vt:lpstr>Bonus slides</vt:lpstr>
      <vt:lpstr>News! News! News!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374</cp:revision>
  <cp:lastPrinted>2012-04-04T17:01:46Z</cp:lastPrinted>
  <dcterms:created xsi:type="dcterms:W3CDTF">2012-04-10T12:52:45Z</dcterms:created>
  <dcterms:modified xsi:type="dcterms:W3CDTF">2012-04-19T11:57:08Z</dcterms:modified>
</cp:coreProperties>
</file>